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handoutMasterIdLst>
    <p:handoutMasterId r:id="rId33"/>
  </p:handoutMasterIdLst>
  <p:sldIdLst>
    <p:sldId id="426" r:id="rId2"/>
    <p:sldId id="429" r:id="rId3"/>
    <p:sldId id="430" r:id="rId4"/>
    <p:sldId id="431" r:id="rId5"/>
    <p:sldId id="455" r:id="rId6"/>
    <p:sldId id="432" r:id="rId7"/>
    <p:sldId id="451" r:id="rId8"/>
    <p:sldId id="458" r:id="rId9"/>
    <p:sldId id="459" r:id="rId10"/>
    <p:sldId id="460" r:id="rId11"/>
    <p:sldId id="461" r:id="rId12"/>
    <p:sldId id="433" r:id="rId13"/>
    <p:sldId id="452" r:id="rId14"/>
    <p:sldId id="453" r:id="rId15"/>
    <p:sldId id="445" r:id="rId16"/>
    <p:sldId id="428" r:id="rId17"/>
    <p:sldId id="457" r:id="rId18"/>
    <p:sldId id="434" r:id="rId19"/>
    <p:sldId id="446" r:id="rId20"/>
    <p:sldId id="440" r:id="rId21"/>
    <p:sldId id="441" r:id="rId22"/>
    <p:sldId id="442" r:id="rId23"/>
    <p:sldId id="443" r:id="rId24"/>
    <p:sldId id="454" r:id="rId25"/>
    <p:sldId id="439" r:id="rId26"/>
    <p:sldId id="447" r:id="rId27"/>
    <p:sldId id="448" r:id="rId28"/>
    <p:sldId id="449" r:id="rId29"/>
    <p:sldId id="450" r:id="rId30"/>
    <p:sldId id="410" r:id="rId31"/>
  </p:sldIdLst>
  <p:sldSz cx="9144000" cy="6858000" type="screen4x3"/>
  <p:notesSz cx="6784975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0143" autoAdjust="0"/>
  </p:normalViewPr>
  <p:slideViewPr>
    <p:cSldViewPr>
      <p:cViewPr>
        <p:scale>
          <a:sx n="100" d="100"/>
          <a:sy n="100" d="100"/>
        </p:scale>
        <p:origin x="-18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659D7-B7CD-4647-9703-13452B53FFDE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7FCAB-0E55-49AE-8A10-B86E7D19B85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364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7F76E-FD69-4C5B-9D74-37EC412E549A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7E0B-FAD7-4803-AC53-C7B3FF6F0C2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68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18.04.2016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851648" cy="472169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/>
              <a:t/>
            </a:r>
            <a:br>
              <a:rPr lang="tr-TR" sz="5400" dirty="0"/>
            </a:br>
            <a:r>
              <a:rPr lang="tr-TR" sz="4900" dirty="0" smtClean="0">
                <a:solidFill>
                  <a:schemeClr val="accent2">
                    <a:lumMod val="75000"/>
                  </a:schemeClr>
                </a:solidFill>
              </a:rPr>
              <a:t>TÜRKİYE KAMU HASTANELERİ KURUMU </a:t>
            </a:r>
            <a:br>
              <a:rPr lang="tr-TR" sz="49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4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4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4400" dirty="0" smtClean="0">
                <a:solidFill>
                  <a:schemeClr val="accent2">
                    <a:lumMod val="75000"/>
                  </a:schemeClr>
                </a:solidFill>
              </a:rPr>
              <a:t>PERFORMANS PROGRAMI SUNUMU</a:t>
            </a:r>
            <a:br>
              <a:rPr lang="tr-TR" sz="4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tr-TR" sz="5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1600" dirty="0" smtClean="0">
                <a:solidFill>
                  <a:srgbClr val="C00000"/>
                </a:solidFill>
              </a:rPr>
              <a:t>Strateji Geliştirme Daire Başkanlığı</a:t>
            </a:r>
            <a:br>
              <a:rPr lang="tr-TR" sz="1600" dirty="0" smtClean="0">
                <a:solidFill>
                  <a:srgbClr val="C00000"/>
                </a:solidFill>
              </a:rPr>
            </a:br>
            <a:r>
              <a:rPr lang="tr-TR" sz="1600" dirty="0" smtClean="0">
                <a:solidFill>
                  <a:srgbClr val="C00000"/>
                </a:solidFill>
              </a:rPr>
              <a:t>Bütçe ve Performans Birimi </a:t>
            </a: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r-TR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98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r>
              <a:rPr lang="tr-TR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Faaliyetler </a:t>
            </a:r>
            <a:r>
              <a:rPr lang="tr-TR" sz="20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belirlenirken </a:t>
            </a:r>
            <a:endParaRPr lang="tr-TR" sz="20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idarenin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görev ve yetkileri çerçevesinde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yürüteceği ve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elindeki kaynakları tahsis edeceği iş ve hizmetleri yansıtmalıdır,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performans hedeflerini gerçekleştirmeye yönelik olarak belirlenmelidir,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aynı hedef altındaki faaliyetler birbirleriyle çelişmemeli, hedefin gerçekleşmesi açısından tamamlayıcı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hedefe yönelik olarak fazla sayıda faaliyet belirlenmemelidir.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Benzer nitelik taşıyan faaliyetler ayrı ayrı gösterilmemeli ve tek bir faaliyet olarak belirlenmelidir,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ekonomik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sınıflandırmanın cari, sermaye, transfer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ve borç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verme unsurlarından bir veya daha fazlası aynı faaliyet içerisinde yer alabilir,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hedefin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gerçekleşmesine ne ölçüde katkı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sağlayacağı tanımlanabilir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uygulanabilir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maliyetlendirilebilmelidir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girdi niteliğinde faaliyet belirlenmemelidir.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28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Faaliyet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maliyetleri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faaliyet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maliyetinin tespitinde bütçe içi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kaynakların yanı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sıra varsa bütçe dışı kaynaklara da yer verilir,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 faaliyet için hesaplanacak maliyet tutarlarından bütçe kaynakları ile finanse edilen kısımları analitik bütçe sınıflandırmasının ekonomik kodlarına uygun olarak belirlenir.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maliyetlendirmelerde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girdi fiyatları ve diğer ekonomik değerler gerçeği ortaya koymalı, tahmini belirlemeler gerçekçi öngörülere dayanmalıdır,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kaynaklarla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faaliyetler arasındaki ilişki iyi kurulmalı, kullanılacak olası oransal yöntemler tutarlı ve açıklanabilir olmalıdır.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28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83671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PROGRAMININ SUNUMU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programları, Merkezi Yönetim Bütçe Kanun Tasarısının TBMM’ye sunulmasını müteakiben tasarıda yer alan büyüklüklere göre revize edilerek, idare bütçe tasarısının görüşülmesinden en geç üç gün önce Plan ve Bütçe Komisyonunun bilgisine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sunulur.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Merkezi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Yönetim Bütçe Kanunuyla belirlenen bütçe büyüklüklerine göre nihai hali verilen performans programları, bakanlıklarda Bakan; diğer idarelerde ise ilgili Bakan veya üst yönetici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tarafından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Ocak ayı içinde kamuoyuna açıklanır.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072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60934" y="980728"/>
            <a:ext cx="79928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YASAL DENETİM</a:t>
            </a:r>
          </a:p>
          <a:p>
            <a:pPr algn="ctr"/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6085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sayılı Sayıştay Kanunu 36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nci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maddesi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Sayıştay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denetimi, düzenlilik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denetimi (Mali ve Uygunluk denetimi) 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performans denetimini kapsar.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denetimi; hesap verme sorumluluğu çerçevesinde idarelerce belirlenen hedef ve göstergelerle ilgili olarak faaliyet sonuçlarının ölçülmesi suretiyle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gerçekleştirilir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tr-T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7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5388"/>
            <a:ext cx="7632848" cy="468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686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889844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</a:rPr>
              <a:t>PERFORMANS PROGRAMININ ŞEKLİ</a:t>
            </a:r>
            <a:endParaRPr lang="tr-TR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sz="2000" dirty="0" smtClean="0"/>
              <a:t>    Bakan Sunuşu</a:t>
            </a:r>
          </a:p>
          <a:p>
            <a:r>
              <a:rPr lang="tr-TR" sz="2000" dirty="0" smtClean="0"/>
              <a:t>    Üst Yönetici Sunuşu</a:t>
            </a:r>
          </a:p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I- </a:t>
            </a:r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GENEL BİLGİLER</a:t>
            </a:r>
          </a:p>
          <a:p>
            <a:r>
              <a:rPr lang="tr-TR" sz="2000" dirty="0"/>
              <a:t>      A- Yetki, Görev ve Sorumluluklar</a:t>
            </a:r>
          </a:p>
          <a:p>
            <a:r>
              <a:rPr lang="tr-TR" sz="2000" dirty="0"/>
              <a:t>      B- Teşkilat Yapısı</a:t>
            </a:r>
          </a:p>
          <a:p>
            <a:r>
              <a:rPr lang="tr-TR" sz="2000" dirty="0"/>
              <a:t>      C- Fiziksel Kaynaklar</a:t>
            </a:r>
          </a:p>
          <a:p>
            <a:r>
              <a:rPr lang="tr-TR" sz="2000" dirty="0"/>
              <a:t>      D- İnsan Kaynakları</a:t>
            </a:r>
          </a:p>
          <a:p>
            <a:r>
              <a:rPr lang="tr-TR" sz="2000" dirty="0"/>
              <a:t>      E- Diğer Hususlar</a:t>
            </a:r>
          </a:p>
          <a:p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II- PERFORMANS BİLGİLERİ</a:t>
            </a:r>
          </a:p>
          <a:p>
            <a:r>
              <a:rPr lang="tr-TR" sz="2000" dirty="0"/>
              <a:t>      A- Temel Politika ve Öncelikler</a:t>
            </a:r>
          </a:p>
          <a:p>
            <a:r>
              <a:rPr lang="tr-TR" sz="2000" dirty="0"/>
              <a:t>      B- Misyon, Vizyon, Amaç ve Hedefler </a:t>
            </a:r>
          </a:p>
          <a:p>
            <a:r>
              <a:rPr lang="tr-TR" sz="2000" dirty="0"/>
              <a:t>      C- Performans Hedef ve Göstergeleri ile Faaliyetler (Tablo 1 ve Tablo 2)</a:t>
            </a:r>
          </a:p>
          <a:p>
            <a:r>
              <a:rPr lang="tr-TR" sz="2000" dirty="0"/>
              <a:t>      D- İdarenin Toplam Kaynak İhtiyacı(Tablo 3 ve Tablo 4)</a:t>
            </a:r>
          </a:p>
          <a:p>
            <a:r>
              <a:rPr lang="tr-TR" sz="2000" dirty="0"/>
              <a:t>      E- Diğer Hususlar</a:t>
            </a:r>
          </a:p>
          <a:p>
            <a:r>
              <a:rPr lang="tr-TR" sz="2000" dirty="0">
                <a:solidFill>
                  <a:schemeClr val="accent2">
                    <a:lumMod val="75000"/>
                  </a:schemeClr>
                </a:solidFill>
              </a:rPr>
              <a:t>III- EKLER</a:t>
            </a:r>
          </a:p>
          <a:p>
            <a:r>
              <a:rPr lang="tr-TR" sz="2000" dirty="0"/>
              <a:t>    </a:t>
            </a:r>
            <a:r>
              <a:rPr lang="tr-TR" sz="2000" dirty="0" smtClean="0"/>
              <a:t>Sorumlu Harcama Birimleri (Tablo </a:t>
            </a:r>
            <a:r>
              <a:rPr lang="tr-TR" sz="2000" dirty="0"/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3965548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915816" y="2029732"/>
            <a:ext cx="2880320" cy="3559508"/>
            <a:chOff x="1610" y="736"/>
            <a:chExt cx="1406" cy="1153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610" y="736"/>
              <a:ext cx="1406" cy="2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tr-TR" sz="2400" dirty="0">
                  <a:solidFill>
                    <a:srgbClr val="C00000"/>
                  </a:solidFill>
                </a:rPr>
                <a:t>Performans Programı</a:t>
              </a: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10" y="982"/>
              <a:ext cx="1406" cy="907"/>
            </a:xfrm>
            <a:prstGeom prst="rect">
              <a:avLst/>
            </a:prstGeom>
            <a:noFill/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dirty="0" smtClean="0"/>
                <a:t>Öncelikli amaç ve hedefler </a:t>
              </a:r>
              <a:endParaRPr lang="tr-TR" dirty="0"/>
            </a:p>
            <a:p>
              <a:pPr>
                <a:buFontTx/>
                <a:buChar char="•"/>
              </a:pPr>
              <a:r>
                <a:rPr lang="tr-TR" dirty="0"/>
                <a:t>Performans hedefleri</a:t>
              </a:r>
            </a:p>
            <a:p>
              <a:pPr>
                <a:buFontTx/>
                <a:buChar char="•"/>
              </a:pPr>
              <a:r>
                <a:rPr lang="tr-TR" dirty="0"/>
                <a:t>Faaliyet/projeler</a:t>
              </a:r>
            </a:p>
            <a:p>
              <a:pPr>
                <a:buFontTx/>
                <a:buChar char="•"/>
              </a:pPr>
              <a:r>
                <a:rPr lang="tr-TR" dirty="0" smtClean="0"/>
                <a:t>Performans Göstergeleri</a:t>
              </a:r>
            </a:p>
            <a:p>
              <a:pPr>
                <a:buFontTx/>
                <a:buChar char="•"/>
              </a:pPr>
              <a:r>
                <a:rPr lang="tr-TR" dirty="0" smtClean="0"/>
                <a:t>Harcama </a:t>
              </a:r>
              <a:r>
                <a:rPr lang="tr-TR" dirty="0"/>
                <a:t>birimleri</a:t>
              </a:r>
            </a:p>
            <a:p>
              <a:pPr>
                <a:buFontTx/>
                <a:buChar char="•"/>
              </a:pPr>
              <a:r>
                <a:rPr lang="tr-TR" dirty="0"/>
                <a:t>Kaynak tahsis </a:t>
              </a:r>
            </a:p>
            <a:p>
              <a:pPr>
                <a:buFontTx/>
                <a:buChar char="•"/>
              </a:pPr>
              <a:r>
                <a:rPr lang="tr-TR" sz="1400" dirty="0"/>
                <a:t>Genel Bütçe  </a:t>
              </a:r>
            </a:p>
            <a:p>
              <a:pPr>
                <a:buFontTx/>
                <a:buChar char="•"/>
              </a:pPr>
              <a:r>
                <a:rPr lang="tr-TR" sz="1400" dirty="0"/>
                <a:t>Döner Sermaye </a:t>
              </a:r>
            </a:p>
            <a:p>
              <a:pPr>
                <a:buFontTx/>
                <a:buChar char="•"/>
              </a:pPr>
              <a:endParaRPr lang="tr-TR" dirty="0"/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67544" y="1393078"/>
            <a:ext cx="2232025" cy="2396311"/>
            <a:chOff x="343" y="473"/>
            <a:chExt cx="1406" cy="98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3" y="473"/>
              <a:ext cx="1406" cy="25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tr-TR" sz="2400" dirty="0">
                  <a:solidFill>
                    <a:srgbClr val="C00000"/>
                  </a:solidFill>
                </a:rPr>
                <a:t>Stratejik Plan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43" y="729"/>
              <a:ext cx="1406" cy="733"/>
            </a:xfrm>
            <a:prstGeom prst="rect">
              <a:avLst/>
            </a:prstGeom>
            <a:noFill/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tr-TR" dirty="0"/>
                <a:t>Misyon</a:t>
              </a:r>
            </a:p>
            <a:p>
              <a:pPr>
                <a:buFontTx/>
                <a:buChar char="•"/>
              </a:pPr>
              <a:r>
                <a:rPr lang="tr-TR" dirty="0"/>
                <a:t>Vizyon</a:t>
              </a:r>
            </a:p>
            <a:p>
              <a:pPr>
                <a:buFontTx/>
                <a:buChar char="•"/>
              </a:pPr>
              <a:r>
                <a:rPr lang="tr-TR" dirty="0"/>
                <a:t>Stratejik amaçlar</a:t>
              </a:r>
            </a:p>
            <a:p>
              <a:pPr>
                <a:buFontTx/>
                <a:buChar char="•"/>
              </a:pPr>
              <a:r>
                <a:rPr lang="tr-TR" dirty="0"/>
                <a:t>Stratejik hedefler</a:t>
              </a: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012160" y="2901373"/>
            <a:ext cx="2592288" cy="2399836"/>
            <a:chOff x="2925" y="1344"/>
            <a:chExt cx="1406" cy="919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25" y="1344"/>
              <a:ext cx="1406" cy="27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tr-TR" sz="2400" dirty="0" smtClean="0">
                <a:solidFill>
                  <a:srgbClr val="C00000"/>
                </a:solidFill>
              </a:endParaRPr>
            </a:p>
            <a:p>
              <a:pPr algn="ctr"/>
              <a:endParaRPr lang="tr-TR" sz="2400" dirty="0">
                <a:solidFill>
                  <a:srgbClr val="C00000"/>
                </a:solidFill>
              </a:endParaRPr>
            </a:p>
            <a:p>
              <a:pPr algn="ctr"/>
              <a:endParaRPr lang="tr-TR" sz="2400" dirty="0" smtClean="0">
                <a:solidFill>
                  <a:srgbClr val="C00000"/>
                </a:solidFill>
              </a:endParaRPr>
            </a:p>
            <a:p>
              <a:pPr algn="ctr"/>
              <a:endParaRPr lang="tr-TR" sz="24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tr-TR" sz="2400" dirty="0" smtClean="0">
                  <a:solidFill>
                    <a:srgbClr val="C00000"/>
                  </a:solidFill>
                </a:rPr>
                <a:t>İdare Faaliyet </a:t>
              </a:r>
            </a:p>
            <a:p>
              <a:pPr algn="ctr"/>
              <a:r>
                <a:rPr lang="tr-TR" sz="2400" dirty="0" smtClean="0">
                  <a:solidFill>
                    <a:srgbClr val="C00000"/>
                  </a:solidFill>
                </a:rPr>
                <a:t>Raporu</a:t>
              </a:r>
            </a:p>
            <a:p>
              <a:pPr>
                <a:buFontTx/>
                <a:buChar char="•"/>
              </a:pPr>
              <a:r>
                <a:rPr lang="tr-TR" dirty="0"/>
                <a:t>Performans hedefleri</a:t>
              </a:r>
            </a:p>
            <a:p>
              <a:pPr>
                <a:buFontTx/>
                <a:buChar char="•"/>
              </a:pPr>
              <a:r>
                <a:rPr lang="tr-TR" dirty="0"/>
                <a:t>Faaliyet/projeler</a:t>
              </a:r>
            </a:p>
            <a:p>
              <a:pPr>
                <a:buFontTx/>
                <a:buChar char="•"/>
              </a:pPr>
              <a:r>
                <a:rPr lang="tr-TR" dirty="0" smtClean="0"/>
                <a:t>Performans Göstergeleri</a:t>
              </a:r>
            </a:p>
            <a:p>
              <a:pPr>
                <a:buFontTx/>
                <a:buChar char="•"/>
              </a:pPr>
              <a:r>
                <a:rPr lang="tr-TR" dirty="0" smtClean="0"/>
                <a:t>İzlenmesi ve</a:t>
              </a:r>
            </a:p>
            <a:p>
              <a:pPr>
                <a:buFontTx/>
                <a:buChar char="•"/>
              </a:pPr>
              <a:r>
                <a:rPr lang="tr-TR" dirty="0" smtClean="0"/>
                <a:t>değerlendirilmesi</a:t>
              </a:r>
              <a:endParaRPr lang="tr-TR" dirty="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925" y="1617"/>
              <a:ext cx="1406" cy="646"/>
            </a:xfrm>
            <a:prstGeom prst="rect">
              <a:avLst/>
            </a:prstGeom>
            <a:noFill/>
            <a:ln w="34925" cap="sq">
              <a:solidFill>
                <a:schemeClr val="bg2">
                  <a:lumMod val="9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150384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14363" y="641350"/>
            <a:ext cx="2301454" cy="1402080"/>
          </a:xfrm>
          <a:prstGeom prst="rightArrow">
            <a:avLst>
              <a:gd name="adj1" fmla="val 50000"/>
              <a:gd name="adj2" fmla="val 3695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 b="1" dirty="0"/>
              <a:t>STRATEJİK</a:t>
            </a:r>
            <a:r>
              <a:rPr lang="tr-TR" b="1" dirty="0"/>
              <a:t> </a:t>
            </a:r>
          </a:p>
          <a:p>
            <a:pPr algn="ctr"/>
            <a:r>
              <a:rPr lang="tr-TR" b="1" dirty="0"/>
              <a:t>PLANLAR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57550" y="565150"/>
            <a:ext cx="2362200" cy="1463040"/>
          </a:xfrm>
          <a:prstGeom prst="rightArrow">
            <a:avLst>
              <a:gd name="adj1" fmla="val 50000"/>
              <a:gd name="adj2" fmla="val 3229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/>
              <a:t>PERFORMANS </a:t>
            </a:r>
          </a:p>
          <a:p>
            <a:pPr algn="ctr"/>
            <a:r>
              <a:rPr lang="tr-TR" b="1" dirty="0"/>
              <a:t>PROGRAMI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848350" y="641350"/>
            <a:ext cx="2590800" cy="1402080"/>
          </a:xfrm>
          <a:prstGeom prst="rightArrow">
            <a:avLst>
              <a:gd name="adj1" fmla="val 50000"/>
              <a:gd name="adj2" fmla="val 3695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/>
              <a:t>FAALİYET </a:t>
            </a:r>
          </a:p>
          <a:p>
            <a:pPr algn="ctr"/>
            <a:r>
              <a:rPr lang="tr-TR" b="1" dirty="0"/>
              <a:t>RAPORLARI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566863" y="2317750"/>
            <a:ext cx="242888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95536" y="3384550"/>
            <a:ext cx="2448272" cy="1752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/>
              <a:t>UZUN VE ORTA </a:t>
            </a:r>
          </a:p>
          <a:p>
            <a:pPr algn="ctr"/>
            <a:r>
              <a:rPr lang="tr-TR" dirty="0"/>
              <a:t>VADELİ </a:t>
            </a:r>
          </a:p>
          <a:p>
            <a:pPr algn="ctr"/>
            <a:r>
              <a:rPr lang="tr-TR" dirty="0"/>
              <a:t>HEDEFLERİN</a:t>
            </a:r>
          </a:p>
          <a:p>
            <a:pPr algn="ctr"/>
            <a:r>
              <a:rPr lang="tr-TR" dirty="0"/>
              <a:t> BELİRLENMESİ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257550" y="3384550"/>
            <a:ext cx="2362200" cy="1752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r-TR" dirty="0"/>
          </a:p>
          <a:p>
            <a:pPr algn="ctr"/>
            <a:r>
              <a:rPr lang="tr-TR" sz="1600" dirty="0"/>
              <a:t>YILLIK</a:t>
            </a:r>
          </a:p>
          <a:p>
            <a:pPr algn="ctr"/>
            <a:r>
              <a:rPr lang="tr-TR" sz="1600" dirty="0" smtClean="0"/>
              <a:t>HEDEFLERİN, </a:t>
            </a:r>
            <a:endParaRPr lang="tr-TR" sz="1600" dirty="0"/>
          </a:p>
          <a:p>
            <a:pPr algn="ctr"/>
            <a:r>
              <a:rPr lang="tr-TR" sz="1600" dirty="0"/>
              <a:t>GÖSTERGELERİNİN</a:t>
            </a:r>
          </a:p>
          <a:p>
            <a:pPr algn="ctr"/>
            <a:r>
              <a:rPr lang="tr-TR" sz="1600" dirty="0" smtClean="0"/>
              <a:t>BELİRLENMESİ ve</a:t>
            </a:r>
            <a:endParaRPr lang="tr-TR" sz="1600" dirty="0"/>
          </a:p>
          <a:p>
            <a:pPr algn="ctr"/>
            <a:r>
              <a:rPr lang="tr-TR" sz="1600" dirty="0"/>
              <a:t>MALİYETLENDİRME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 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4283968" y="2089150"/>
            <a:ext cx="211832" cy="10668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012160" y="3384550"/>
            <a:ext cx="2304256" cy="1752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dirty="0"/>
              <a:t>HEDEFLERE VE </a:t>
            </a:r>
          </a:p>
          <a:p>
            <a:pPr algn="ctr"/>
            <a:r>
              <a:rPr lang="tr-TR" dirty="0"/>
              <a:t>GÖSTERGELERE </a:t>
            </a:r>
          </a:p>
          <a:p>
            <a:pPr algn="ctr"/>
            <a:r>
              <a:rPr lang="tr-TR" dirty="0"/>
              <a:t>İLİŞKİN SONUÇLAR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020272" y="2317750"/>
            <a:ext cx="228253" cy="914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14363" y="5280025"/>
            <a:ext cx="1905000" cy="1000125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>
                <a:latin typeface="Verdana" pitchFamily="34" charset="0"/>
              </a:rPr>
              <a:t>5 Yıllık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543300" y="5351463"/>
            <a:ext cx="1905000" cy="1000125"/>
          </a:xfrm>
          <a:prstGeom prst="flowChartProcess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>
                <a:latin typeface="Verdana" pitchFamily="34" charset="0"/>
              </a:rPr>
              <a:t>1 Yıllık </a:t>
            </a:r>
          </a:p>
          <a:p>
            <a:pPr algn="ctr"/>
            <a:r>
              <a:rPr lang="tr-TR" b="1" dirty="0">
                <a:latin typeface="Verdana" pitchFamily="34" charset="0"/>
              </a:rPr>
              <a:t>(Uygulama)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257925" y="5280025"/>
            <a:ext cx="1981200" cy="9906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 dirty="0">
                <a:latin typeface="Verdana" pitchFamily="34" charset="0"/>
              </a:rPr>
              <a:t>1 Yıllık</a:t>
            </a:r>
          </a:p>
          <a:p>
            <a:pPr algn="ctr"/>
            <a:r>
              <a:rPr lang="tr-TR" b="1" dirty="0">
                <a:latin typeface="Verdana" pitchFamily="34" charset="0"/>
              </a:rPr>
              <a:t>(Uygulama </a:t>
            </a:r>
          </a:p>
          <a:p>
            <a:pPr algn="ctr"/>
            <a:r>
              <a:rPr lang="tr-TR" b="1" dirty="0">
                <a:latin typeface="Verdana" pitchFamily="34" charset="0"/>
              </a:rPr>
              <a:t>Sonuçları)</a:t>
            </a:r>
          </a:p>
        </p:txBody>
      </p:sp>
    </p:spTree>
    <p:extLst>
      <p:ext uri="{BB962C8B-B14F-4D97-AF65-F5344CB8AC3E}">
        <p14:creationId xmlns:p14="http://schemas.microsoft.com/office/powerpoint/2010/main" val="37232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1"/>
          <p:cNvSpPr txBox="1">
            <a:spLocks noChangeArrowheads="1"/>
          </p:cNvSpPr>
          <p:nvPr/>
        </p:nvSpPr>
        <p:spPr bwMode="auto">
          <a:xfrm>
            <a:off x="963758" y="980728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Stratejik Plan</a:t>
            </a:r>
          </a:p>
        </p:txBody>
      </p:sp>
      <p:sp>
        <p:nvSpPr>
          <p:cNvPr id="3" name="Text Box 92"/>
          <p:cNvSpPr txBox="1">
            <a:spLocks noChangeArrowheads="1"/>
          </p:cNvSpPr>
          <p:nvPr/>
        </p:nvSpPr>
        <p:spPr bwMode="auto">
          <a:xfrm>
            <a:off x="3537240" y="962355"/>
            <a:ext cx="3168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Performans Programı</a:t>
            </a:r>
          </a:p>
        </p:txBody>
      </p:sp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7923069" y="977783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 Bütçe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96 Yuvarlatılmış Dikdörtgen"/>
          <p:cNvSpPr/>
          <p:nvPr/>
        </p:nvSpPr>
        <p:spPr>
          <a:xfrm>
            <a:off x="6998494" y="1686720"/>
            <a:ext cx="763587" cy="4286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0838" y="3644900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Stratejik </a:t>
            </a:r>
          </a:p>
          <a:p>
            <a:pPr algn="ctr"/>
            <a:r>
              <a:rPr lang="tr-TR" sz="1400" b="1" dirty="0">
                <a:latin typeface="Arial Narrow" pitchFamily="34" charset="0"/>
              </a:rPr>
              <a:t>Amaç 1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287463" y="3053557"/>
            <a:ext cx="0" cy="172878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/>
          <a:lstStyle/>
          <a:p>
            <a:endParaRPr lang="tr-TR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439988" y="2565400"/>
            <a:ext cx="590550" cy="881063"/>
            <a:chOff x="1510" y="1616"/>
            <a:chExt cx="372" cy="555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510" y="1915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700" y="1616"/>
              <a:ext cx="0" cy="545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700" y="1629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691" y="217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04950" y="2781300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Stratejik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 1.1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47813" y="4494213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Stratejik </a:t>
            </a:r>
          </a:p>
          <a:p>
            <a:pPr algn="ctr"/>
            <a:r>
              <a:rPr lang="tr-TR" sz="1400" b="1" dirty="0">
                <a:latin typeface="Arial Narrow" pitchFamily="34" charset="0"/>
              </a:rPr>
              <a:t>Hedef 1.2</a:t>
            </a:r>
          </a:p>
        </p:txBody>
      </p: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3736976" y="2149475"/>
            <a:ext cx="590550" cy="647700"/>
            <a:chOff x="2327" y="1390"/>
            <a:chExt cx="372" cy="408"/>
          </a:xfrm>
        </p:grpSpPr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2327" y="1632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2517" y="1390"/>
              <a:ext cx="0" cy="39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517" y="139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2508" y="1798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3751263" y="3068638"/>
            <a:ext cx="590550" cy="647700"/>
            <a:chOff x="2327" y="1390"/>
            <a:chExt cx="372" cy="408"/>
          </a:xfrm>
        </p:grpSpPr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2327" y="1632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2517" y="1390"/>
              <a:ext cx="0" cy="39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2517" y="139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2508" y="1798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4297363" y="1816100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1.1.1</a:t>
            </a: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4298950" y="2420938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1.1.2</a:t>
            </a:r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4341813" y="2838450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1.2.1</a:t>
            </a:r>
          </a:p>
        </p:txBody>
      </p:sp>
      <p:sp>
        <p:nvSpPr>
          <p:cNvPr id="33" name="Rectangle 41"/>
          <p:cNvSpPr>
            <a:spLocks noChangeArrowheads="1"/>
          </p:cNvSpPr>
          <p:nvPr/>
        </p:nvSpPr>
        <p:spPr bwMode="auto">
          <a:xfrm>
            <a:off x="4327525" y="3371850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1.2.2</a:t>
            </a:r>
          </a:p>
        </p:txBody>
      </p: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4356100" y="3832225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2.1.1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4357688" y="4276725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2.1.2</a:t>
            </a:r>
          </a:p>
        </p:txBody>
      </p:sp>
      <p:sp>
        <p:nvSpPr>
          <p:cNvPr id="36" name="Rectangle 44"/>
          <p:cNvSpPr>
            <a:spLocks noChangeArrowheads="1"/>
          </p:cNvSpPr>
          <p:nvPr/>
        </p:nvSpPr>
        <p:spPr bwMode="auto">
          <a:xfrm>
            <a:off x="4356100" y="4710113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 dirty="0">
                <a:latin typeface="Arial Narrow" pitchFamily="34" charset="0"/>
              </a:rPr>
              <a:t>Hedefi 2.2.1</a:t>
            </a:r>
          </a:p>
        </p:txBody>
      </p:sp>
      <p:sp>
        <p:nvSpPr>
          <p:cNvPr id="37" name="Rectangle 45"/>
          <p:cNvSpPr>
            <a:spLocks noChangeArrowheads="1"/>
          </p:cNvSpPr>
          <p:nvPr/>
        </p:nvSpPr>
        <p:spPr bwMode="auto">
          <a:xfrm>
            <a:off x="4371975" y="5229225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Performans 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Hedefi 2.2.2</a:t>
            </a:r>
          </a:p>
        </p:txBody>
      </p:sp>
      <p:sp>
        <p:nvSpPr>
          <p:cNvPr id="38" name="Rectangle 46"/>
          <p:cNvSpPr>
            <a:spLocks noChangeArrowheads="1"/>
          </p:cNvSpPr>
          <p:nvPr/>
        </p:nvSpPr>
        <p:spPr bwMode="auto">
          <a:xfrm>
            <a:off x="5507038" y="1758950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39" name="Rectangle 47"/>
          <p:cNvSpPr>
            <a:spLocks noChangeArrowheads="1"/>
          </p:cNvSpPr>
          <p:nvPr/>
        </p:nvSpPr>
        <p:spPr bwMode="auto">
          <a:xfrm>
            <a:off x="5507038" y="2360613"/>
            <a:ext cx="14414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578475" y="2924175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5578475" y="3429000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2" name="Rectangle 50"/>
          <p:cNvSpPr>
            <a:spLocks noChangeArrowheads="1"/>
          </p:cNvSpPr>
          <p:nvPr/>
        </p:nvSpPr>
        <p:spPr bwMode="auto">
          <a:xfrm>
            <a:off x="5578475" y="3860800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auto">
          <a:xfrm>
            <a:off x="5578475" y="4365625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5578475" y="4724400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5578475" y="5229225"/>
            <a:ext cx="14414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Faaliyet / Proje</a:t>
            </a:r>
          </a:p>
        </p:txBody>
      </p:sp>
      <p:sp>
        <p:nvSpPr>
          <p:cNvPr id="46" name="Rectangle 63"/>
          <p:cNvSpPr>
            <a:spLocks noChangeArrowheads="1"/>
          </p:cNvSpPr>
          <p:nvPr/>
        </p:nvSpPr>
        <p:spPr bwMode="auto">
          <a:xfrm>
            <a:off x="2859088" y="2320925"/>
            <a:ext cx="936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Harcama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Birimi A</a:t>
            </a:r>
          </a:p>
        </p:txBody>
      </p: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2843213" y="3170238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Harcama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Birimi B</a:t>
            </a:r>
          </a:p>
        </p:txBody>
      </p:sp>
      <p:sp>
        <p:nvSpPr>
          <p:cNvPr id="48" name="Rectangle 65"/>
          <p:cNvSpPr>
            <a:spLocks noChangeArrowheads="1"/>
          </p:cNvSpPr>
          <p:nvPr/>
        </p:nvSpPr>
        <p:spPr bwMode="auto">
          <a:xfrm>
            <a:off x="2857500" y="4033838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Harcama</a:t>
            </a:r>
          </a:p>
          <a:p>
            <a:pPr algn="ctr"/>
            <a:r>
              <a:rPr lang="tr-TR" sz="1400" b="1" dirty="0">
                <a:latin typeface="Arial Narrow" pitchFamily="34" charset="0"/>
              </a:rPr>
              <a:t>Birimi A</a:t>
            </a:r>
          </a:p>
        </p:txBody>
      </p:sp>
      <p:sp>
        <p:nvSpPr>
          <p:cNvPr id="49" name="Rectangle 66"/>
          <p:cNvSpPr>
            <a:spLocks noChangeArrowheads="1"/>
          </p:cNvSpPr>
          <p:nvPr/>
        </p:nvSpPr>
        <p:spPr bwMode="auto">
          <a:xfrm>
            <a:off x="2859088" y="4868863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>
                <a:latin typeface="Arial Narrow" pitchFamily="34" charset="0"/>
              </a:rPr>
              <a:t>Harcama</a:t>
            </a:r>
          </a:p>
          <a:p>
            <a:pPr algn="ctr"/>
            <a:r>
              <a:rPr lang="tr-TR" sz="1400" b="1">
                <a:latin typeface="Arial Narrow" pitchFamily="34" charset="0"/>
              </a:rPr>
              <a:t>Birimi B</a:t>
            </a:r>
          </a:p>
        </p:txBody>
      </p:sp>
      <p:sp>
        <p:nvSpPr>
          <p:cNvPr id="50" name="Rectangle 94"/>
          <p:cNvSpPr>
            <a:spLocks noChangeArrowheads="1"/>
          </p:cNvSpPr>
          <p:nvPr/>
        </p:nvSpPr>
        <p:spPr bwMode="auto">
          <a:xfrm>
            <a:off x="7164287" y="2177255"/>
            <a:ext cx="59779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Maliyet</a:t>
            </a:r>
          </a:p>
        </p:txBody>
      </p:sp>
      <p:sp>
        <p:nvSpPr>
          <p:cNvPr id="51" name="Rectangle 95"/>
          <p:cNvSpPr>
            <a:spLocks noChangeArrowheads="1"/>
          </p:cNvSpPr>
          <p:nvPr/>
        </p:nvSpPr>
        <p:spPr bwMode="auto">
          <a:xfrm>
            <a:off x="7092280" y="3213100"/>
            <a:ext cx="66980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Maliyet</a:t>
            </a:r>
          </a:p>
        </p:txBody>
      </p:sp>
      <p:sp>
        <p:nvSpPr>
          <p:cNvPr id="52" name="Rectangle 96"/>
          <p:cNvSpPr>
            <a:spLocks noChangeArrowheads="1"/>
          </p:cNvSpPr>
          <p:nvPr/>
        </p:nvSpPr>
        <p:spPr bwMode="auto">
          <a:xfrm>
            <a:off x="7164288" y="4076700"/>
            <a:ext cx="59779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Maliyet</a:t>
            </a:r>
          </a:p>
        </p:txBody>
      </p:sp>
      <p:sp>
        <p:nvSpPr>
          <p:cNvPr id="53" name="Rectangle 97"/>
          <p:cNvSpPr>
            <a:spLocks noChangeArrowheads="1"/>
          </p:cNvSpPr>
          <p:nvPr/>
        </p:nvSpPr>
        <p:spPr bwMode="auto">
          <a:xfrm>
            <a:off x="7092280" y="4940300"/>
            <a:ext cx="793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400" b="1" dirty="0">
                <a:latin typeface="Arial Narrow" pitchFamily="34" charset="0"/>
              </a:rPr>
              <a:t>Maliyet</a:t>
            </a:r>
          </a:p>
        </p:txBody>
      </p:sp>
      <p:sp>
        <p:nvSpPr>
          <p:cNvPr id="54" name="Rectangle 95"/>
          <p:cNvSpPr>
            <a:spLocks noChangeArrowheads="1"/>
          </p:cNvSpPr>
          <p:nvPr/>
        </p:nvSpPr>
        <p:spPr bwMode="auto">
          <a:xfrm>
            <a:off x="7923069" y="3256974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600" b="1" dirty="0">
                <a:latin typeface="Arial Narrow" pitchFamily="34" charset="0"/>
              </a:rPr>
              <a:t>	</a:t>
            </a:r>
            <a:r>
              <a:rPr lang="tr-TR" sz="1100" b="1" dirty="0" smtClean="0">
                <a:latin typeface="Arial Narrow" pitchFamily="34" charset="0"/>
              </a:rPr>
              <a:t>GENEL BÜTÇE</a:t>
            </a:r>
          </a:p>
          <a:p>
            <a:pPr algn="ctr"/>
            <a:r>
              <a:rPr lang="tr-TR" sz="1100" b="1" dirty="0" smtClean="0">
                <a:latin typeface="Arial Narrow" pitchFamily="34" charset="0"/>
              </a:rPr>
              <a:t>DÖNER SERMAYE</a:t>
            </a:r>
            <a:endParaRPr lang="tr-TR" sz="1100" b="1" dirty="0">
              <a:latin typeface="Arial Narrow" pitchFamily="34" charset="0"/>
            </a:endParaRPr>
          </a:p>
        </p:txBody>
      </p:sp>
      <p:grpSp>
        <p:nvGrpSpPr>
          <p:cNvPr id="63" name="Group 9"/>
          <p:cNvGrpSpPr>
            <a:grpSpLocks/>
          </p:cNvGrpSpPr>
          <p:nvPr/>
        </p:nvGrpSpPr>
        <p:grpSpPr bwMode="auto">
          <a:xfrm>
            <a:off x="2428875" y="4336257"/>
            <a:ext cx="590551" cy="881063"/>
            <a:chOff x="1510" y="1616"/>
            <a:chExt cx="372" cy="555"/>
          </a:xfrm>
        </p:grpSpPr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1510" y="1915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65" name="Line 11"/>
            <p:cNvSpPr>
              <a:spLocks noChangeShapeType="1"/>
            </p:cNvSpPr>
            <p:nvPr/>
          </p:nvSpPr>
          <p:spPr bwMode="auto">
            <a:xfrm flipV="1">
              <a:off x="1700" y="1616"/>
              <a:ext cx="0" cy="545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66" name="Line 12"/>
            <p:cNvSpPr>
              <a:spLocks noChangeShapeType="1"/>
            </p:cNvSpPr>
            <p:nvPr/>
          </p:nvSpPr>
          <p:spPr bwMode="auto">
            <a:xfrm>
              <a:off x="1700" y="1629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>
              <a:off x="1691" y="217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grpSp>
        <p:nvGrpSpPr>
          <p:cNvPr id="68" name="Group 20"/>
          <p:cNvGrpSpPr>
            <a:grpSpLocks/>
          </p:cNvGrpSpPr>
          <p:nvPr/>
        </p:nvGrpSpPr>
        <p:grpSpPr bwMode="auto">
          <a:xfrm>
            <a:off x="3751263" y="4044953"/>
            <a:ext cx="590550" cy="647701"/>
            <a:chOff x="2327" y="1390"/>
            <a:chExt cx="372" cy="408"/>
          </a:xfrm>
        </p:grpSpPr>
        <p:sp>
          <p:nvSpPr>
            <p:cNvPr id="69" name="Line 21"/>
            <p:cNvSpPr>
              <a:spLocks noChangeShapeType="1"/>
            </p:cNvSpPr>
            <p:nvPr/>
          </p:nvSpPr>
          <p:spPr bwMode="auto">
            <a:xfrm>
              <a:off x="2327" y="1632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 flipV="1">
              <a:off x="2517" y="1390"/>
              <a:ext cx="0" cy="39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>
              <a:off x="2517" y="139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2" name="Line 24"/>
            <p:cNvSpPr>
              <a:spLocks noChangeShapeType="1"/>
            </p:cNvSpPr>
            <p:nvPr/>
          </p:nvSpPr>
          <p:spPr bwMode="auto">
            <a:xfrm>
              <a:off x="2508" y="1798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grpSp>
        <p:nvGrpSpPr>
          <p:cNvPr id="73" name="Group 20"/>
          <p:cNvGrpSpPr>
            <a:grpSpLocks/>
          </p:cNvGrpSpPr>
          <p:nvPr/>
        </p:nvGrpSpPr>
        <p:grpSpPr bwMode="auto">
          <a:xfrm>
            <a:off x="3781427" y="4895850"/>
            <a:ext cx="590550" cy="647700"/>
            <a:chOff x="2327" y="1390"/>
            <a:chExt cx="372" cy="408"/>
          </a:xfrm>
        </p:grpSpPr>
        <p:sp>
          <p:nvSpPr>
            <p:cNvPr id="74" name="Line 21"/>
            <p:cNvSpPr>
              <a:spLocks noChangeShapeType="1"/>
            </p:cNvSpPr>
            <p:nvPr/>
          </p:nvSpPr>
          <p:spPr bwMode="auto">
            <a:xfrm>
              <a:off x="2327" y="1632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5" name="Line 22"/>
            <p:cNvSpPr>
              <a:spLocks noChangeShapeType="1"/>
            </p:cNvSpPr>
            <p:nvPr/>
          </p:nvSpPr>
          <p:spPr bwMode="auto">
            <a:xfrm flipV="1">
              <a:off x="2517" y="1390"/>
              <a:ext cx="0" cy="39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2517" y="139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>
              <a:off x="2508" y="1798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grpSp>
        <p:nvGrpSpPr>
          <p:cNvPr id="78" name="Group 9"/>
          <p:cNvGrpSpPr>
            <a:grpSpLocks/>
          </p:cNvGrpSpPr>
          <p:nvPr/>
        </p:nvGrpSpPr>
        <p:grpSpPr bwMode="auto">
          <a:xfrm>
            <a:off x="1293817" y="2609056"/>
            <a:ext cx="590550" cy="881063"/>
            <a:chOff x="1510" y="1616"/>
            <a:chExt cx="372" cy="555"/>
          </a:xfrm>
        </p:grpSpPr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1510" y="1915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 flipV="1">
              <a:off x="1700" y="1616"/>
              <a:ext cx="0" cy="545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1700" y="1629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691" y="217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  <p:grpSp>
        <p:nvGrpSpPr>
          <p:cNvPr id="83" name="Group 9"/>
          <p:cNvGrpSpPr>
            <a:grpSpLocks/>
          </p:cNvGrpSpPr>
          <p:nvPr/>
        </p:nvGrpSpPr>
        <p:grpSpPr bwMode="auto">
          <a:xfrm>
            <a:off x="1289054" y="4275931"/>
            <a:ext cx="590550" cy="881063"/>
            <a:chOff x="1510" y="1616"/>
            <a:chExt cx="372" cy="555"/>
          </a:xfrm>
        </p:grpSpPr>
        <p:sp>
          <p:nvSpPr>
            <p:cNvPr id="84" name="Line 10"/>
            <p:cNvSpPr>
              <a:spLocks noChangeShapeType="1"/>
            </p:cNvSpPr>
            <p:nvPr/>
          </p:nvSpPr>
          <p:spPr bwMode="auto">
            <a:xfrm>
              <a:off x="1510" y="1915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5" name="Line 11"/>
            <p:cNvSpPr>
              <a:spLocks noChangeShapeType="1"/>
            </p:cNvSpPr>
            <p:nvPr/>
          </p:nvSpPr>
          <p:spPr bwMode="auto">
            <a:xfrm flipV="1">
              <a:off x="1700" y="1616"/>
              <a:ext cx="0" cy="545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6" name="Line 12"/>
            <p:cNvSpPr>
              <a:spLocks noChangeShapeType="1"/>
            </p:cNvSpPr>
            <p:nvPr/>
          </p:nvSpPr>
          <p:spPr bwMode="auto">
            <a:xfrm>
              <a:off x="1700" y="1629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87" name="Line 13"/>
            <p:cNvSpPr>
              <a:spLocks noChangeShapeType="1"/>
            </p:cNvSpPr>
            <p:nvPr/>
          </p:nvSpPr>
          <p:spPr bwMode="auto">
            <a:xfrm>
              <a:off x="1691" y="2171"/>
              <a:ext cx="182" cy="0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273158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539552" y="90872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                                      </a:t>
            </a:r>
            <a:r>
              <a:rPr lang="tr-TR" sz="2600" b="1" dirty="0" smtClean="0">
                <a:solidFill>
                  <a:schemeClr val="accent2">
                    <a:lumMod val="75000"/>
                  </a:schemeClr>
                </a:solidFill>
              </a:rPr>
              <a:t>Misyonumuz</a:t>
            </a:r>
            <a:endParaRPr lang="tr-TR" sz="2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sz="2600" dirty="0"/>
          </a:p>
          <a:p>
            <a:pPr algn="ctr"/>
            <a:r>
              <a:rPr lang="tr-TR" sz="2600" dirty="0" smtClean="0"/>
              <a:t>      Kamuya </a:t>
            </a:r>
            <a:r>
              <a:rPr lang="tr-TR" sz="2600" dirty="0"/>
              <a:t>sağlık hizmeti verme sorumluluğu </a:t>
            </a:r>
            <a:r>
              <a:rPr lang="tr-TR" sz="2600" dirty="0" smtClean="0"/>
              <a:t>içinde</a:t>
            </a:r>
          </a:p>
          <a:p>
            <a:pPr algn="ctr"/>
            <a:r>
              <a:rPr lang="tr-TR" sz="2600" dirty="0" smtClean="0"/>
              <a:t>sağlık </a:t>
            </a:r>
            <a:r>
              <a:rPr lang="tr-TR" sz="2600" dirty="0"/>
              <a:t>hizmetlerini insan odaklı, hasta ve </a:t>
            </a:r>
            <a:r>
              <a:rPr lang="tr-TR" sz="2600" dirty="0" smtClean="0"/>
              <a:t>çalışan</a:t>
            </a:r>
          </a:p>
          <a:p>
            <a:pPr algn="ctr"/>
            <a:r>
              <a:rPr lang="tr-TR" sz="2600" dirty="0" smtClean="0"/>
              <a:t>memnuniyetini </a:t>
            </a:r>
            <a:r>
              <a:rPr lang="tr-TR" sz="2600" dirty="0"/>
              <a:t>esas alan profesyonel yönetim</a:t>
            </a:r>
          </a:p>
          <a:p>
            <a:pPr algn="ctr"/>
            <a:r>
              <a:rPr lang="tr-TR" sz="2600" dirty="0"/>
              <a:t>anlayışıyla sunmak, sorunlara zamanında, uygun ve</a:t>
            </a:r>
          </a:p>
          <a:p>
            <a:pPr algn="ctr"/>
            <a:r>
              <a:rPr lang="tr-TR" sz="2600" dirty="0"/>
              <a:t>etkili çözümler </a:t>
            </a:r>
            <a:r>
              <a:rPr lang="tr-TR" sz="2600" dirty="0" smtClean="0"/>
              <a:t>üretmek</a:t>
            </a:r>
          </a:p>
          <a:p>
            <a:pPr algn="just"/>
            <a:endParaRPr lang="tr-TR" sz="2600" dirty="0"/>
          </a:p>
          <a:p>
            <a:r>
              <a:rPr lang="tr-TR" sz="2600" dirty="0" smtClean="0">
                <a:solidFill>
                  <a:schemeClr val="tx2"/>
                </a:solidFill>
              </a:rPr>
              <a:t>                                    </a:t>
            </a:r>
            <a:r>
              <a:rPr lang="tr-TR" sz="2600" b="1" dirty="0" smtClean="0">
                <a:solidFill>
                  <a:schemeClr val="accent2">
                    <a:lumMod val="75000"/>
                  </a:schemeClr>
                </a:solidFill>
              </a:rPr>
              <a:t>Vizyonumuz</a:t>
            </a:r>
            <a:endParaRPr lang="tr-TR" sz="26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sz="2600" dirty="0"/>
          </a:p>
          <a:p>
            <a:pPr algn="ctr"/>
            <a:r>
              <a:rPr lang="tr-TR" sz="2600" dirty="0" smtClean="0"/>
              <a:t>      Sağlık </a:t>
            </a:r>
            <a:r>
              <a:rPr lang="tr-TR" sz="2600" dirty="0"/>
              <a:t>hizmetlerinde güven duyulan ve uluslararası </a:t>
            </a:r>
            <a:r>
              <a:rPr lang="tr-TR" sz="2600" dirty="0" smtClean="0"/>
              <a:t>alanda referans </a:t>
            </a:r>
            <a:r>
              <a:rPr lang="tr-TR" sz="2600" dirty="0"/>
              <a:t>gösterilen bir kurum olmak</a:t>
            </a:r>
          </a:p>
        </p:txBody>
      </p:sp>
    </p:spTree>
    <p:extLst>
      <p:ext uri="{BB962C8B-B14F-4D97-AF65-F5344CB8AC3E}">
        <p14:creationId xmlns:p14="http://schemas.microsoft.com/office/powerpoint/2010/main" val="252767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68478" y="1116501"/>
            <a:ext cx="7797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PROGRAMININ YASAL DAYANAĞI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77379" y="1605491"/>
            <a:ext cx="81430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5018 Sayılı Kamu Mali Yönetimi ve Kontrol Kanununun  9. maddesi ‘….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Kamu idareleri, yürütecekleri faaliyet ve projeler ile bunların kaynak ihtiyacını, performans hedef ve göstergelerini içeren performans programı hazırlar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….’ hükmünden,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 Bakanlığınca yayımlanan Kamu İdarelerince Hazırlanacak Performans Programları Hakkında Yönetmelik’ten,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Programı Hazırlama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Rehberinden alır.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36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43608" y="908719"/>
            <a:ext cx="7344816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KURUMUMUZ STRATEJİK PLANDA YER ALAN AMAÇLARIMIZ </a:t>
            </a:r>
            <a:endParaRPr lang="tr-TR" sz="2000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Amaç 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</a:t>
            </a:r>
          </a:p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Kurumsallaşmayı</a:t>
            </a:r>
            <a:r>
              <a:rPr lang="tr-TR" sz="2000" spc="14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ofesyonelleşmeyi</a:t>
            </a:r>
            <a:r>
              <a:rPr lang="tr-TR" sz="2000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 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yönetim</a:t>
            </a:r>
            <a:r>
              <a:rPr lang="tr-TR" sz="2000" spc="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kapasitesini</a:t>
            </a:r>
            <a:r>
              <a:rPr lang="tr-TR" sz="2000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artırmak.</a:t>
            </a:r>
          </a:p>
          <a:p>
            <a:pPr>
              <a:spcAft>
                <a:spcPts val="1000"/>
              </a:spcAft>
            </a:pP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Amaç 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</a:t>
            </a:r>
          </a:p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İnsan</a:t>
            </a:r>
            <a:r>
              <a:rPr lang="tr-TR" sz="2000" spc="2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odaklı,</a:t>
            </a:r>
            <a:r>
              <a:rPr lang="tr-TR" sz="2000" spc="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erişilebili</a:t>
            </a:r>
            <a:r>
              <a:rPr lang="tr-TR" sz="2000" spc="-9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sz="2000" spc="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nitelikli</a:t>
            </a:r>
            <a:r>
              <a:rPr lang="tr-TR" sz="2000" spc="-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gü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enli</a:t>
            </a:r>
            <a:r>
              <a:rPr lang="tr-TR" sz="2000" spc="-1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 hizmeti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sunmak.</a:t>
            </a:r>
          </a:p>
          <a:p>
            <a:pPr>
              <a:spcAft>
                <a:spcPts val="1000"/>
              </a:spcAft>
            </a:pP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Amaç 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3</a:t>
            </a:r>
          </a:p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Kamu</a:t>
            </a:r>
            <a:r>
              <a:rPr lang="tr-TR" sz="2000" spc="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tesislerinde,</a:t>
            </a:r>
            <a:r>
              <a:rPr lang="tr-TR" sz="2000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z="2000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hizmetlerinden</a:t>
            </a:r>
            <a:r>
              <a:rPr lang="tr-TR" sz="2000" spc="1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taviz </a:t>
            </a:r>
            <a:r>
              <a:rPr lang="tr-TR" sz="2000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ermeden</a:t>
            </a:r>
            <a:r>
              <a:rPr lang="tr-TR" sz="2000" spc="2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mali</a:t>
            </a:r>
            <a:r>
              <a:rPr lang="tr-TR" sz="2000" spc="-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sü</a:t>
            </a:r>
            <a:r>
              <a:rPr lang="tr-TR" sz="2000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dürülebilirliği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sağlamak.</a:t>
            </a:r>
          </a:p>
          <a:p>
            <a:pPr>
              <a:spcAft>
                <a:spcPts val="1000"/>
              </a:spcAft>
            </a:pP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</a:t>
            </a:r>
            <a:r>
              <a:rPr lang="tr-TR" sz="20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Amaç </a:t>
            </a:r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4</a:t>
            </a:r>
          </a:p>
          <a:p>
            <a:pPr>
              <a:spcAft>
                <a:spcPts val="1000"/>
              </a:spcAft>
            </a:pP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Uluslararası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</a:rPr>
              <a:t>kuruluşlarla idari, bilimsel ve teknik işbirliği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yapmak.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90878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43608" y="1124744"/>
            <a:ext cx="69847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      KURUMUMUZ 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STRATEJİK PLANDA YER ALAN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STRATEJİK HEDEFLLERİMİZ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Amaç 1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Kurumsallaşmayı</a:t>
            </a:r>
            <a:r>
              <a:rPr lang="tr-TR" b="1" spc="14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ofesyonelleşmeyi</a:t>
            </a:r>
            <a:r>
              <a:rPr lang="tr-TR" b="1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 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yönetim</a:t>
            </a:r>
            <a:r>
              <a:rPr lang="tr-TR" b="1" spc="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kapasitesini</a:t>
            </a:r>
            <a:r>
              <a:rPr lang="tr-TR" b="1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artırmak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8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1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İyi</a:t>
            </a:r>
            <a:r>
              <a:rPr lang="tr-TR" spc="-1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yönetim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uygulamalarıyla</a:t>
            </a:r>
            <a:r>
              <a:rPr lang="tr-TR" spc="1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idari</a:t>
            </a:r>
            <a:r>
              <a:rPr lang="tr-TR" spc="-4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yapıyı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güçlendirmek.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285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2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Etkin</a:t>
            </a:r>
            <a:r>
              <a:rPr lang="tr-TR" spc="-12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bir</a:t>
            </a:r>
            <a:r>
              <a:rPr lang="tr-TR" spc="-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insan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kaynakları</a:t>
            </a:r>
            <a:r>
              <a:rPr lang="tr-TR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sistemi </a:t>
            </a:r>
            <a:r>
              <a:rPr lang="tr-TR" spc="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oluşturmak,</a:t>
            </a:r>
            <a:r>
              <a:rPr lang="tr-TR" spc="18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insan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kaynaklarını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1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yönetim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kapasitesini</a:t>
            </a:r>
            <a:r>
              <a:rPr lang="tr-TR" spc="3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geliştirmek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tr-TR" b="1" spc="-2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Kurum</a:t>
            </a:r>
            <a:r>
              <a:rPr lang="tr-TR" spc="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içi</a:t>
            </a:r>
            <a:r>
              <a:rPr lang="tr-TR" spc="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1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kurum</a:t>
            </a:r>
            <a:r>
              <a:rPr lang="tr-TR" spc="-8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dışı</a:t>
            </a:r>
            <a:r>
              <a:rPr lang="tr-TR" spc="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mesleki 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eğitim</a:t>
            </a:r>
            <a:r>
              <a:rPr lang="tr-TR" spc="1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faali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etlerini</a:t>
            </a:r>
            <a:r>
              <a:rPr lang="tr-TR" spc="24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teşvik</a:t>
            </a:r>
            <a:r>
              <a:rPr lang="tr-TR" spc="2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etmek</a:t>
            </a:r>
            <a:r>
              <a:rPr lang="tr-TR" spc="2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 geliştirmek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4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tr-TR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eknolojik</a:t>
            </a:r>
            <a:r>
              <a:rPr lang="tr-TR" spc="8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altyapıyı</a:t>
            </a:r>
            <a:r>
              <a:rPr lang="tr-TR" spc="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geliştirmek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8394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7624" y="692697"/>
            <a:ext cx="7200800" cy="582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Amaç 2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90"/>
              </a:spcBef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tr-TR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İnsan</a:t>
            </a:r>
            <a:r>
              <a:rPr lang="tr-TR" b="1" spc="2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odaklı,</a:t>
            </a:r>
            <a:r>
              <a:rPr lang="tr-TR" b="1" spc="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erişilebili</a:t>
            </a:r>
            <a:r>
              <a:rPr lang="tr-TR" b="1" spc="-9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b="1" spc="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nitelikli</a:t>
            </a:r>
            <a:r>
              <a:rPr lang="tr-TR" b="1" spc="-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gü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enli</a:t>
            </a:r>
            <a:r>
              <a:rPr lang="tr-TR" b="1" spc="-1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 hizmeti </a:t>
            </a:r>
            <a:r>
              <a:rPr lang="tr-TR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sunmak</a:t>
            </a:r>
          </a:p>
          <a:p>
            <a:pPr algn="just">
              <a:spcBef>
                <a:spcPts val="90"/>
              </a:spcBef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Kam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</a:t>
            </a:r>
            <a:r>
              <a:rPr lang="tr-TR" spc="1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tesislerini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altyapısını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spc="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kapasitesini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kalitesin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1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dağılımını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iyileştirmek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2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pc="7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hizmetinin</a:t>
            </a:r>
            <a:r>
              <a:rPr lang="tr-TR" spc="1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kalite</a:t>
            </a:r>
            <a:r>
              <a:rPr lang="tr-TR" spc="18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erimliliğini</a:t>
            </a:r>
            <a:r>
              <a:rPr lang="tr-TR" spc="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artırmak, </a:t>
            </a:r>
            <a:r>
              <a:rPr lang="tr-TR" spc="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sü</a:t>
            </a:r>
            <a:r>
              <a:rPr lang="tr-TR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dürülebilirliğini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3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-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kalit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1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erimliliğin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-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objekti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f</a:t>
            </a:r>
            <a:r>
              <a:rPr lang="tr-TR" spc="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ola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2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ölçü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değerlendirmek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4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1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sunumunda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-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duyula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memnuni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2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artırmak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latin typeface="Calibri"/>
                <a:ea typeface="Calibri"/>
                <a:cs typeface="Times New Roman"/>
              </a:rPr>
              <a:t> 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5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Bedensel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tr-TR" spc="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zihinsel</a:t>
            </a:r>
            <a:r>
              <a:rPr lang="tr-TR" spc="17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sosyal</a:t>
            </a:r>
            <a:r>
              <a:rPr lang="tr-TR" spc="24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şartları </a:t>
            </a:r>
            <a:r>
              <a:rPr lang="tr-TR" spc="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sebebiyle</a:t>
            </a:r>
            <a:r>
              <a:rPr lang="tr-TR" spc="26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özel</a:t>
            </a:r>
            <a:r>
              <a:rPr lang="tr-TR" spc="9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ihtiyacı</a:t>
            </a:r>
            <a:r>
              <a:rPr lang="tr-TR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olan</a:t>
            </a:r>
            <a:r>
              <a:rPr lang="tr-TR" spc="1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kişilerin uygun</a:t>
            </a:r>
            <a:r>
              <a:rPr lang="tr-TR" spc="1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hizmetlerine </a:t>
            </a:r>
            <a:r>
              <a:rPr lang="tr-TR" spc="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daha</a:t>
            </a:r>
            <a:r>
              <a:rPr lang="tr-TR" spc="2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olay</a:t>
            </a:r>
            <a:r>
              <a:rPr lang="tr-TR" spc="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erişimini</a:t>
            </a:r>
            <a:r>
              <a:rPr lang="tr-TR" spc="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6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Çalışan</a:t>
            </a:r>
            <a:r>
              <a:rPr lang="tr-TR" spc="8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gü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enliği</a:t>
            </a:r>
            <a:r>
              <a:rPr lang="tr-TR" spc="7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memnuni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 </a:t>
            </a:r>
            <a:r>
              <a:rPr lang="tr-TR" spc="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sevi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esini</a:t>
            </a:r>
            <a:r>
              <a:rPr lang="tr-TR" spc="1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yükseltmek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endParaRPr lang="tr-TR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7</a:t>
            </a:r>
            <a:r>
              <a:rPr lang="tr-TR" b="1" spc="-20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Kamu</a:t>
            </a:r>
            <a:r>
              <a:rPr lang="tr-TR" spc="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tesislerinin</a:t>
            </a:r>
            <a:r>
              <a:rPr lang="tr-TR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turizmi</a:t>
            </a:r>
            <a:r>
              <a:rPr lang="tr-TR" spc="1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kapasitesini</a:t>
            </a:r>
            <a:r>
              <a:rPr lang="tr-TR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geliştirmek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tr-TR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7395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9632" y="908720"/>
            <a:ext cx="7200800" cy="478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Amaç 3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tr-TR" b="1" dirty="0">
                <a:solidFill>
                  <a:srgbClr val="63C3BD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tr-TR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Kamu</a:t>
            </a:r>
            <a:r>
              <a:rPr lang="tr-TR" b="1" spc="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tesislerinde,</a:t>
            </a:r>
            <a:r>
              <a:rPr lang="tr-TR" b="1" spc="9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sağlık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hizmetlerinden</a:t>
            </a:r>
            <a:r>
              <a:rPr lang="tr-TR" b="1" spc="1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taviz 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ermeden</a:t>
            </a:r>
            <a:r>
              <a:rPr lang="tr-TR" b="1" spc="2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mali sü</a:t>
            </a:r>
            <a:r>
              <a:rPr lang="tr-TR" b="1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dürülebilirliği</a:t>
            </a:r>
            <a:r>
              <a:rPr lang="tr-TR" b="1" spc="2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>
              <a:spcBef>
                <a:spcPts val="1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1</a:t>
            </a:r>
            <a:r>
              <a:rPr lang="tr-TR" spc="-3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Kaynakları</a:t>
            </a:r>
            <a:r>
              <a:rPr lang="tr-TR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85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etkin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spc="1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erimli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</a:t>
            </a:r>
            <a:r>
              <a:rPr lang="tr-TR" spc="6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onomi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1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kullanımın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ı</a:t>
            </a:r>
            <a:r>
              <a:rPr lang="tr-TR" spc="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sü</a:t>
            </a:r>
            <a:r>
              <a:rPr lang="tr-TR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dürülebilirliğin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34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sağlamak</a:t>
            </a:r>
          </a:p>
          <a:p>
            <a:pPr algn="just">
              <a:spcBef>
                <a:spcPts val="40"/>
              </a:spcBef>
              <a:spcAft>
                <a:spcPts val="0"/>
              </a:spcAft>
            </a:pPr>
            <a:r>
              <a:rPr lang="tr-TR" b="1" spc="-200" dirty="0">
                <a:solidFill>
                  <a:srgbClr val="63C3BD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Stratejik Amaç </a:t>
            </a: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solidFill>
                <a:schemeClr val="accent3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R="89535"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Ulusla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ası</a:t>
            </a:r>
            <a:r>
              <a:rPr lang="tr-TR" b="1" spc="7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kuruluşlarla</a:t>
            </a:r>
            <a:r>
              <a:rPr lang="tr-TR" b="1" spc="1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idari,</a:t>
            </a:r>
            <a:r>
              <a:rPr lang="tr-TR" b="1" spc="-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bilimsel</a:t>
            </a:r>
            <a:r>
              <a:rPr lang="tr-TR" b="1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spc="-2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b="1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teknik işbirliği</a:t>
            </a:r>
            <a:r>
              <a:rPr lang="tr-TR" b="1" spc="-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yapmak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marR="1562735"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marR="169545"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1</a:t>
            </a:r>
            <a:r>
              <a:rPr lang="tr-TR" spc="-3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Bölgese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</a:t>
            </a:r>
            <a:r>
              <a:rPr lang="tr-TR" spc="1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ulusla</a:t>
            </a:r>
            <a:r>
              <a:rPr lang="tr-TR" spc="-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tr-TR" spc="-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as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ı</a:t>
            </a:r>
            <a:r>
              <a:rPr lang="tr-TR" spc="-6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politikaları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1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oluşturulmasın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tr-TR" spc="-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başarıl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ı</a:t>
            </a:r>
            <a:r>
              <a:rPr lang="tr-TR" spc="15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uygulamaların </a:t>
            </a:r>
            <a:r>
              <a:rPr lang="tr-TR" spc="-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tr-TR" spc="-6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ansferin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öncülü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etmek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marR="169545" algn="just">
              <a:spcBef>
                <a:spcPts val="40"/>
              </a:spcBef>
              <a:spcAft>
                <a:spcPts val="0"/>
              </a:spcAft>
            </a:pP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marR="169545" algn="just">
              <a:spcBef>
                <a:spcPts val="40"/>
              </a:spcBef>
              <a:spcAft>
                <a:spcPts val="0"/>
              </a:spcAft>
            </a:pPr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SH 2</a:t>
            </a:r>
            <a:r>
              <a:rPr lang="tr-TR" spc="-30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Ül</a:t>
            </a:r>
            <a:r>
              <a:rPr lang="tr-TR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emizi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-6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insan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11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ya</a:t>
            </a:r>
            <a:r>
              <a:rPr lang="tr-TR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</a:t>
            </a:r>
            <a:r>
              <a:rPr lang="tr-TR" spc="7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açısında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</a:t>
            </a:r>
            <a:r>
              <a:rPr lang="tr-TR" spc="1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öncelikl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-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ola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20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gö</a:t>
            </a:r>
            <a:r>
              <a:rPr lang="tr-TR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düğ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ü</a:t>
            </a:r>
            <a:r>
              <a:rPr lang="tr-TR" spc="19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bölg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5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tr-TR" spc="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ül</a:t>
            </a:r>
            <a:r>
              <a:rPr lang="tr-TR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ele</a:t>
            </a:r>
            <a:r>
              <a:rPr lang="tr-TR" spc="-7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 sağlı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tr-TR" spc="8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hizmet</a:t>
            </a:r>
            <a:r>
              <a:rPr lang="tr-TR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tr-TR" spc="115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pc="-3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sunmak</a:t>
            </a:r>
            <a:endParaRPr lang="tr-TR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Calibri"/>
                <a:ea typeface="Calibri"/>
                <a:cs typeface="Times New Roman"/>
              </a:rPr>
              <a:t> </a:t>
            </a:r>
            <a:r>
              <a:rPr lang="tr-TR" b="1" dirty="0">
                <a:solidFill>
                  <a:srgbClr val="31849B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tr-TR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5885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552728" cy="491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479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8" y="180201"/>
            <a:ext cx="410721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                         Performans Hedefi Tablosu</a:t>
            </a:r>
            <a:endParaRPr kumimoji="0" lang="tr-T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21" y="457200"/>
            <a:ext cx="4564679" cy="560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139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15816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Faaliyet Maliyetleri Tablosu</a:t>
            </a:r>
            <a:endParaRPr kumimoji="0" lang="tr-T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7200"/>
            <a:ext cx="4680520" cy="577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600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59388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6478"/>
              </p:ext>
            </p:extLst>
          </p:nvPr>
        </p:nvGraphicFramePr>
        <p:xfrm>
          <a:off x="1547664" y="1064176"/>
          <a:ext cx="5904656" cy="5361245"/>
        </p:xfrm>
        <a:graphic>
          <a:graphicData uri="http://schemas.openxmlformats.org/drawingml/2006/table">
            <a:tbl>
              <a:tblPr/>
              <a:tblGrid>
                <a:gridCol w="187396"/>
                <a:gridCol w="254324"/>
                <a:gridCol w="2335762"/>
                <a:gridCol w="672619"/>
                <a:gridCol w="336309"/>
                <a:gridCol w="722814"/>
                <a:gridCol w="336309"/>
                <a:gridCol w="722814"/>
                <a:gridCol w="336309"/>
              </a:tblGrid>
              <a:tr h="17001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effectLst/>
                          <a:latin typeface="Arial"/>
                        </a:rPr>
                        <a:t>Performans Hedefi</a:t>
                      </a:r>
                    </a:p>
                  </a:txBody>
                  <a:tcPr marL="3640" marR="3640" marT="364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400" b="1" i="0" u="none" strike="noStrike">
                          <a:effectLst/>
                          <a:latin typeface="Arial"/>
                        </a:rPr>
                        <a:t>Faaliyet</a:t>
                      </a:r>
                    </a:p>
                  </a:txBody>
                  <a:tcPr marL="3640" marR="3640" marT="3640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Açıklama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05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Bütçe İçi</a:t>
                      </a:r>
                    </a:p>
                  </a:txBody>
                  <a:tcPr marL="3640" marR="3640" marT="36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Bütçe Dışı</a:t>
                      </a:r>
                    </a:p>
                  </a:txBody>
                  <a:tcPr marL="3640" marR="3640" marT="36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Toplam</a:t>
                      </a:r>
                    </a:p>
                  </a:txBody>
                  <a:tcPr marL="3640" marR="3640" marT="36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15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(TL)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PAY(%)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(TL)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PAY(%)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(TL)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PAY(%)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Kurumun merkez ve taşra teşkilatında iç kontrol sisteminin oluşturulması ve kurumsal iletişim politikasının geliştirilmesi.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406.838.000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4,12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599.640.340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1.006.478.340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İdari yapıyı güçlendirme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406.838.000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4,12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599.640.340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1.006.478.340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tesislerinin hizmet sunumu ve kapasitesine uygun olarak insan kaynağı  projeksiyonlarının planlanması.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1.051.675.000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10,65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317.989.917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1.369.664.917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4,09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ve yönetim kapasitesini geliştirme faaliyeti.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1.051.675.000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10,65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317.989.917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1.369.664.917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4,09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kaynağının bilgi, deneyim ve yeterliliğini artıracak yurt içi ve yurt dışı  eğitim programlarının geliştirilmesi.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643.937.000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6,52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245.733.989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1,04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889.670.989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2,66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Yurtiçi ve Yurtdışı Eğitim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643.937.000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6,52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245.733.989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1,04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889.670.989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2,66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 bilgi sisitemlerini geliştirmek ve güçlendirmek.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636.884.000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6,45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366.913.938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1,55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1.003.797.938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Bilgi Sistemleri Faaliyeti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636.884.000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6,45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366.913.938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1,55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1.003.797.938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tesislerinin alt yapısının ve donanımlarının iyileştirilmesi.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1.007.757.000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10,21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4.368.323.511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18,49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5.376.080.511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16,05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Alt yapı ve donanım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1.007.757.000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10,21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4.368.323.511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18,49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5.376.080.511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16,05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tesislerinde sunulan sağlık hizmetlerinin kalitesini arttırarak sürdürülebilirliğini sağlamak.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1.305.534.000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13,22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3.762.329.299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15,92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5.067.863.299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15,13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Kaliteli sağlık hizmeti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1.305.534.000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13,22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3.762.329.299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15,92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5.067.863.299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15,13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tesislerinde kalite ve verimlilik standartlarının uygulanmasının sağlanması.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247.450.000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145.581.744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0,62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393.031.744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Kalite ölçme ve değerlendirme faaliyeti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247.450.000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145.581.744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0,62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393.031.744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1,17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tesislerimizde sunulan hizmet memnuniyetini arttırmak.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636.319.000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effectLst/>
                          <a:latin typeface="Arial"/>
                        </a:rPr>
                        <a:t>6,44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1.115.324.157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4,72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1.751.643.157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5,23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Sunulan nitelikli sağlık hizmeti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636.319.000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6,44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1.115.324.157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4,72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1.751.643.157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5,23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Bireylerin sağlık hizmetlerine erişimini kolaylaştırmak.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251.867.000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287.712.297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1,22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539.579.297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1,61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Erişilebilir sağlık hizmeti faaliyeti.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251.867.000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2,55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287.712.297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1,22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539.579.297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1,61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 personllerinin güvenlik ve memnuniyet seviyesini arttırmak.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631.427.000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3.935.229.493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16,65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4.566.656.493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13,63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Çalışan güvenliği ve memnuniyeti faaliyetleri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631.427.000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6,40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3.935.229.493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16,65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4.566.656.493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13,63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turizmi kapasitesinin güçlendirilerek sağlık turizmi gelirlerlerinin artırılması.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134.952.000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640.562.784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2,71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775.514.784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2,31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turizmini geliştirme faaliyeti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134.952.000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1,37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640.562.784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2,71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775.514.784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2,31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hizmet sunumunda kaynakların etkin  ve verimli kullanımını sağlamak.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258.364.000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2,62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1.203.536.860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5,09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1.461.900.860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4,36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Etkin kaynak kullanımı faaliyeti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258.364.000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2,62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1.203.536.860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5,09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1.461.900.860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4,36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hizmeti sunumunda uluslararası alanda öncülük etmek.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133.504.000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133.504.000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Uluslararası ölçekte sağlık hizmeti işbirliği faaliyeti.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133.504.000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1,35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133.504.000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0,40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2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Öncelikli görülen ülke ve bölgelere sağlık hizmeti alanında gerekli yardım ve desteği sağlamak.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506.298.000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506.298.000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1,51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Uluslararsı yardım faaliyetleri.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506.298.000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5,13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506.298.000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1,51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Performans Hedefleri Maliyetleri Toplamı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7.852.806.000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79,54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16.988.878.329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71,89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24.841.684.329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74,14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Genel Yönetim Giderleri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2.020.463.000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20,46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6.642.121.671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28,11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8.662.584.671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25,86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1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Diğer İdarelare Transfer Edilecek Kaynaklar Toplamı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1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GENEL TOPLAM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9.873.269.000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23.631.000.000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33.504.269.000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 dirty="0"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3640" marR="3640" marT="36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0721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769249"/>
              </p:ext>
            </p:extLst>
          </p:nvPr>
        </p:nvGraphicFramePr>
        <p:xfrm>
          <a:off x="1268122" y="764703"/>
          <a:ext cx="6607755" cy="5496119"/>
        </p:xfrm>
        <a:graphic>
          <a:graphicData uri="http://schemas.openxmlformats.org/drawingml/2006/table">
            <a:tbl>
              <a:tblPr/>
              <a:tblGrid>
                <a:gridCol w="330874"/>
                <a:gridCol w="369801"/>
                <a:gridCol w="1547324"/>
                <a:gridCol w="1089939"/>
                <a:gridCol w="1089939"/>
                <a:gridCol w="1089939"/>
                <a:gridCol w="1089939"/>
              </a:tblGrid>
              <a:tr h="46757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effectLst/>
                          <a:latin typeface="Arial"/>
                        </a:rPr>
                        <a:t>TOPLAM KAYNAK İHTİYACI TABLOSU</a:t>
                      </a: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79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İdare Adı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TÜRKİYE KAMU HASTANELERİ KURUMU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793"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7299" marR="7299" marT="72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399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Bütçe Kaynak İhtiyacı</a:t>
                      </a:r>
                    </a:p>
                  </a:txBody>
                  <a:tcPr marL="7299" marR="7299" marT="729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Ekonomik Kodlar (I.Düzey)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Faaliyet Toplamı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Genel Yönetim Giderleri Toplamı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Diğer İdareler Transfer  Edilecek Kaynaklar Toplamı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Genel Toplam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01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Personel Giderleri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5.804.372.000,00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1.580.829.000,00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7.385.201.000,00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02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SGK Devlet Primi Giderleri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1.331.775.000,00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372.834.000,00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1.704.609.000,00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03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Mal ve Hizmet Alım Giderleri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201.209.000,00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58.280.000,00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259.489.000,00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04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Faiz Giderleri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05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Cari Transferler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25.750.000,00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3.220.000,00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28.970.000,00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06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Sermaye Giderleri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489.700.000,00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5.300.000,00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495.000.000,00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07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Sermaye Transferleri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08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Borç verme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 dirty="0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09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Yedek Ödenek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8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Bütçe Ödeneği Toplamı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7.852.806.000,00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2.020.463.000,00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9.873.269.000,00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788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Bütçe Dışı Kaynak</a:t>
                      </a:r>
                    </a:p>
                  </a:txBody>
                  <a:tcPr marL="7299" marR="7299" marT="7299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Döner Sermaye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16.988.878.329,00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6.642.121.671,00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23.631.000.000,00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Diğer Yurt İçi Kaynaklar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Yurt Dışı Kaynaklar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Tahoma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Toplam Bütçe Dışı Kaynak İhtiyacı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16.988.878.329,00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6.642.121.671,00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23.631.000.000,00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707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effectLst/>
                          <a:latin typeface="Arial"/>
                        </a:rPr>
                        <a:t>Toplam Kaynak İhtiyacı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24.841.684.329,00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8.662.584.671,00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effectLst/>
                          <a:latin typeface="Arial"/>
                        </a:rPr>
                        <a:t>33.504.269.000,00</a:t>
                      </a:r>
                    </a:p>
                  </a:txBody>
                  <a:tcPr marL="7299" marR="7299" marT="72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187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14418"/>
              </p:ext>
            </p:extLst>
          </p:nvPr>
        </p:nvGraphicFramePr>
        <p:xfrm>
          <a:off x="899592" y="404664"/>
          <a:ext cx="7416824" cy="6072534"/>
        </p:xfrm>
        <a:graphic>
          <a:graphicData uri="http://schemas.openxmlformats.org/drawingml/2006/table">
            <a:tbl>
              <a:tblPr/>
              <a:tblGrid>
                <a:gridCol w="2425908"/>
                <a:gridCol w="1984096"/>
                <a:gridCol w="441813"/>
                <a:gridCol w="2425908"/>
                <a:gridCol w="139099"/>
              </a:tblGrid>
              <a:tr h="757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 dirty="0">
                          <a:effectLst/>
                          <a:latin typeface="Arial"/>
                        </a:rPr>
                        <a:t>FAALİYETLERDEN SORUMLU HARCAMA BİRİMLERİNE İLİŞKİN TABLO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701"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İdare Adı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TÜRKİYE KAMU HASTANELERİ KURUMU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Performans Hedefi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Faaliyetler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500" b="1" i="0" u="none" strike="noStrike">
                          <a:effectLst/>
                          <a:latin typeface="Arial"/>
                        </a:rPr>
                        <a:t>Sorumlu Birimler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550" b="1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effectLst/>
                          <a:latin typeface="Arial"/>
                        </a:rPr>
                        <a:t>Kurumun merkez ve taşra teşkilatında iç kontrol sisteminin oluşturulması ve kurumsal iletişim politikasının geliştirilmesi.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İdari yapıyı güçlendirme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Denetim Hizmetleri Daire Başkanlığı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Strateji Geliştirme Daire Başkanlığı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Hukuk Müşavirliği 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Özel Kalem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tesislerinin hizmet sunumu ve kapasitesine uygun olarak insan kaynağı  projeksiyonlarının planlanması.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ve yönetim kapasitesini geliştirme faaliyeti.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Denetim Hizmetleri Daire Başkanlığı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kaynağının bilgi, deneyim ve yeterliliğini artıracak yurt içi ve yurt dışı  eğitim programlarının geliştirilmesi.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Yurtiçi ve Yurtdışı Eğitim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 bilgi sisitemlerini geliştirmek ve güçlendirmek.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Bilgi Sistemleri Faaliyeti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tesislerinin alt yapısının ve donanımlarının iyileştirilmesi.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Alt yapı ve donanım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tesislerinde sunulan sağlık hizmetlerinin kalitesini arttırarak sürdürülebilirliğini sağlamak.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Kaliteli sağlık hizmeti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Kurumumuza bağlı sağlık tesislerinde kalite ve verimlilik standartlarının uygulanmasının sağlanması.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 dirty="0">
                          <a:effectLst/>
                          <a:latin typeface="Arial"/>
                        </a:rPr>
                        <a:t>Kalite ölçme ve değerlendirme faaliyeti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tesislerimizde sunulan hizmet memnuniyetini arttırmak.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Sunulan nitelikli sağlık hizmeti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Bireylerin sağlık hizmetlerine erişimini kolaylaştırmak.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Erişilebilir sağlık hizmeti faaliyeti.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Kurumumuz personllerinin güvenlik ve memnuniyet seviyesini arttırmak.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Çalışan güvenliği ve memnuniyeti faaliyetleri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turizmi kapasitesinin güçlendirilerek sağlık turizmi gelirlerlerinin artırılması.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turizmini geliştirme faaliyeti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hizmet sunumunda kaynakların etkin  ve verimli kullanımını sağlamak.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Etkin kaynak kullanımı faaliyeti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İnsan Kaynakları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Strateji Geliştirme Daire Başkanlığı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Sağlık hizmeti sunumunda uluslararası alanda öncülük etmek.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Uluslararası ölçekte sağlık hizmeti işbirliği faaliyeti.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Mali Hizmetler Kurum Başkan Yardımcılığı 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İzleme, Ölçme ve Değerlendirme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Öncelikli görülen ülke ve bölgelere sağlık hizmeti alanında gerekli yardım ve desteği sağlamak.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Uluslararası yardım faaliyetleri.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Tıbbi Hizmetler Kurum Başkan Yardımcılığı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Destek ve İdari Hizmetler Kurum Başkan Yardımcılığı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Kamu Hastane Birlikleri 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7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500" b="0" i="0" u="none" strike="noStrike">
                          <a:effectLst/>
                          <a:latin typeface="Arial"/>
                        </a:rPr>
                        <a:t>Özel Kalem</a:t>
                      </a: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550" b="0" i="0" u="none" strike="noStrike">
                        <a:effectLst/>
                        <a:latin typeface="Arial"/>
                      </a:endParaRPr>
                    </a:p>
                  </a:txBody>
                  <a:tcPr marL="1653" marR="1653" marT="1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653" marR="1653" marT="1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77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1268760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</a:t>
            </a:r>
            <a:endParaRPr lang="tr-TR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kamu idaresinin program dönemine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(2017) ilişkin;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amaçlarını,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hedeflerini,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amaç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hedeflere ulaşmak için yürütecekleri faaliyetler ile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bunların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kaynak ihtiyacını ve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göstergelerini içeren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programdır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5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57224" y="476673"/>
            <a:ext cx="796324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 </a:t>
            </a:r>
          </a:p>
          <a:p>
            <a:endParaRPr lang="tr-TR" sz="3200" b="1" dirty="0" smtClean="0"/>
          </a:p>
          <a:p>
            <a:endParaRPr lang="tr-TR" sz="3200" b="1" dirty="0" smtClean="0"/>
          </a:p>
          <a:p>
            <a:endParaRPr lang="tr-TR" sz="3200" b="1" dirty="0" smtClean="0"/>
          </a:p>
          <a:p>
            <a:pPr algn="ctr"/>
            <a:r>
              <a:rPr lang="tr-TR" sz="6600" b="1" dirty="0" smtClean="0">
                <a:solidFill>
                  <a:schemeClr val="accent2">
                    <a:lumMod val="75000"/>
                  </a:schemeClr>
                </a:solidFill>
              </a:rPr>
              <a:t>TEŞEKKÜRLER…</a:t>
            </a:r>
            <a:endParaRPr lang="tr-T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47667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HAZIRLIK SÜRECİ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39552" y="155181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Kamu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idarelerinin üst yöneticisi ve harcama yetkilileri tarafından program dönemine ilişkin öncelikli stratejik amaç ve hedeflerin, performans hedef ve göstergelerinin, faaliyetlerin ve bunlardan sorumlu harcama birimlerinin belirlenmesi ile başlar.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Mali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hizmetler birimi (Strateji Geliştirme Dairesi Başkanlığı) üst yönetici tarafından duyurulan performans hedef ve göstergeleri ile faaliyetler ve harcama birimlerince sağlanan maliyet bilgilerini konsolide ederek kurum performans programını hazırlar. </a:t>
            </a:r>
          </a:p>
        </p:txBody>
      </p:sp>
    </p:spTree>
    <p:extLst>
      <p:ext uri="{BB962C8B-B14F-4D97-AF65-F5344CB8AC3E}">
        <p14:creationId xmlns:p14="http://schemas.microsoft.com/office/powerpoint/2010/main" val="334223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836712"/>
            <a:ext cx="762984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00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SÜRECİ</a:t>
            </a:r>
          </a:p>
          <a:p>
            <a:pPr algn="ctr"/>
            <a:endParaRPr lang="tr-TR" sz="2400" dirty="0">
              <a:latin typeface="Arial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800" dirty="0" smtClean="0">
                <a:latin typeface="Arial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İdare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düzeyinde hazırlanır,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hedef ve göstergeleri ile faaliyetlerden oluşur,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Yıllık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olarak hazırlanır,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Bütçe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içi ve bütçe dışı tüm finansman kaynakları dikkate alınır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Öncelikli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amaç ve hedeflerin belirlenmesi süreci üst yöneticilerden harcama birimlerine doğru,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Maliyet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kaynak ihtiyacının tespiti süreci ise faaliyetlerden performans hedeflerine doğru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işler.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89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1052736"/>
            <a:ext cx="7920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pPr algn="ctr"/>
            <a:endParaRPr lang="tr-TR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programlarında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Stratejik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planlarda yer alan amaç ve hedefler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doğrultusunda,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Belirlenen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performans hedeflerine,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hedeflere ulaşmak için gerçekleştirilecek faaliyetlere,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Bunların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kaynak ihtiyacına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hedeflerine ulaşılıp ulaşılmadığını ölçmeye yarayan performans göstergelerine yer verilmektedir. </a:t>
            </a:r>
          </a:p>
        </p:txBody>
      </p:sp>
    </p:spTree>
    <p:extLst>
      <p:ext uri="{BB962C8B-B14F-4D97-AF65-F5344CB8AC3E}">
        <p14:creationId xmlns:p14="http://schemas.microsoft.com/office/powerpoint/2010/main" val="120770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hedefleri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idarenin ulaşmak istediği hedef­leri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gösterir,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Faaliyetler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bunları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nasıl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gerçekleştire­ceğini,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göstergeleri ise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performans hedeflerine ne ölçüde ulaşıldığını ölçmek, değerlendirmek ve izlemek üzere kullanılan araçlardır.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hedef ve göstergeleri ile faaliyetler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belirle­nen öncelikler çerçevesinde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üst yöneti­ci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harcama yetkilileri tarafından birlikte oluşturulur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süreçte,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performans hedefleriyle ilgili harcama birimleri de belirlenir.</a:t>
            </a:r>
          </a:p>
        </p:txBody>
      </p:sp>
    </p:spTree>
    <p:extLst>
      <p:ext uri="{BB962C8B-B14F-4D97-AF65-F5344CB8AC3E}">
        <p14:creationId xmlns:p14="http://schemas.microsoft.com/office/powerpoint/2010/main" val="127636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r>
              <a:rPr lang="tr-TR" sz="2400" b="1" dirty="0" smtClean="0">
                <a:solidFill>
                  <a:schemeClr val="dk1"/>
                </a:solidFill>
              </a:rPr>
              <a:t>   Performans </a:t>
            </a:r>
            <a:r>
              <a:rPr lang="tr-TR" sz="2400" b="1" dirty="0">
                <a:solidFill>
                  <a:schemeClr val="dk1"/>
                </a:solidFill>
              </a:rPr>
              <a:t>hedefleri</a:t>
            </a:r>
            <a:r>
              <a:rPr lang="tr-TR" sz="2400" dirty="0">
                <a:solidFill>
                  <a:schemeClr val="dk1"/>
                </a:solidFill>
              </a:rPr>
              <a:t>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belirlenen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öncelikli amaç ve hedeflerle ilişkili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performans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programı hazırlama sürecinin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başlangıç      aşamasında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üst yönetici ve harcama yetkilileri tarafından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idare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düzeyinde belirlenmelidir,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idarenin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yürüttüğü faaliyetlerle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gerçekleştirilebilir olmalıdır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kaynakların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sınırlılığı göz önünde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bulundurularak      belirlenmelidir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belirli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ulaşılabilir, gerçekçi ve performans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göstergeleri ile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ölçülebilir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çıktı-sonuç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odaklı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az sayıda belirlenmelidir.</a:t>
            </a:r>
          </a:p>
        </p:txBody>
      </p:sp>
    </p:spTree>
    <p:extLst>
      <p:ext uri="{BB962C8B-B14F-4D97-AF65-F5344CB8AC3E}">
        <p14:creationId xmlns:p14="http://schemas.microsoft.com/office/powerpoint/2010/main" val="326482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PERFORMANS PROGRAMIN HAZIRLIK SÜRECİ</a:t>
            </a:r>
          </a:p>
          <a:p>
            <a:pPr lvl="1" algn="just"/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Performans göstergeleri;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performans hedeflerine ulaşılıp ulaşılmadığını ölçebilmelidir,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ölçülebilir, ulaşılabilir, güvenilir veri sunacak nitelikte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hem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geçmiş dönemlerin hem de diğer idarelerin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benzer göstergeleriyle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karşılaştırılabilir olmalıdır,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verilerinin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elde edilme ve değerlendirme maliyetleri makul ve kabul edilebilir bir seviyede olmalıdır.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2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3294</TotalTime>
  <Words>2307</Words>
  <Application>Microsoft Office PowerPoint</Application>
  <PresentationFormat>Ekran Gösterisi (4:3)</PresentationFormat>
  <Paragraphs>841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Akış</vt:lpstr>
      <vt:lpstr>  TÜRKİYE KAMU HASTANELERİ KURUMU   PERFORMANS PROGRAMI SUNUMU   Strateji Geliştirme Daire Başkanlığı Bütçe ve Performans Birimi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SAĞLIK BAKANLIĞI STRATEJİ GELİŞTİRME BAŞKANLIĞI</dc:title>
  <dc:creator>strateji</dc:creator>
  <cp:lastModifiedBy>Emine Şahin</cp:lastModifiedBy>
  <cp:revision>279</cp:revision>
  <cp:lastPrinted>2012-03-07T15:54:56Z</cp:lastPrinted>
  <dcterms:created xsi:type="dcterms:W3CDTF">2010-06-07T07:26:16Z</dcterms:created>
  <dcterms:modified xsi:type="dcterms:W3CDTF">2016-04-18T12:36:23Z</dcterms:modified>
</cp:coreProperties>
</file>