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5">
  <p:sldMasterIdLst>
    <p:sldMasterId id="2147483722" r:id="rId1"/>
    <p:sldMasterId id="2147483734" r:id="rId2"/>
    <p:sldMasterId id="2147483746" r:id="rId3"/>
    <p:sldMasterId id="2147483758" r:id="rId4"/>
    <p:sldMasterId id="2147483770" r:id="rId5"/>
  </p:sldMasterIdLst>
  <p:notesMasterIdLst>
    <p:notesMasterId r:id="rId32"/>
  </p:notesMasterIdLst>
  <p:sldIdLst>
    <p:sldId id="1053" r:id="rId6"/>
    <p:sldId id="1114" r:id="rId7"/>
    <p:sldId id="1115" r:id="rId8"/>
    <p:sldId id="1117" r:id="rId9"/>
    <p:sldId id="1118" r:id="rId10"/>
    <p:sldId id="1121" r:id="rId11"/>
    <p:sldId id="1122" r:id="rId12"/>
    <p:sldId id="1123" r:id="rId13"/>
    <p:sldId id="1124" r:id="rId14"/>
    <p:sldId id="1125" r:id="rId15"/>
    <p:sldId id="1126" r:id="rId16"/>
    <p:sldId id="1150" r:id="rId17"/>
    <p:sldId id="1148" r:id="rId18"/>
    <p:sldId id="1146" r:id="rId19"/>
    <p:sldId id="1153" r:id="rId20"/>
    <p:sldId id="1154" r:id="rId21"/>
    <p:sldId id="1129" r:id="rId22"/>
    <p:sldId id="1132" r:id="rId23"/>
    <p:sldId id="1133" r:id="rId24"/>
    <p:sldId id="1134" r:id="rId25"/>
    <p:sldId id="1155" r:id="rId26"/>
    <p:sldId id="1156" r:id="rId27"/>
    <p:sldId id="1157" r:id="rId28"/>
    <p:sldId id="1158" r:id="rId29"/>
    <p:sldId id="1159" r:id="rId30"/>
    <p:sldId id="1143" r:id="rId31"/>
  </p:sldIdLst>
  <p:sldSz cx="9144000" cy="6858000" type="screen4x3"/>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neme" id="{C50A6FEF-6519-7349-A260-08A18182BF9B}">
          <p14:sldIdLst>
            <p14:sldId id="1053"/>
            <p14:sldId id="1114"/>
            <p14:sldId id="1115"/>
            <p14:sldId id="1117"/>
            <p14:sldId id="1118"/>
            <p14:sldId id="1121"/>
            <p14:sldId id="1122"/>
            <p14:sldId id="1123"/>
            <p14:sldId id="1124"/>
            <p14:sldId id="1125"/>
            <p14:sldId id="1126"/>
            <p14:sldId id="1150"/>
            <p14:sldId id="1148"/>
            <p14:sldId id="1146"/>
            <p14:sldId id="1153"/>
            <p14:sldId id="1154"/>
            <p14:sldId id="1129"/>
            <p14:sldId id="1132"/>
            <p14:sldId id="1133"/>
            <p14:sldId id="1134"/>
            <p14:sldId id="1155"/>
            <p14:sldId id="1156"/>
            <p14:sldId id="1157"/>
            <p14:sldId id="1158"/>
            <p14:sldId id="1159"/>
            <p14:sldId id="1143"/>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C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Açık Stil 3 - Vurgu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Açık Stil 2 - Vurgu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FABFCF23-3B69-468F-B69F-88F6DE6A72F2}" styleName="Orta Stil 1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06" autoAdjust="0"/>
    <p:restoredTop sz="94434" autoAdjust="0"/>
  </p:normalViewPr>
  <p:slideViewPr>
    <p:cSldViewPr snapToGrid="0" snapToObjects="1">
      <p:cViewPr varScale="1">
        <p:scale>
          <a:sx n="117" d="100"/>
          <a:sy n="117" d="100"/>
        </p:scale>
        <p:origin x="-177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6926"/>
    </p:cViewPr>
  </p:sorterViewPr>
  <p:notesViewPr>
    <p:cSldViewPr snapToGrid="0" snapToObjects="1">
      <p:cViewPr>
        <p:scale>
          <a:sx n="125" d="100"/>
          <a:sy n="125" d="100"/>
        </p:scale>
        <p:origin x="-3036" y="2640"/>
      </p:cViewPr>
      <p:guideLst>
        <p:guide orient="horz" pos="3109"/>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0"/>
            <a:ext cx="2945659" cy="493633"/>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idx="1"/>
          </p:nvPr>
        </p:nvSpPr>
        <p:spPr>
          <a:xfrm>
            <a:off x="3850444" y="0"/>
            <a:ext cx="2945659" cy="493633"/>
          </a:xfrm>
          <a:prstGeom prst="rect">
            <a:avLst/>
          </a:prstGeom>
        </p:spPr>
        <p:txBody>
          <a:bodyPr vert="horz" lIns="91440" tIns="45720" rIns="91440" bIns="45720" rtlCol="0"/>
          <a:lstStyle>
            <a:lvl1pPr algn="r">
              <a:defRPr sz="1200"/>
            </a:lvl1pPr>
          </a:lstStyle>
          <a:p>
            <a:fld id="{718C749F-05CA-407B-BAA8-E7583139E868}" type="datetimeFigureOut">
              <a:rPr lang="tr-TR" smtClean="0"/>
              <a:t>20.06.2017</a:t>
            </a:fld>
            <a:endParaRPr lang="tr-TR" dirty="0"/>
          </a:p>
        </p:txBody>
      </p:sp>
      <p:sp>
        <p:nvSpPr>
          <p:cNvPr id="4" name="Slayt Görüntüsü Yer Tutucusu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1" y="9377316"/>
            <a:ext cx="2945659" cy="493633"/>
          </a:xfrm>
          <a:prstGeom prst="rect">
            <a:avLst/>
          </a:prstGeom>
        </p:spPr>
        <p:txBody>
          <a:bodyPr vert="horz" lIns="91440" tIns="45720" rIns="91440" bIns="45720" rtlCol="0" anchor="b"/>
          <a:lstStyle>
            <a:lvl1pPr algn="l">
              <a:defRPr sz="1200"/>
            </a:lvl1pPr>
          </a:lstStyle>
          <a:p>
            <a:endParaRPr lang="tr-TR" dirty="0"/>
          </a:p>
        </p:txBody>
      </p:sp>
      <p:sp>
        <p:nvSpPr>
          <p:cNvPr id="7" name="Slayt Numarası Yer Tutucusu 6"/>
          <p:cNvSpPr>
            <a:spLocks noGrp="1"/>
          </p:cNvSpPr>
          <p:nvPr>
            <p:ph type="sldNum" sz="quarter" idx="5"/>
          </p:nvPr>
        </p:nvSpPr>
        <p:spPr>
          <a:xfrm>
            <a:off x="3850444" y="9377316"/>
            <a:ext cx="2945659" cy="493633"/>
          </a:xfrm>
          <a:prstGeom prst="rect">
            <a:avLst/>
          </a:prstGeom>
        </p:spPr>
        <p:txBody>
          <a:bodyPr vert="horz" lIns="91440" tIns="45720" rIns="91440" bIns="45720" rtlCol="0" anchor="b"/>
          <a:lstStyle>
            <a:lvl1pPr algn="r">
              <a:defRPr sz="1200"/>
            </a:lvl1pPr>
          </a:lstStyle>
          <a:p>
            <a:fld id="{06FE86D0-6E3B-4C62-9632-46FD4EE73D10}" type="slidenum">
              <a:rPr lang="tr-TR" smtClean="0"/>
              <a:t>‹#›</a:t>
            </a:fld>
            <a:endParaRPr lang="tr-TR" dirty="0"/>
          </a:p>
        </p:txBody>
      </p:sp>
    </p:spTree>
    <p:extLst>
      <p:ext uri="{BB962C8B-B14F-4D97-AF65-F5344CB8AC3E}">
        <p14:creationId xmlns:p14="http://schemas.microsoft.com/office/powerpoint/2010/main" val="4079381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5" name="Altbilgi Yer Tutucusu 4"/>
          <p:cNvSpPr>
            <a:spLocks noGrp="1"/>
          </p:cNvSpPr>
          <p:nvPr>
            <p:ph type="ftr" sz="quarter" idx="11"/>
          </p:nvPr>
        </p:nvSpPr>
        <p:spPr/>
        <p:txBody>
          <a:bodyPr/>
          <a:lstStyle/>
          <a:p>
            <a:r>
              <a:rPr lang="tr-TR" dirty="0" err="1"/>
              <a:t>ghjmbmbnmbm</a:t>
            </a:r>
            <a:endParaRPr lang="tr-TR" dirty="0"/>
          </a:p>
        </p:txBody>
      </p:sp>
    </p:spTree>
    <p:extLst>
      <p:ext uri="{BB962C8B-B14F-4D97-AF65-F5344CB8AC3E}">
        <p14:creationId xmlns:p14="http://schemas.microsoft.com/office/powerpoint/2010/main" val="3190554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smtClean="0"/>
          </a:p>
        </p:txBody>
      </p:sp>
      <p:sp>
        <p:nvSpPr>
          <p:cNvPr id="75780"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A4458F7A-F42A-4ADF-82A6-77677B881A99}" type="slidenum">
              <a:rPr lang="tr-TR" altLang="tr-TR"/>
              <a:pPr/>
              <a:t>12</a:t>
            </a:fld>
            <a:endParaRPr lang="tr-TR" altLang="tr-TR"/>
          </a:p>
        </p:txBody>
      </p:sp>
    </p:spTree>
    <p:extLst>
      <p:ext uri="{BB962C8B-B14F-4D97-AF65-F5344CB8AC3E}">
        <p14:creationId xmlns:p14="http://schemas.microsoft.com/office/powerpoint/2010/main" val="4117034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smtClean="0"/>
          </a:p>
        </p:txBody>
      </p:sp>
      <p:sp>
        <p:nvSpPr>
          <p:cNvPr id="75780"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A4458F7A-F42A-4ADF-82A6-77677B881A99}" type="slidenum">
              <a:rPr lang="tr-TR" altLang="tr-TR"/>
              <a:pPr/>
              <a:t>13</a:t>
            </a:fld>
            <a:endParaRPr lang="tr-TR" altLang="tr-TR"/>
          </a:p>
        </p:txBody>
      </p:sp>
    </p:spTree>
    <p:extLst>
      <p:ext uri="{BB962C8B-B14F-4D97-AF65-F5344CB8AC3E}">
        <p14:creationId xmlns:p14="http://schemas.microsoft.com/office/powerpoint/2010/main" val="11375259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smtClean="0"/>
          </a:p>
        </p:txBody>
      </p:sp>
      <p:sp>
        <p:nvSpPr>
          <p:cNvPr id="7782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725E123C-AD84-4B20-8FC8-5631B2AD6839}" type="slidenum">
              <a:rPr lang="tr-TR" altLang="tr-TR"/>
              <a:pPr/>
              <a:t>14</a:t>
            </a:fld>
            <a:endParaRPr lang="tr-TR" altLang="tr-TR"/>
          </a:p>
        </p:txBody>
      </p:sp>
    </p:spTree>
    <p:extLst>
      <p:ext uri="{BB962C8B-B14F-4D97-AF65-F5344CB8AC3E}">
        <p14:creationId xmlns:p14="http://schemas.microsoft.com/office/powerpoint/2010/main" val="2451863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smtClean="0"/>
          </a:p>
        </p:txBody>
      </p:sp>
      <p:sp>
        <p:nvSpPr>
          <p:cNvPr id="75780"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A4458F7A-F42A-4ADF-82A6-77677B881A99}" type="slidenum">
              <a:rPr lang="tr-TR" altLang="tr-TR"/>
              <a:pPr/>
              <a:t>15</a:t>
            </a:fld>
            <a:endParaRPr lang="tr-TR" altLang="tr-TR"/>
          </a:p>
        </p:txBody>
      </p:sp>
    </p:spTree>
    <p:extLst>
      <p:ext uri="{BB962C8B-B14F-4D97-AF65-F5344CB8AC3E}">
        <p14:creationId xmlns:p14="http://schemas.microsoft.com/office/powerpoint/2010/main" val="3081361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smtClean="0"/>
          </a:p>
        </p:txBody>
      </p:sp>
      <p:sp>
        <p:nvSpPr>
          <p:cNvPr id="75780"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A4458F7A-F42A-4ADF-82A6-77677B881A99}" type="slidenum">
              <a:rPr lang="tr-TR" altLang="tr-TR"/>
              <a:pPr/>
              <a:t>16</a:t>
            </a:fld>
            <a:endParaRPr lang="tr-TR" altLang="tr-TR"/>
          </a:p>
        </p:txBody>
      </p:sp>
    </p:spTree>
    <p:extLst>
      <p:ext uri="{BB962C8B-B14F-4D97-AF65-F5344CB8AC3E}">
        <p14:creationId xmlns:p14="http://schemas.microsoft.com/office/powerpoint/2010/main" val="333892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a:t>Asıl başlık stili için tıklatın</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a:p>
        </p:txBody>
      </p:sp>
      <p:sp>
        <p:nvSpPr>
          <p:cNvPr id="4" name="Date Placeholder 3"/>
          <p:cNvSpPr>
            <a:spLocks noGrp="1"/>
          </p:cNvSpPr>
          <p:nvPr>
            <p:ph type="dt" sz="half" idx="10"/>
          </p:nvPr>
        </p:nvSpPr>
        <p:spPr/>
        <p:txBody>
          <a:bodyPr/>
          <a:lstStyle/>
          <a:p>
            <a:fld id="{E8D2E71D-F618-472C-BB8B-A04DD56BC976}" type="datetime1">
              <a:rPr lang="en-US" smtClean="0"/>
              <a:t>6/20/2017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84842D-243A-7143-A85D-7E6E05191732}" type="slidenum">
              <a:rPr lang="en-US" smtClean="0"/>
              <a:t>‹#›</a:t>
            </a:fld>
            <a:endParaRPr lang="en-US" dirty="0"/>
          </a:p>
        </p:txBody>
      </p:sp>
    </p:spTree>
    <p:extLst>
      <p:ext uri="{BB962C8B-B14F-4D97-AF65-F5344CB8AC3E}">
        <p14:creationId xmlns:p14="http://schemas.microsoft.com/office/powerpoint/2010/main" val="1199083274"/>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8D2E71D-F618-472C-BB8B-A04DD56BC976}" type="datetime1">
              <a:rPr lang="en-US" smtClean="0"/>
              <a:t>6/20/2017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84842D-243A-7143-A85D-7E6E05191732}" type="slidenum">
              <a:rPr lang="en-US" smtClean="0"/>
              <a:t>‹#›</a:t>
            </a:fld>
            <a:endParaRPr lang="en-US" dirty="0"/>
          </a:p>
        </p:txBody>
      </p:sp>
    </p:spTree>
    <p:extLst>
      <p:ext uri="{BB962C8B-B14F-4D97-AF65-F5344CB8AC3E}">
        <p14:creationId xmlns:p14="http://schemas.microsoft.com/office/powerpoint/2010/main" val="384697864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a:t>Asıl başlık stili için tıklatın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8D2E71D-F618-472C-BB8B-A04DD56BC976}" type="datetime1">
              <a:rPr lang="en-US" smtClean="0"/>
              <a:t>6/20/2017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84842D-243A-7143-A85D-7E6E05191732}" type="slidenum">
              <a:rPr lang="en-US" smtClean="0"/>
              <a:t>‹#›</a:t>
            </a:fld>
            <a:endParaRPr lang="en-US" dirty="0"/>
          </a:p>
        </p:txBody>
      </p:sp>
    </p:spTree>
    <p:extLst>
      <p:ext uri="{BB962C8B-B14F-4D97-AF65-F5344CB8AC3E}">
        <p14:creationId xmlns:p14="http://schemas.microsoft.com/office/powerpoint/2010/main" val="374243602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a:t>Asıl başlık stili için tıklatın</a:t>
            </a: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960FAE51-7C79-4952-AC0B-363FCE78E364}" type="datetimeFigureOut">
              <a:rPr lang="tr-TR" smtClean="0">
                <a:solidFill>
                  <a:prstClr val="black">
                    <a:tint val="75000"/>
                  </a:prstClr>
                </a:solidFill>
              </a:rPr>
              <a:pPr/>
              <a:t>20.06.2017</a:t>
            </a:fld>
            <a:endParaRPr lang="tr-TR" dirty="0">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dirty="0">
              <a:solidFill>
                <a:prstClr val="black">
                  <a:tint val="75000"/>
                </a:prstClr>
              </a:solidFill>
            </a:endParaRPr>
          </a:p>
        </p:txBody>
      </p:sp>
      <p:sp>
        <p:nvSpPr>
          <p:cNvPr id="6" name="Slayt Numarası Yer Tutucusu 5"/>
          <p:cNvSpPr>
            <a:spLocks noGrp="1"/>
          </p:cNvSpPr>
          <p:nvPr>
            <p:ph type="sldNum" sz="quarter" idx="12"/>
          </p:nvPr>
        </p:nvSpPr>
        <p:spPr/>
        <p:txBody>
          <a:bodyPr/>
          <a:lstStyle/>
          <a:p>
            <a:fld id="{1ED9CCCA-DBBC-4729-8B85-8357C92DCD44}"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268308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60FAE51-7C79-4952-AC0B-363FCE78E364}" type="datetimeFigureOut">
              <a:rPr lang="tr-TR" smtClean="0">
                <a:solidFill>
                  <a:prstClr val="black">
                    <a:tint val="75000"/>
                  </a:prstClr>
                </a:solidFill>
              </a:rPr>
              <a:pPr/>
              <a:t>20.06.2017</a:t>
            </a:fld>
            <a:endParaRPr lang="tr-TR" dirty="0">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dirty="0">
              <a:solidFill>
                <a:prstClr val="black">
                  <a:tint val="75000"/>
                </a:prstClr>
              </a:solidFill>
            </a:endParaRPr>
          </a:p>
        </p:txBody>
      </p:sp>
      <p:sp>
        <p:nvSpPr>
          <p:cNvPr id="6" name="Slayt Numarası Yer Tutucusu 5"/>
          <p:cNvSpPr>
            <a:spLocks noGrp="1"/>
          </p:cNvSpPr>
          <p:nvPr>
            <p:ph type="sldNum" sz="quarter" idx="12"/>
          </p:nvPr>
        </p:nvSpPr>
        <p:spPr/>
        <p:txBody>
          <a:bodyPr/>
          <a:lstStyle/>
          <a:p>
            <a:fld id="{1ED9CCCA-DBBC-4729-8B85-8357C92DCD44}"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15270461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960FAE51-7C79-4952-AC0B-363FCE78E364}" type="datetimeFigureOut">
              <a:rPr lang="tr-TR" smtClean="0">
                <a:solidFill>
                  <a:prstClr val="black">
                    <a:tint val="75000"/>
                  </a:prstClr>
                </a:solidFill>
              </a:rPr>
              <a:pPr/>
              <a:t>20.06.2017</a:t>
            </a:fld>
            <a:endParaRPr lang="tr-TR" dirty="0">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dirty="0">
              <a:solidFill>
                <a:prstClr val="black">
                  <a:tint val="75000"/>
                </a:prstClr>
              </a:solidFill>
            </a:endParaRPr>
          </a:p>
        </p:txBody>
      </p:sp>
      <p:sp>
        <p:nvSpPr>
          <p:cNvPr id="6" name="Slayt Numarası Yer Tutucusu 5"/>
          <p:cNvSpPr>
            <a:spLocks noGrp="1"/>
          </p:cNvSpPr>
          <p:nvPr>
            <p:ph type="sldNum" sz="quarter" idx="12"/>
          </p:nvPr>
        </p:nvSpPr>
        <p:spPr/>
        <p:txBody>
          <a:bodyPr/>
          <a:lstStyle/>
          <a:p>
            <a:fld id="{1ED9CCCA-DBBC-4729-8B85-8357C92DCD44}"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4028830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960FAE51-7C79-4952-AC0B-363FCE78E364}" type="datetimeFigureOut">
              <a:rPr lang="tr-TR" smtClean="0">
                <a:solidFill>
                  <a:prstClr val="black">
                    <a:tint val="75000"/>
                  </a:prstClr>
                </a:solidFill>
              </a:rPr>
              <a:pPr/>
              <a:t>20.06.2017</a:t>
            </a:fld>
            <a:endParaRPr lang="tr-TR" dirty="0">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dirty="0">
              <a:solidFill>
                <a:prstClr val="black">
                  <a:tint val="75000"/>
                </a:prstClr>
              </a:solidFill>
            </a:endParaRPr>
          </a:p>
        </p:txBody>
      </p:sp>
      <p:sp>
        <p:nvSpPr>
          <p:cNvPr id="7" name="Slayt Numarası Yer Tutucusu 6"/>
          <p:cNvSpPr>
            <a:spLocks noGrp="1"/>
          </p:cNvSpPr>
          <p:nvPr>
            <p:ph type="sldNum" sz="quarter" idx="12"/>
          </p:nvPr>
        </p:nvSpPr>
        <p:spPr/>
        <p:txBody>
          <a:bodyPr/>
          <a:lstStyle/>
          <a:p>
            <a:fld id="{1ED9CCCA-DBBC-4729-8B85-8357C92DCD44}"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19203018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960FAE51-7C79-4952-AC0B-363FCE78E364}" type="datetimeFigureOut">
              <a:rPr lang="tr-TR" smtClean="0">
                <a:solidFill>
                  <a:prstClr val="black">
                    <a:tint val="75000"/>
                  </a:prstClr>
                </a:solidFill>
              </a:rPr>
              <a:pPr/>
              <a:t>20.06.2017</a:t>
            </a:fld>
            <a:endParaRPr lang="tr-TR" dirty="0">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dirty="0">
              <a:solidFill>
                <a:prstClr val="black">
                  <a:tint val="75000"/>
                </a:prstClr>
              </a:solidFill>
            </a:endParaRPr>
          </a:p>
        </p:txBody>
      </p:sp>
      <p:sp>
        <p:nvSpPr>
          <p:cNvPr id="9" name="Slayt Numarası Yer Tutucusu 8"/>
          <p:cNvSpPr>
            <a:spLocks noGrp="1"/>
          </p:cNvSpPr>
          <p:nvPr>
            <p:ph type="sldNum" sz="quarter" idx="12"/>
          </p:nvPr>
        </p:nvSpPr>
        <p:spPr/>
        <p:txBody>
          <a:bodyPr/>
          <a:lstStyle/>
          <a:p>
            <a:fld id="{1ED9CCCA-DBBC-4729-8B85-8357C92DCD44}"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10860200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960FAE51-7C79-4952-AC0B-363FCE78E364}" type="datetimeFigureOut">
              <a:rPr lang="tr-TR" smtClean="0">
                <a:solidFill>
                  <a:prstClr val="black">
                    <a:tint val="75000"/>
                  </a:prstClr>
                </a:solidFill>
              </a:rPr>
              <a:pPr/>
              <a:t>20.06.2017</a:t>
            </a:fld>
            <a:endParaRPr lang="tr-TR" dirty="0">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dirty="0">
              <a:solidFill>
                <a:prstClr val="black">
                  <a:tint val="75000"/>
                </a:prstClr>
              </a:solidFill>
            </a:endParaRPr>
          </a:p>
        </p:txBody>
      </p:sp>
      <p:sp>
        <p:nvSpPr>
          <p:cNvPr id="5" name="Slayt Numarası Yer Tutucusu 4"/>
          <p:cNvSpPr>
            <a:spLocks noGrp="1"/>
          </p:cNvSpPr>
          <p:nvPr>
            <p:ph type="sldNum" sz="quarter" idx="12"/>
          </p:nvPr>
        </p:nvSpPr>
        <p:spPr/>
        <p:txBody>
          <a:bodyPr/>
          <a:lstStyle/>
          <a:p>
            <a:fld id="{1ED9CCCA-DBBC-4729-8B85-8357C92DCD44}"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19139480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60FAE51-7C79-4952-AC0B-363FCE78E364}" type="datetimeFigureOut">
              <a:rPr lang="tr-TR" smtClean="0">
                <a:solidFill>
                  <a:prstClr val="black">
                    <a:tint val="75000"/>
                  </a:prstClr>
                </a:solidFill>
              </a:rPr>
              <a:pPr/>
              <a:t>20.06.2017</a:t>
            </a:fld>
            <a:endParaRPr lang="tr-TR" dirty="0">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dirty="0">
              <a:solidFill>
                <a:prstClr val="black">
                  <a:tint val="75000"/>
                </a:prstClr>
              </a:solidFill>
            </a:endParaRPr>
          </a:p>
        </p:txBody>
      </p:sp>
      <p:sp>
        <p:nvSpPr>
          <p:cNvPr id="4" name="Slayt Numarası Yer Tutucusu 3"/>
          <p:cNvSpPr>
            <a:spLocks noGrp="1"/>
          </p:cNvSpPr>
          <p:nvPr>
            <p:ph type="sldNum" sz="quarter" idx="12"/>
          </p:nvPr>
        </p:nvSpPr>
        <p:spPr/>
        <p:txBody>
          <a:bodyPr/>
          <a:lstStyle/>
          <a:p>
            <a:fld id="{1ED9CCCA-DBBC-4729-8B85-8357C92DCD44}"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36046946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960FAE51-7C79-4952-AC0B-363FCE78E364}" type="datetimeFigureOut">
              <a:rPr lang="tr-TR" smtClean="0">
                <a:solidFill>
                  <a:prstClr val="black">
                    <a:tint val="75000"/>
                  </a:prstClr>
                </a:solidFill>
              </a:rPr>
              <a:pPr/>
              <a:t>20.06.2017</a:t>
            </a:fld>
            <a:endParaRPr lang="tr-TR" dirty="0">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dirty="0">
              <a:solidFill>
                <a:prstClr val="black">
                  <a:tint val="75000"/>
                </a:prstClr>
              </a:solidFill>
            </a:endParaRPr>
          </a:p>
        </p:txBody>
      </p:sp>
      <p:sp>
        <p:nvSpPr>
          <p:cNvPr id="7" name="Slayt Numarası Yer Tutucusu 6"/>
          <p:cNvSpPr>
            <a:spLocks noGrp="1"/>
          </p:cNvSpPr>
          <p:nvPr>
            <p:ph type="sldNum" sz="quarter" idx="12"/>
          </p:nvPr>
        </p:nvSpPr>
        <p:spPr/>
        <p:txBody>
          <a:bodyPr/>
          <a:lstStyle/>
          <a:p>
            <a:fld id="{1ED9CCCA-DBBC-4729-8B85-8357C92DCD44}"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939004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8D2E71D-F618-472C-BB8B-A04DD56BC976}" type="datetime1">
              <a:rPr lang="en-US" smtClean="0"/>
              <a:t>6/20/2017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84842D-243A-7143-A85D-7E6E05191732}" type="slidenum">
              <a:rPr lang="en-US" smtClean="0"/>
              <a:t>‹#›</a:t>
            </a:fld>
            <a:endParaRPr lang="en-US" dirty="0"/>
          </a:p>
        </p:txBody>
      </p:sp>
    </p:spTree>
    <p:extLst>
      <p:ext uri="{BB962C8B-B14F-4D97-AF65-F5344CB8AC3E}">
        <p14:creationId xmlns:p14="http://schemas.microsoft.com/office/powerpoint/2010/main" val="1615695960"/>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a:t>Resim eklemek için simgeyi tıklatın</a:t>
            </a: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960FAE51-7C79-4952-AC0B-363FCE78E364}" type="datetimeFigureOut">
              <a:rPr lang="tr-TR" smtClean="0">
                <a:solidFill>
                  <a:prstClr val="black">
                    <a:tint val="75000"/>
                  </a:prstClr>
                </a:solidFill>
              </a:rPr>
              <a:pPr/>
              <a:t>20.06.2017</a:t>
            </a:fld>
            <a:endParaRPr lang="tr-TR" dirty="0">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dirty="0">
              <a:solidFill>
                <a:prstClr val="black">
                  <a:tint val="75000"/>
                </a:prstClr>
              </a:solidFill>
            </a:endParaRPr>
          </a:p>
        </p:txBody>
      </p:sp>
      <p:sp>
        <p:nvSpPr>
          <p:cNvPr id="7" name="Slayt Numarası Yer Tutucusu 6"/>
          <p:cNvSpPr>
            <a:spLocks noGrp="1"/>
          </p:cNvSpPr>
          <p:nvPr>
            <p:ph type="sldNum" sz="quarter" idx="12"/>
          </p:nvPr>
        </p:nvSpPr>
        <p:spPr/>
        <p:txBody>
          <a:bodyPr/>
          <a:lstStyle/>
          <a:p>
            <a:fld id="{1ED9CCCA-DBBC-4729-8B85-8357C92DCD44}"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10739469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60FAE51-7C79-4952-AC0B-363FCE78E364}" type="datetimeFigureOut">
              <a:rPr lang="tr-TR" smtClean="0">
                <a:solidFill>
                  <a:prstClr val="black">
                    <a:tint val="75000"/>
                  </a:prstClr>
                </a:solidFill>
              </a:rPr>
              <a:pPr/>
              <a:t>20.06.2017</a:t>
            </a:fld>
            <a:endParaRPr lang="tr-TR" dirty="0">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dirty="0">
              <a:solidFill>
                <a:prstClr val="black">
                  <a:tint val="75000"/>
                </a:prstClr>
              </a:solidFill>
            </a:endParaRPr>
          </a:p>
        </p:txBody>
      </p:sp>
      <p:sp>
        <p:nvSpPr>
          <p:cNvPr id="6" name="Slayt Numarası Yer Tutucusu 5"/>
          <p:cNvSpPr>
            <a:spLocks noGrp="1"/>
          </p:cNvSpPr>
          <p:nvPr>
            <p:ph type="sldNum" sz="quarter" idx="12"/>
          </p:nvPr>
        </p:nvSpPr>
        <p:spPr/>
        <p:txBody>
          <a:bodyPr/>
          <a:lstStyle/>
          <a:p>
            <a:fld id="{1ED9CCCA-DBBC-4729-8B85-8357C92DCD44}"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4943894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60FAE51-7C79-4952-AC0B-363FCE78E364}" type="datetimeFigureOut">
              <a:rPr lang="tr-TR" smtClean="0">
                <a:solidFill>
                  <a:prstClr val="black">
                    <a:tint val="75000"/>
                  </a:prstClr>
                </a:solidFill>
              </a:rPr>
              <a:pPr/>
              <a:t>20.06.2017</a:t>
            </a:fld>
            <a:endParaRPr lang="tr-TR" dirty="0">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dirty="0">
              <a:solidFill>
                <a:prstClr val="black">
                  <a:tint val="75000"/>
                </a:prstClr>
              </a:solidFill>
            </a:endParaRPr>
          </a:p>
        </p:txBody>
      </p:sp>
      <p:sp>
        <p:nvSpPr>
          <p:cNvPr id="6" name="Slayt Numarası Yer Tutucusu 5"/>
          <p:cNvSpPr>
            <a:spLocks noGrp="1"/>
          </p:cNvSpPr>
          <p:nvPr>
            <p:ph type="sldNum" sz="quarter" idx="12"/>
          </p:nvPr>
        </p:nvSpPr>
        <p:spPr/>
        <p:txBody>
          <a:bodyPr/>
          <a:lstStyle/>
          <a:p>
            <a:fld id="{1ED9CCCA-DBBC-4729-8B85-8357C92DCD44}"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31810652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20.06.2017</a:t>
            </a:fld>
            <a:endParaRPr lang="tr-TR" dirty="0">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12718299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20.06.2017</a:t>
            </a:fld>
            <a:endParaRPr lang="tr-TR" dirty="0">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39101168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20.06.2017</a:t>
            </a:fld>
            <a:endParaRPr lang="tr-TR" dirty="0">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22564826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20.06.2017</a:t>
            </a:fld>
            <a:endParaRPr lang="tr-TR" dirty="0">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7" name="6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28860088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20.06.2017</a:t>
            </a:fld>
            <a:endParaRPr lang="tr-TR" dirty="0">
              <a:solidFill>
                <a:prstClr val="black">
                  <a:tint val="75000"/>
                </a:prstClr>
              </a:solidFill>
            </a:endParaRPr>
          </a:p>
        </p:txBody>
      </p:sp>
      <p:sp>
        <p:nvSpPr>
          <p:cNvPr id="8" name="7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9" name="8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11037378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20.06.2017</a:t>
            </a:fld>
            <a:endParaRPr lang="tr-TR" dirty="0">
              <a:solidFill>
                <a:prstClr val="black">
                  <a:tint val="75000"/>
                </a:prstClr>
              </a:solidFill>
            </a:endParaRPr>
          </a:p>
        </p:txBody>
      </p:sp>
      <p:sp>
        <p:nvSpPr>
          <p:cNvPr id="4" name="3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5" name="4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97413388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20.06.2017</a:t>
            </a:fld>
            <a:endParaRPr lang="tr-TR" dirty="0">
              <a:solidFill>
                <a:prstClr val="black">
                  <a:tint val="75000"/>
                </a:prstClr>
              </a:solidFill>
            </a:endParaRPr>
          </a:p>
        </p:txBody>
      </p:sp>
      <p:sp>
        <p:nvSpPr>
          <p:cNvPr id="3" name="2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4" name="3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2202600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E8D2E71D-F618-472C-BB8B-A04DD56BC976}" type="datetime1">
              <a:rPr lang="en-US" smtClean="0"/>
              <a:t>6/20/2017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84842D-243A-7143-A85D-7E6E05191732}" type="slidenum">
              <a:rPr lang="en-US" smtClean="0"/>
              <a:t>‹#›</a:t>
            </a:fld>
            <a:endParaRPr lang="en-US" dirty="0"/>
          </a:p>
        </p:txBody>
      </p:sp>
    </p:spTree>
    <p:extLst>
      <p:ext uri="{BB962C8B-B14F-4D97-AF65-F5344CB8AC3E}">
        <p14:creationId xmlns:p14="http://schemas.microsoft.com/office/powerpoint/2010/main" val="4075897450"/>
      </p:ext>
    </p:extLst>
  </p:cSld>
  <p:clrMapOvr>
    <a:masterClrMapping/>
  </p:clrMapOvr>
  <p:hf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20.06.2017</a:t>
            </a:fld>
            <a:endParaRPr lang="tr-TR" dirty="0">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7" name="6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21260313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a:t>Resim eklemek için simgeyi tıklatın</a:t>
            </a: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20.06.2017</a:t>
            </a:fld>
            <a:endParaRPr lang="tr-TR" dirty="0">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7" name="6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15912708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20.06.2017</a:t>
            </a:fld>
            <a:endParaRPr lang="tr-TR" dirty="0">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17540413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20.06.2017</a:t>
            </a:fld>
            <a:endParaRPr lang="tr-TR" dirty="0">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346989770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a:t>Asıl başlık stili için tıklatın</a:t>
            </a: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960FAE51-7C79-4952-AC0B-363FCE78E364}" type="datetimeFigureOut">
              <a:rPr lang="tr-TR" smtClean="0">
                <a:solidFill>
                  <a:prstClr val="black">
                    <a:tint val="75000"/>
                  </a:prstClr>
                </a:solidFill>
              </a:rPr>
              <a:pPr/>
              <a:t>20.06.2017</a:t>
            </a:fld>
            <a:endParaRPr lang="tr-TR" dirty="0">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dirty="0">
              <a:solidFill>
                <a:prstClr val="black">
                  <a:tint val="75000"/>
                </a:prstClr>
              </a:solidFill>
            </a:endParaRPr>
          </a:p>
        </p:txBody>
      </p:sp>
      <p:sp>
        <p:nvSpPr>
          <p:cNvPr id="6" name="Slayt Numarası Yer Tutucusu 5"/>
          <p:cNvSpPr>
            <a:spLocks noGrp="1"/>
          </p:cNvSpPr>
          <p:nvPr>
            <p:ph type="sldNum" sz="quarter" idx="12"/>
          </p:nvPr>
        </p:nvSpPr>
        <p:spPr/>
        <p:txBody>
          <a:bodyPr/>
          <a:lstStyle/>
          <a:p>
            <a:fld id="{1ED9CCCA-DBBC-4729-8B85-8357C92DCD44}"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2683089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60FAE51-7C79-4952-AC0B-363FCE78E364}" type="datetimeFigureOut">
              <a:rPr lang="tr-TR" smtClean="0">
                <a:solidFill>
                  <a:prstClr val="black">
                    <a:tint val="75000"/>
                  </a:prstClr>
                </a:solidFill>
              </a:rPr>
              <a:pPr/>
              <a:t>20.06.2017</a:t>
            </a:fld>
            <a:endParaRPr lang="tr-TR" dirty="0">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dirty="0">
              <a:solidFill>
                <a:prstClr val="black">
                  <a:tint val="75000"/>
                </a:prstClr>
              </a:solidFill>
            </a:endParaRPr>
          </a:p>
        </p:txBody>
      </p:sp>
      <p:sp>
        <p:nvSpPr>
          <p:cNvPr id="6" name="Slayt Numarası Yer Tutucusu 5"/>
          <p:cNvSpPr>
            <a:spLocks noGrp="1"/>
          </p:cNvSpPr>
          <p:nvPr>
            <p:ph type="sldNum" sz="quarter" idx="12"/>
          </p:nvPr>
        </p:nvSpPr>
        <p:spPr/>
        <p:txBody>
          <a:bodyPr/>
          <a:lstStyle/>
          <a:p>
            <a:fld id="{1ED9CCCA-DBBC-4729-8B85-8357C92DCD44}"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152704614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960FAE51-7C79-4952-AC0B-363FCE78E364}" type="datetimeFigureOut">
              <a:rPr lang="tr-TR" smtClean="0">
                <a:solidFill>
                  <a:prstClr val="black">
                    <a:tint val="75000"/>
                  </a:prstClr>
                </a:solidFill>
              </a:rPr>
              <a:pPr/>
              <a:t>20.06.2017</a:t>
            </a:fld>
            <a:endParaRPr lang="tr-TR" dirty="0">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dirty="0">
              <a:solidFill>
                <a:prstClr val="black">
                  <a:tint val="75000"/>
                </a:prstClr>
              </a:solidFill>
            </a:endParaRPr>
          </a:p>
        </p:txBody>
      </p:sp>
      <p:sp>
        <p:nvSpPr>
          <p:cNvPr id="6" name="Slayt Numarası Yer Tutucusu 5"/>
          <p:cNvSpPr>
            <a:spLocks noGrp="1"/>
          </p:cNvSpPr>
          <p:nvPr>
            <p:ph type="sldNum" sz="quarter" idx="12"/>
          </p:nvPr>
        </p:nvSpPr>
        <p:spPr/>
        <p:txBody>
          <a:bodyPr/>
          <a:lstStyle/>
          <a:p>
            <a:fld id="{1ED9CCCA-DBBC-4729-8B85-8357C92DCD44}"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40288301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960FAE51-7C79-4952-AC0B-363FCE78E364}" type="datetimeFigureOut">
              <a:rPr lang="tr-TR" smtClean="0">
                <a:solidFill>
                  <a:prstClr val="black">
                    <a:tint val="75000"/>
                  </a:prstClr>
                </a:solidFill>
              </a:rPr>
              <a:pPr/>
              <a:t>20.06.2017</a:t>
            </a:fld>
            <a:endParaRPr lang="tr-TR" dirty="0">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dirty="0">
              <a:solidFill>
                <a:prstClr val="black">
                  <a:tint val="75000"/>
                </a:prstClr>
              </a:solidFill>
            </a:endParaRPr>
          </a:p>
        </p:txBody>
      </p:sp>
      <p:sp>
        <p:nvSpPr>
          <p:cNvPr id="7" name="Slayt Numarası Yer Tutucusu 6"/>
          <p:cNvSpPr>
            <a:spLocks noGrp="1"/>
          </p:cNvSpPr>
          <p:nvPr>
            <p:ph type="sldNum" sz="quarter" idx="12"/>
          </p:nvPr>
        </p:nvSpPr>
        <p:spPr/>
        <p:txBody>
          <a:bodyPr/>
          <a:lstStyle/>
          <a:p>
            <a:fld id="{1ED9CCCA-DBBC-4729-8B85-8357C92DCD44}"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192030186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960FAE51-7C79-4952-AC0B-363FCE78E364}" type="datetimeFigureOut">
              <a:rPr lang="tr-TR" smtClean="0">
                <a:solidFill>
                  <a:prstClr val="black">
                    <a:tint val="75000"/>
                  </a:prstClr>
                </a:solidFill>
              </a:rPr>
              <a:pPr/>
              <a:t>20.06.2017</a:t>
            </a:fld>
            <a:endParaRPr lang="tr-TR" dirty="0">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dirty="0">
              <a:solidFill>
                <a:prstClr val="black">
                  <a:tint val="75000"/>
                </a:prstClr>
              </a:solidFill>
            </a:endParaRPr>
          </a:p>
        </p:txBody>
      </p:sp>
      <p:sp>
        <p:nvSpPr>
          <p:cNvPr id="9" name="Slayt Numarası Yer Tutucusu 8"/>
          <p:cNvSpPr>
            <a:spLocks noGrp="1"/>
          </p:cNvSpPr>
          <p:nvPr>
            <p:ph type="sldNum" sz="quarter" idx="12"/>
          </p:nvPr>
        </p:nvSpPr>
        <p:spPr/>
        <p:txBody>
          <a:bodyPr/>
          <a:lstStyle/>
          <a:p>
            <a:fld id="{1ED9CCCA-DBBC-4729-8B85-8357C92DCD44}"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108602008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960FAE51-7C79-4952-AC0B-363FCE78E364}" type="datetimeFigureOut">
              <a:rPr lang="tr-TR" smtClean="0">
                <a:solidFill>
                  <a:prstClr val="black">
                    <a:tint val="75000"/>
                  </a:prstClr>
                </a:solidFill>
              </a:rPr>
              <a:pPr/>
              <a:t>20.06.2017</a:t>
            </a:fld>
            <a:endParaRPr lang="tr-TR" dirty="0">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dirty="0">
              <a:solidFill>
                <a:prstClr val="black">
                  <a:tint val="75000"/>
                </a:prstClr>
              </a:solidFill>
            </a:endParaRPr>
          </a:p>
        </p:txBody>
      </p:sp>
      <p:sp>
        <p:nvSpPr>
          <p:cNvPr id="5" name="Slayt Numarası Yer Tutucusu 4"/>
          <p:cNvSpPr>
            <a:spLocks noGrp="1"/>
          </p:cNvSpPr>
          <p:nvPr>
            <p:ph type="sldNum" sz="quarter" idx="12"/>
          </p:nvPr>
        </p:nvSpPr>
        <p:spPr/>
        <p:txBody>
          <a:bodyPr/>
          <a:lstStyle/>
          <a:p>
            <a:fld id="{1ED9CCCA-DBBC-4729-8B85-8357C92DCD44}"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1913948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E8D2E71D-F618-472C-BB8B-A04DD56BC976}" type="datetime1">
              <a:rPr lang="en-US" smtClean="0"/>
              <a:t>6/20/2017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84842D-243A-7143-A85D-7E6E05191732}" type="slidenum">
              <a:rPr lang="en-US" smtClean="0"/>
              <a:t>‹#›</a:t>
            </a:fld>
            <a:endParaRPr lang="en-US" dirty="0"/>
          </a:p>
        </p:txBody>
      </p:sp>
    </p:spTree>
    <p:extLst>
      <p:ext uri="{BB962C8B-B14F-4D97-AF65-F5344CB8AC3E}">
        <p14:creationId xmlns:p14="http://schemas.microsoft.com/office/powerpoint/2010/main" val="2047476138"/>
      </p:ext>
    </p:extLst>
  </p:cSld>
  <p:clrMapOvr>
    <a:masterClrMapping/>
  </p:clrMapOvr>
  <p:hf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60FAE51-7C79-4952-AC0B-363FCE78E364}" type="datetimeFigureOut">
              <a:rPr lang="tr-TR" smtClean="0">
                <a:solidFill>
                  <a:prstClr val="black">
                    <a:tint val="75000"/>
                  </a:prstClr>
                </a:solidFill>
              </a:rPr>
              <a:pPr/>
              <a:t>20.06.2017</a:t>
            </a:fld>
            <a:endParaRPr lang="tr-TR" dirty="0">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dirty="0">
              <a:solidFill>
                <a:prstClr val="black">
                  <a:tint val="75000"/>
                </a:prstClr>
              </a:solidFill>
            </a:endParaRPr>
          </a:p>
        </p:txBody>
      </p:sp>
      <p:sp>
        <p:nvSpPr>
          <p:cNvPr id="4" name="Slayt Numarası Yer Tutucusu 3"/>
          <p:cNvSpPr>
            <a:spLocks noGrp="1"/>
          </p:cNvSpPr>
          <p:nvPr>
            <p:ph type="sldNum" sz="quarter" idx="12"/>
          </p:nvPr>
        </p:nvSpPr>
        <p:spPr/>
        <p:txBody>
          <a:bodyPr/>
          <a:lstStyle/>
          <a:p>
            <a:fld id="{1ED9CCCA-DBBC-4729-8B85-8357C92DCD44}"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360469465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960FAE51-7C79-4952-AC0B-363FCE78E364}" type="datetimeFigureOut">
              <a:rPr lang="tr-TR" smtClean="0">
                <a:solidFill>
                  <a:prstClr val="black">
                    <a:tint val="75000"/>
                  </a:prstClr>
                </a:solidFill>
              </a:rPr>
              <a:pPr/>
              <a:t>20.06.2017</a:t>
            </a:fld>
            <a:endParaRPr lang="tr-TR" dirty="0">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dirty="0">
              <a:solidFill>
                <a:prstClr val="black">
                  <a:tint val="75000"/>
                </a:prstClr>
              </a:solidFill>
            </a:endParaRPr>
          </a:p>
        </p:txBody>
      </p:sp>
      <p:sp>
        <p:nvSpPr>
          <p:cNvPr id="7" name="Slayt Numarası Yer Tutucusu 6"/>
          <p:cNvSpPr>
            <a:spLocks noGrp="1"/>
          </p:cNvSpPr>
          <p:nvPr>
            <p:ph type="sldNum" sz="quarter" idx="12"/>
          </p:nvPr>
        </p:nvSpPr>
        <p:spPr/>
        <p:txBody>
          <a:bodyPr/>
          <a:lstStyle/>
          <a:p>
            <a:fld id="{1ED9CCCA-DBBC-4729-8B85-8357C92DCD44}"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93900419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a:t>Resim eklemek için simgeyi tıklatın</a:t>
            </a: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960FAE51-7C79-4952-AC0B-363FCE78E364}" type="datetimeFigureOut">
              <a:rPr lang="tr-TR" smtClean="0">
                <a:solidFill>
                  <a:prstClr val="black">
                    <a:tint val="75000"/>
                  </a:prstClr>
                </a:solidFill>
              </a:rPr>
              <a:pPr/>
              <a:t>20.06.2017</a:t>
            </a:fld>
            <a:endParaRPr lang="tr-TR" dirty="0">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dirty="0">
              <a:solidFill>
                <a:prstClr val="black">
                  <a:tint val="75000"/>
                </a:prstClr>
              </a:solidFill>
            </a:endParaRPr>
          </a:p>
        </p:txBody>
      </p:sp>
      <p:sp>
        <p:nvSpPr>
          <p:cNvPr id="7" name="Slayt Numarası Yer Tutucusu 6"/>
          <p:cNvSpPr>
            <a:spLocks noGrp="1"/>
          </p:cNvSpPr>
          <p:nvPr>
            <p:ph type="sldNum" sz="quarter" idx="12"/>
          </p:nvPr>
        </p:nvSpPr>
        <p:spPr/>
        <p:txBody>
          <a:bodyPr/>
          <a:lstStyle/>
          <a:p>
            <a:fld id="{1ED9CCCA-DBBC-4729-8B85-8357C92DCD44}"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107394694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60FAE51-7C79-4952-AC0B-363FCE78E364}" type="datetimeFigureOut">
              <a:rPr lang="tr-TR" smtClean="0">
                <a:solidFill>
                  <a:prstClr val="black">
                    <a:tint val="75000"/>
                  </a:prstClr>
                </a:solidFill>
              </a:rPr>
              <a:pPr/>
              <a:t>20.06.2017</a:t>
            </a:fld>
            <a:endParaRPr lang="tr-TR" dirty="0">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dirty="0">
              <a:solidFill>
                <a:prstClr val="black">
                  <a:tint val="75000"/>
                </a:prstClr>
              </a:solidFill>
            </a:endParaRPr>
          </a:p>
        </p:txBody>
      </p:sp>
      <p:sp>
        <p:nvSpPr>
          <p:cNvPr id="6" name="Slayt Numarası Yer Tutucusu 5"/>
          <p:cNvSpPr>
            <a:spLocks noGrp="1"/>
          </p:cNvSpPr>
          <p:nvPr>
            <p:ph type="sldNum" sz="quarter" idx="12"/>
          </p:nvPr>
        </p:nvSpPr>
        <p:spPr/>
        <p:txBody>
          <a:bodyPr/>
          <a:lstStyle/>
          <a:p>
            <a:fld id="{1ED9CCCA-DBBC-4729-8B85-8357C92DCD44}"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49438946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60FAE51-7C79-4952-AC0B-363FCE78E364}" type="datetimeFigureOut">
              <a:rPr lang="tr-TR" smtClean="0">
                <a:solidFill>
                  <a:prstClr val="black">
                    <a:tint val="75000"/>
                  </a:prstClr>
                </a:solidFill>
              </a:rPr>
              <a:pPr/>
              <a:t>20.06.2017</a:t>
            </a:fld>
            <a:endParaRPr lang="tr-TR" dirty="0">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dirty="0">
              <a:solidFill>
                <a:prstClr val="black">
                  <a:tint val="75000"/>
                </a:prstClr>
              </a:solidFill>
            </a:endParaRPr>
          </a:p>
        </p:txBody>
      </p:sp>
      <p:sp>
        <p:nvSpPr>
          <p:cNvPr id="6" name="Slayt Numarası Yer Tutucusu 5"/>
          <p:cNvSpPr>
            <a:spLocks noGrp="1"/>
          </p:cNvSpPr>
          <p:nvPr>
            <p:ph type="sldNum" sz="quarter" idx="12"/>
          </p:nvPr>
        </p:nvSpPr>
        <p:spPr/>
        <p:txBody>
          <a:bodyPr/>
          <a:lstStyle/>
          <a:p>
            <a:fld id="{1ED9CCCA-DBBC-4729-8B85-8357C92DCD44}"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31810652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20.06.2017</a:t>
            </a:fld>
            <a:endParaRPr lang="tr-TR" dirty="0">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127182994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20.06.2017</a:t>
            </a:fld>
            <a:endParaRPr lang="tr-TR" dirty="0">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391011688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20.06.2017</a:t>
            </a:fld>
            <a:endParaRPr lang="tr-TR" dirty="0">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225648262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20.06.2017</a:t>
            </a:fld>
            <a:endParaRPr lang="tr-TR" dirty="0">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7" name="6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288600884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20.06.2017</a:t>
            </a:fld>
            <a:endParaRPr lang="tr-TR" dirty="0">
              <a:solidFill>
                <a:prstClr val="black">
                  <a:tint val="75000"/>
                </a:prstClr>
              </a:solidFill>
            </a:endParaRPr>
          </a:p>
        </p:txBody>
      </p:sp>
      <p:sp>
        <p:nvSpPr>
          <p:cNvPr id="8" name="7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9" name="8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1103737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E8D2E71D-F618-472C-BB8B-A04DD56BC976}" type="datetime1">
              <a:rPr lang="en-US" smtClean="0"/>
              <a:t>6/20/2017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B84842D-243A-7143-A85D-7E6E05191732}" type="slidenum">
              <a:rPr lang="en-US" smtClean="0"/>
              <a:t>‹#›</a:t>
            </a:fld>
            <a:endParaRPr lang="en-US" dirty="0"/>
          </a:p>
        </p:txBody>
      </p:sp>
    </p:spTree>
    <p:extLst>
      <p:ext uri="{BB962C8B-B14F-4D97-AF65-F5344CB8AC3E}">
        <p14:creationId xmlns:p14="http://schemas.microsoft.com/office/powerpoint/2010/main" val="1595379218"/>
      </p:ext>
    </p:extLst>
  </p:cSld>
  <p:clrMapOvr>
    <a:masterClrMapping/>
  </p:clrMapOvr>
  <p:hf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20.06.2017</a:t>
            </a:fld>
            <a:endParaRPr lang="tr-TR" dirty="0">
              <a:solidFill>
                <a:prstClr val="black">
                  <a:tint val="75000"/>
                </a:prstClr>
              </a:solidFill>
            </a:endParaRPr>
          </a:p>
        </p:txBody>
      </p:sp>
      <p:sp>
        <p:nvSpPr>
          <p:cNvPr id="4" name="3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5" name="4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97413388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20.06.2017</a:t>
            </a:fld>
            <a:endParaRPr lang="tr-TR" dirty="0">
              <a:solidFill>
                <a:prstClr val="black">
                  <a:tint val="75000"/>
                </a:prstClr>
              </a:solidFill>
            </a:endParaRPr>
          </a:p>
        </p:txBody>
      </p:sp>
      <p:sp>
        <p:nvSpPr>
          <p:cNvPr id="3" name="2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4" name="3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220260093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20.06.2017</a:t>
            </a:fld>
            <a:endParaRPr lang="tr-TR" dirty="0">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7" name="6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212603133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a:t>Resim eklemek için simgeyi tıklatın</a:t>
            </a: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20.06.2017</a:t>
            </a:fld>
            <a:endParaRPr lang="tr-TR" dirty="0">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7" name="6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159127080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20.06.2017</a:t>
            </a:fld>
            <a:endParaRPr lang="tr-TR" dirty="0">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175404138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20.06.2017</a:t>
            </a:fld>
            <a:endParaRPr lang="tr-TR" dirty="0">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3469897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E8D2E71D-F618-472C-BB8B-A04DD56BC976}" type="datetime1">
              <a:rPr lang="en-US" smtClean="0"/>
              <a:t>6/20/2017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B84842D-243A-7143-A85D-7E6E05191732}" type="slidenum">
              <a:rPr lang="en-US" smtClean="0"/>
              <a:t>‹#›</a:t>
            </a:fld>
            <a:endParaRPr lang="en-US" dirty="0"/>
          </a:p>
        </p:txBody>
      </p:sp>
    </p:spTree>
    <p:extLst>
      <p:ext uri="{BB962C8B-B14F-4D97-AF65-F5344CB8AC3E}">
        <p14:creationId xmlns:p14="http://schemas.microsoft.com/office/powerpoint/2010/main" val="1398084639"/>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D2E71D-F618-472C-BB8B-A04DD56BC976}" type="datetime1">
              <a:rPr lang="en-US" smtClean="0"/>
              <a:t>6/20/2017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B84842D-243A-7143-A85D-7E6E05191732}" type="slidenum">
              <a:rPr lang="en-US" smtClean="0"/>
              <a:t>‹#›</a:t>
            </a:fld>
            <a:endParaRPr lang="en-US" dirty="0"/>
          </a:p>
        </p:txBody>
      </p:sp>
    </p:spTree>
    <p:extLst>
      <p:ext uri="{BB962C8B-B14F-4D97-AF65-F5344CB8AC3E}">
        <p14:creationId xmlns:p14="http://schemas.microsoft.com/office/powerpoint/2010/main" val="3405466977"/>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E8D2E71D-F618-472C-BB8B-A04DD56BC976}" type="datetime1">
              <a:rPr lang="en-US" smtClean="0"/>
              <a:t>6/20/2017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84842D-243A-7143-A85D-7E6E05191732}" type="slidenum">
              <a:rPr lang="en-US" smtClean="0"/>
              <a:t>‹#›</a:t>
            </a:fld>
            <a:endParaRPr lang="en-US" dirty="0"/>
          </a:p>
        </p:txBody>
      </p:sp>
    </p:spTree>
    <p:extLst>
      <p:ext uri="{BB962C8B-B14F-4D97-AF65-F5344CB8AC3E}">
        <p14:creationId xmlns:p14="http://schemas.microsoft.com/office/powerpoint/2010/main" val="1174112494"/>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a:t>Resim eklemek için simgeyi tıklatın</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E8D2E71D-F618-472C-BB8B-A04DD56BC976}" type="datetime1">
              <a:rPr lang="en-US" smtClean="0"/>
              <a:t>6/20/2017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84842D-243A-7143-A85D-7E6E05191732}" type="slidenum">
              <a:rPr lang="en-US" smtClean="0"/>
              <a:t>‹#›</a:t>
            </a:fld>
            <a:endParaRPr lang="en-US" dirty="0"/>
          </a:p>
        </p:txBody>
      </p:sp>
    </p:spTree>
    <p:extLst>
      <p:ext uri="{BB962C8B-B14F-4D97-AF65-F5344CB8AC3E}">
        <p14:creationId xmlns:p14="http://schemas.microsoft.com/office/powerpoint/2010/main" val="1633116508"/>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D2E71D-F618-472C-BB8B-A04DD56BC976}" type="datetime1">
              <a:rPr lang="en-US" smtClean="0"/>
              <a:t>6/20/2017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84842D-243A-7143-A85D-7E6E05191732}" type="slidenum">
              <a:rPr lang="en-US" smtClean="0"/>
              <a:t>‹#›</a:t>
            </a:fld>
            <a:endParaRPr lang="en-US" dirty="0"/>
          </a:p>
        </p:txBody>
      </p:sp>
    </p:spTree>
    <p:extLst>
      <p:ext uri="{BB962C8B-B14F-4D97-AF65-F5344CB8AC3E}">
        <p14:creationId xmlns:p14="http://schemas.microsoft.com/office/powerpoint/2010/main" val="73443795"/>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960FAE51-7C79-4952-AC0B-363FCE78E364}" type="datetimeFigureOut">
              <a:rPr lang="tr-TR" smtClean="0">
                <a:solidFill>
                  <a:prstClr val="black">
                    <a:tint val="75000"/>
                  </a:prstClr>
                </a:solidFill>
              </a:rPr>
              <a:pPr defTabSz="914400"/>
              <a:t>20.06.2017</a:t>
            </a:fld>
            <a:endParaRPr lang="tr-TR" dirty="0">
              <a:solidFill>
                <a:prstClr val="black">
                  <a:tint val="75000"/>
                </a:prstClr>
              </a:solidFill>
            </a:endParaRP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tr-TR" dirty="0">
              <a:solidFill>
                <a:prstClr val="black">
                  <a:tint val="75000"/>
                </a:prstClr>
              </a:solidFill>
            </a:endParaRP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1ED9CCCA-DBBC-4729-8B85-8357C92DCD44}" type="slidenum">
              <a:rPr lang="tr-TR" smtClean="0">
                <a:solidFill>
                  <a:prstClr val="black">
                    <a:tint val="75000"/>
                  </a:prstClr>
                </a:solidFill>
              </a:rPr>
              <a:pPr defTabSz="914400"/>
              <a:t>‹#›</a:t>
            </a:fld>
            <a:endParaRPr lang="tr-TR" dirty="0">
              <a:solidFill>
                <a:prstClr val="black">
                  <a:tint val="75000"/>
                </a:prstClr>
              </a:solidFill>
            </a:endParaRPr>
          </a:p>
        </p:txBody>
      </p:sp>
    </p:spTree>
    <p:extLst>
      <p:ext uri="{BB962C8B-B14F-4D97-AF65-F5344CB8AC3E}">
        <p14:creationId xmlns:p14="http://schemas.microsoft.com/office/powerpoint/2010/main" val="793547685"/>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A23720DD-5B6D-40BF-8493-A6B52D484E6B}" type="datetimeFigureOut">
              <a:rPr lang="tr-TR" smtClean="0">
                <a:solidFill>
                  <a:prstClr val="black">
                    <a:tint val="75000"/>
                  </a:prstClr>
                </a:solidFill>
              </a:rPr>
              <a:pPr defTabSz="914400"/>
              <a:t>20.06.2017</a:t>
            </a:fld>
            <a:endParaRPr lang="tr-TR" dirty="0">
              <a:solidFill>
                <a:prstClr val="black">
                  <a:tint val="75000"/>
                </a:prstClr>
              </a:solidFill>
            </a:endParaRP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tr-TR" dirty="0">
              <a:solidFill>
                <a:prstClr val="black">
                  <a:tint val="75000"/>
                </a:prstClr>
              </a:solidFill>
            </a:endParaRP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F302176B-0E47-46AC-8F43-DAB4B8A37D06}" type="slidenum">
              <a:rPr lang="tr-TR" smtClean="0">
                <a:solidFill>
                  <a:prstClr val="black">
                    <a:tint val="75000"/>
                  </a:prstClr>
                </a:solidFill>
              </a:rPr>
              <a:pPr defTabSz="914400"/>
              <a:t>‹#›</a:t>
            </a:fld>
            <a:endParaRPr lang="tr-TR" dirty="0">
              <a:solidFill>
                <a:prstClr val="black">
                  <a:tint val="75000"/>
                </a:prstClr>
              </a:solidFill>
            </a:endParaRPr>
          </a:p>
        </p:txBody>
      </p:sp>
    </p:spTree>
    <p:extLst>
      <p:ext uri="{BB962C8B-B14F-4D97-AF65-F5344CB8AC3E}">
        <p14:creationId xmlns:p14="http://schemas.microsoft.com/office/powerpoint/2010/main" val="778748564"/>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960FAE51-7C79-4952-AC0B-363FCE78E364}" type="datetimeFigureOut">
              <a:rPr lang="tr-TR" smtClean="0">
                <a:solidFill>
                  <a:prstClr val="black">
                    <a:tint val="75000"/>
                  </a:prstClr>
                </a:solidFill>
              </a:rPr>
              <a:pPr defTabSz="914400"/>
              <a:t>20.06.2017</a:t>
            </a:fld>
            <a:endParaRPr lang="tr-TR" dirty="0">
              <a:solidFill>
                <a:prstClr val="black">
                  <a:tint val="75000"/>
                </a:prstClr>
              </a:solidFill>
            </a:endParaRP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tr-TR" dirty="0">
              <a:solidFill>
                <a:prstClr val="black">
                  <a:tint val="75000"/>
                </a:prstClr>
              </a:solidFill>
            </a:endParaRP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1ED9CCCA-DBBC-4729-8B85-8357C92DCD44}" type="slidenum">
              <a:rPr lang="tr-TR" smtClean="0">
                <a:solidFill>
                  <a:prstClr val="black">
                    <a:tint val="75000"/>
                  </a:prstClr>
                </a:solidFill>
              </a:rPr>
              <a:pPr defTabSz="914400"/>
              <a:t>‹#›</a:t>
            </a:fld>
            <a:endParaRPr lang="tr-TR" dirty="0">
              <a:solidFill>
                <a:prstClr val="black">
                  <a:tint val="75000"/>
                </a:prstClr>
              </a:solidFill>
            </a:endParaRPr>
          </a:p>
        </p:txBody>
      </p:sp>
    </p:spTree>
    <p:extLst>
      <p:ext uri="{BB962C8B-B14F-4D97-AF65-F5344CB8AC3E}">
        <p14:creationId xmlns:p14="http://schemas.microsoft.com/office/powerpoint/2010/main" val="793547685"/>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A23720DD-5B6D-40BF-8493-A6B52D484E6B}" type="datetimeFigureOut">
              <a:rPr lang="tr-TR" smtClean="0">
                <a:solidFill>
                  <a:prstClr val="black">
                    <a:tint val="75000"/>
                  </a:prstClr>
                </a:solidFill>
              </a:rPr>
              <a:pPr defTabSz="914400"/>
              <a:t>20.06.2017</a:t>
            </a:fld>
            <a:endParaRPr lang="tr-TR" dirty="0">
              <a:solidFill>
                <a:prstClr val="black">
                  <a:tint val="75000"/>
                </a:prstClr>
              </a:solidFill>
            </a:endParaRP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tr-TR" dirty="0">
              <a:solidFill>
                <a:prstClr val="black">
                  <a:tint val="75000"/>
                </a:prstClr>
              </a:solidFill>
            </a:endParaRP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F302176B-0E47-46AC-8F43-DAB4B8A37D06}" type="slidenum">
              <a:rPr lang="tr-TR" smtClean="0">
                <a:solidFill>
                  <a:prstClr val="black">
                    <a:tint val="75000"/>
                  </a:prstClr>
                </a:solidFill>
              </a:rPr>
              <a:pPr defTabSz="914400"/>
              <a:t>‹#›</a:t>
            </a:fld>
            <a:endParaRPr lang="tr-TR" dirty="0">
              <a:solidFill>
                <a:prstClr val="black">
                  <a:tint val="75000"/>
                </a:prstClr>
              </a:solidFill>
            </a:endParaRPr>
          </a:p>
        </p:txBody>
      </p:sp>
    </p:spTree>
    <p:extLst>
      <p:ext uri="{BB962C8B-B14F-4D97-AF65-F5344CB8AC3E}">
        <p14:creationId xmlns:p14="http://schemas.microsoft.com/office/powerpoint/2010/main" val="778748564"/>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09385" y="3284241"/>
            <a:ext cx="7772400" cy="1994557"/>
          </a:xfrm>
        </p:spPr>
        <p:txBody>
          <a:bodyPr>
            <a:normAutofit/>
          </a:bodyPr>
          <a:lstStyle/>
          <a:p>
            <a:r>
              <a:rPr lang="tr-TR" sz="3200" dirty="0" smtClean="0">
                <a:solidFill>
                  <a:schemeClr val="accent2">
                    <a:lumMod val="75000"/>
                  </a:schemeClr>
                </a:solidFill>
              </a:rPr>
              <a:t>2018 YILI</a:t>
            </a:r>
            <a:br>
              <a:rPr lang="tr-TR" sz="3200" dirty="0" smtClean="0">
                <a:solidFill>
                  <a:schemeClr val="accent2">
                    <a:lumMod val="75000"/>
                  </a:schemeClr>
                </a:solidFill>
              </a:rPr>
            </a:br>
            <a:r>
              <a:rPr lang="tr-TR" sz="3200" dirty="0" smtClean="0">
                <a:solidFill>
                  <a:schemeClr val="accent2">
                    <a:lumMod val="75000"/>
                  </a:schemeClr>
                </a:solidFill>
              </a:rPr>
              <a:t>PERFORMANS </a:t>
            </a:r>
            <a:r>
              <a:rPr lang="tr-TR" sz="3200" dirty="0">
                <a:solidFill>
                  <a:schemeClr val="accent2">
                    <a:lumMod val="75000"/>
                  </a:schemeClr>
                </a:solidFill>
              </a:rPr>
              <a:t>PROGRAMI SUNUMU</a:t>
            </a:r>
            <a:endParaRPr lang="tr-TR" sz="3200" b="1" dirty="0">
              <a:solidFill>
                <a:srgbClr val="333333"/>
              </a:solidFill>
              <a:latin typeface="Verdana" panose="020B0604030504040204" pitchFamily="34" charset="0"/>
            </a:endParaRPr>
          </a:p>
        </p:txBody>
      </p:sp>
      <p:sp>
        <p:nvSpPr>
          <p:cNvPr id="3" name="Alt Başlık 2"/>
          <p:cNvSpPr>
            <a:spLocks noGrp="1"/>
          </p:cNvSpPr>
          <p:nvPr>
            <p:ph type="subTitle" idx="1"/>
          </p:nvPr>
        </p:nvSpPr>
        <p:spPr>
          <a:xfrm>
            <a:off x="1184856" y="5687081"/>
            <a:ext cx="6511129" cy="662203"/>
          </a:xfrm>
        </p:spPr>
        <p:txBody>
          <a:bodyPr>
            <a:noAutofit/>
          </a:bodyPr>
          <a:lstStyle/>
          <a:p>
            <a:r>
              <a:rPr lang="tr-TR" sz="2000" b="1" dirty="0">
                <a:solidFill>
                  <a:schemeClr val="tx1"/>
                </a:solidFill>
              </a:rPr>
              <a:t>Strateji Geliştirme Daire Başkanlığı</a:t>
            </a:r>
            <a:br>
              <a:rPr lang="tr-TR" sz="2000" b="1" dirty="0">
                <a:solidFill>
                  <a:schemeClr val="tx1"/>
                </a:solidFill>
              </a:rPr>
            </a:br>
            <a:r>
              <a:rPr lang="tr-TR" sz="2000" b="1" dirty="0">
                <a:solidFill>
                  <a:schemeClr val="tx1"/>
                </a:solidFill>
              </a:rPr>
              <a:t>Bütçe ve Performans Birimi </a:t>
            </a:r>
            <a:r>
              <a:rPr lang="tr-TR" sz="4000" b="1" dirty="0">
                <a:solidFill>
                  <a:schemeClr val="tx1"/>
                </a:solidFill>
              </a:rPr>
              <a:t/>
            </a:r>
            <a:br>
              <a:rPr lang="tr-TR" sz="4000" b="1" dirty="0">
                <a:solidFill>
                  <a:schemeClr val="tx1"/>
                </a:solidFill>
              </a:rPr>
            </a:br>
            <a:endParaRPr lang="tr-TR" sz="2000" b="1" dirty="0">
              <a:solidFill>
                <a:schemeClr val="tx1"/>
              </a:solidFill>
            </a:endParaRPr>
          </a:p>
        </p:txBody>
      </p:sp>
      <p:pic>
        <p:nvPicPr>
          <p:cNvPr id="4" name="Resim 3" descr="C:\Users\H.Sulekli\AppData\Roaming\Adobe\Bridge CS6\Cache\256\DesktopA2119246\T.C._Salk_Bakanl_TKHK_Logo_1.png.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83218" y="1276434"/>
            <a:ext cx="1824734" cy="1719892"/>
          </a:xfrm>
          <a:prstGeom prst="rect">
            <a:avLst/>
          </a:prstGeom>
          <a:noFill/>
          <a:ln>
            <a:noFill/>
          </a:ln>
        </p:spPr>
      </p:pic>
    </p:spTree>
    <p:extLst>
      <p:ext uri="{BB962C8B-B14F-4D97-AF65-F5344CB8AC3E}">
        <p14:creationId xmlns:p14="http://schemas.microsoft.com/office/powerpoint/2010/main" val="30295245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59229" y="877091"/>
            <a:ext cx="8227420" cy="5324535"/>
          </a:xfrm>
          <a:prstGeom prst="rect">
            <a:avLst/>
          </a:prstGeom>
        </p:spPr>
        <p:txBody>
          <a:bodyPr wrap="square">
            <a:spAutoFit/>
          </a:bodyPr>
          <a:lstStyle/>
          <a:p>
            <a:pPr lvl="3" algn="just"/>
            <a:r>
              <a:rPr lang="tr-TR" sz="2400" b="1" dirty="0" smtClean="0">
                <a:solidFill>
                  <a:schemeClr val="accent2">
                    <a:lumMod val="75000"/>
                  </a:schemeClr>
                </a:solidFill>
                <a:latin typeface="Times New Roman" pitchFamily="18" charset="0"/>
                <a:cs typeface="Times New Roman" pitchFamily="18" charset="0"/>
              </a:rPr>
              <a:t>	</a:t>
            </a:r>
            <a:r>
              <a:rPr lang="tr-TR" sz="2000" b="1" dirty="0" smtClean="0">
                <a:solidFill>
                  <a:schemeClr val="accent2">
                    <a:lumMod val="75000"/>
                  </a:schemeClr>
                </a:solidFill>
                <a:latin typeface="Times New Roman" pitchFamily="18" charset="0"/>
                <a:cs typeface="Times New Roman" pitchFamily="18" charset="0"/>
              </a:rPr>
              <a:t>	PERFORMANS </a:t>
            </a:r>
            <a:r>
              <a:rPr lang="tr-TR" sz="2000" b="1" dirty="0">
                <a:solidFill>
                  <a:schemeClr val="accent2">
                    <a:lumMod val="75000"/>
                  </a:schemeClr>
                </a:solidFill>
                <a:latin typeface="Times New Roman" pitchFamily="18" charset="0"/>
                <a:cs typeface="Times New Roman" pitchFamily="18" charset="0"/>
              </a:rPr>
              <a:t>PROGRAMI</a:t>
            </a:r>
            <a:endParaRPr lang="tr-TR" sz="2000" b="1" dirty="0">
              <a:latin typeface="Times New Roman" pitchFamily="18" charset="0"/>
              <a:cs typeface="Times New Roman" pitchFamily="18" charset="0"/>
            </a:endParaRPr>
          </a:p>
          <a:p>
            <a:pPr algn="just"/>
            <a:endParaRPr lang="tr-TR" sz="2000" b="1" dirty="0" smtClean="0">
              <a:solidFill>
                <a:schemeClr val="accent2">
                  <a:lumMod val="75000"/>
                </a:schemeClr>
              </a:solidFill>
              <a:latin typeface="Times New Roman" pitchFamily="18" charset="0"/>
              <a:cs typeface="Times New Roman" pitchFamily="18" charset="0"/>
            </a:endParaRPr>
          </a:p>
          <a:p>
            <a:pPr algn="just"/>
            <a:endParaRPr lang="tr-TR" sz="2000" b="1" dirty="0">
              <a:solidFill>
                <a:schemeClr val="accent2">
                  <a:lumMod val="75000"/>
                </a:schemeClr>
              </a:solidFill>
              <a:latin typeface="Times New Roman" pitchFamily="18" charset="0"/>
              <a:cs typeface="Times New Roman" pitchFamily="18" charset="0"/>
            </a:endParaRPr>
          </a:p>
          <a:p>
            <a:pPr marL="457200" indent="-457200" algn="just">
              <a:buFont typeface="Wingdings" pitchFamily="2" charset="2"/>
              <a:buChar char="Ø"/>
            </a:pPr>
            <a:r>
              <a:rPr lang="tr-TR" sz="2000" dirty="0" smtClean="0">
                <a:latin typeface="Times New Roman" pitchFamily="18" charset="0"/>
                <a:cs typeface="Times New Roman" pitchFamily="18" charset="0"/>
              </a:rPr>
              <a:t>Performans </a:t>
            </a:r>
            <a:r>
              <a:rPr lang="tr-TR" sz="2000" dirty="0">
                <a:latin typeface="Times New Roman" pitchFamily="18" charset="0"/>
                <a:cs typeface="Times New Roman" pitchFamily="18" charset="0"/>
              </a:rPr>
              <a:t>programları, Merkezi Yönetim Bütçe Kanun Tasarısının TBMM’ye sunulmasını müteakiben tasarıda yer alan büyüklüklere göre revize edilerek, idare bütçe tasarısının görüşülmesinden en geç üç gün önce Plan ve Bütçe Komisyonunun bilgisine </a:t>
            </a:r>
            <a:r>
              <a:rPr lang="tr-TR" sz="2000" dirty="0" smtClean="0">
                <a:latin typeface="Times New Roman" pitchFamily="18" charset="0"/>
                <a:cs typeface="Times New Roman" pitchFamily="18" charset="0"/>
              </a:rPr>
              <a:t>sunulur.</a:t>
            </a:r>
          </a:p>
          <a:p>
            <a:pPr algn="just"/>
            <a:endParaRPr lang="tr-TR" sz="2000" dirty="0" smtClean="0">
              <a:latin typeface="Times New Roman" pitchFamily="18" charset="0"/>
              <a:cs typeface="Times New Roman" pitchFamily="18" charset="0"/>
            </a:endParaRPr>
          </a:p>
          <a:p>
            <a:pPr marL="457200" indent="-457200" algn="just">
              <a:buFont typeface="Wingdings" pitchFamily="2" charset="2"/>
              <a:buChar char="Ø"/>
            </a:pPr>
            <a:r>
              <a:rPr lang="tr-TR" sz="2000" dirty="0" smtClean="0">
                <a:latin typeface="Times New Roman" pitchFamily="18" charset="0"/>
                <a:cs typeface="Times New Roman" pitchFamily="18" charset="0"/>
              </a:rPr>
              <a:t>Merkezi </a:t>
            </a:r>
            <a:r>
              <a:rPr lang="tr-TR" sz="2000" dirty="0">
                <a:latin typeface="Times New Roman" pitchFamily="18" charset="0"/>
                <a:cs typeface="Times New Roman" pitchFamily="18" charset="0"/>
              </a:rPr>
              <a:t>Yönetim Bütçe Kanunuyla belirlenen bütçe büyüklüklerine göre nihai hali verilen performans programları, bakanlıklarda Bakan; diğer idarelerde ise ilgili Bakan veya üst yönetici </a:t>
            </a:r>
            <a:r>
              <a:rPr lang="tr-TR" sz="2000" dirty="0" smtClean="0">
                <a:latin typeface="Times New Roman" pitchFamily="18" charset="0"/>
                <a:cs typeface="Times New Roman" pitchFamily="18" charset="0"/>
              </a:rPr>
              <a:t>tarafından </a:t>
            </a:r>
            <a:r>
              <a:rPr lang="tr-TR" sz="2000" b="1" dirty="0">
                <a:latin typeface="Times New Roman" pitchFamily="18" charset="0"/>
                <a:cs typeface="Times New Roman" pitchFamily="18" charset="0"/>
              </a:rPr>
              <a:t>Ocak ayı </a:t>
            </a:r>
            <a:r>
              <a:rPr lang="tr-TR" sz="2000" dirty="0">
                <a:latin typeface="Times New Roman" pitchFamily="18" charset="0"/>
                <a:cs typeface="Times New Roman" pitchFamily="18" charset="0"/>
              </a:rPr>
              <a:t>içinde kamuoyuna açıklanır. </a:t>
            </a:r>
            <a:endParaRPr lang="tr-TR" sz="2000" dirty="0" smtClean="0">
              <a:latin typeface="Times New Roman" pitchFamily="18" charset="0"/>
              <a:cs typeface="Times New Roman" pitchFamily="18" charset="0"/>
            </a:endParaRPr>
          </a:p>
          <a:p>
            <a:pPr marL="457200" indent="-457200" algn="just">
              <a:buFont typeface="Wingdings" pitchFamily="2" charset="2"/>
              <a:buChar char="Ø"/>
            </a:pPr>
            <a:endParaRPr lang="tr-TR" sz="2000" dirty="0" smtClean="0">
              <a:latin typeface="Times New Roman" pitchFamily="18" charset="0"/>
              <a:cs typeface="Times New Roman" pitchFamily="18" charset="0"/>
            </a:endParaRPr>
          </a:p>
          <a:p>
            <a:pPr marL="457200" indent="-457200" algn="just">
              <a:buFont typeface="Wingdings" pitchFamily="2" charset="2"/>
              <a:buChar char="Ø"/>
            </a:pPr>
            <a:r>
              <a:rPr lang="tr-TR" sz="2000" dirty="0" smtClean="0">
                <a:latin typeface="Times New Roman" pitchFamily="18" charset="0"/>
                <a:cs typeface="Times New Roman" pitchFamily="18" charset="0"/>
              </a:rPr>
              <a:t>Ocak </a:t>
            </a:r>
            <a:r>
              <a:rPr lang="tr-TR" sz="2000" dirty="0">
                <a:latin typeface="Times New Roman" pitchFamily="18" charset="0"/>
                <a:cs typeface="Times New Roman" pitchFamily="18" charset="0"/>
              </a:rPr>
              <a:t>ayı içinde kamuoyuna açıklanan performans </a:t>
            </a:r>
            <a:r>
              <a:rPr lang="tr-TR" sz="2000" dirty="0" smtClean="0">
                <a:latin typeface="Times New Roman" pitchFamily="18" charset="0"/>
                <a:cs typeface="Times New Roman" pitchFamily="18" charset="0"/>
              </a:rPr>
              <a:t>programları </a:t>
            </a:r>
            <a:r>
              <a:rPr lang="tr-TR" sz="2000" dirty="0">
                <a:latin typeface="Times New Roman" pitchFamily="18" charset="0"/>
                <a:cs typeface="Times New Roman" pitchFamily="18" charset="0"/>
              </a:rPr>
              <a:t>en geç Mart ayının on beşine kadar Maliye Bakanlığına ve Kalkınma Bakanlığına </a:t>
            </a:r>
            <a:r>
              <a:rPr lang="tr-TR" sz="2000" dirty="0" smtClean="0">
                <a:latin typeface="Times New Roman" pitchFamily="18" charset="0"/>
                <a:cs typeface="Times New Roman" pitchFamily="18" charset="0"/>
              </a:rPr>
              <a:t>gönderilir.</a:t>
            </a:r>
            <a:endParaRPr lang="tr-TR" sz="2000" dirty="0">
              <a:latin typeface="Times New Roman" pitchFamily="18" charset="0"/>
              <a:cs typeface="Times New Roman" pitchFamily="18" charset="0"/>
            </a:endParaRPr>
          </a:p>
          <a:p>
            <a:endParaRPr lang="tr-TR" sz="1600" dirty="0"/>
          </a:p>
        </p:txBody>
      </p:sp>
    </p:spTree>
    <p:extLst>
      <p:ext uri="{BB962C8B-B14F-4D97-AF65-F5344CB8AC3E}">
        <p14:creationId xmlns:p14="http://schemas.microsoft.com/office/powerpoint/2010/main" val="9411765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50368" y="1192999"/>
            <a:ext cx="7992888" cy="4216539"/>
          </a:xfrm>
          <a:prstGeom prst="rect">
            <a:avLst/>
          </a:prstGeom>
        </p:spPr>
        <p:txBody>
          <a:bodyPr wrap="square">
            <a:spAutoFit/>
          </a:bodyPr>
          <a:lstStyle/>
          <a:p>
            <a:pPr algn="ctr"/>
            <a:r>
              <a:rPr lang="tr-TR" sz="2400" dirty="0" smtClean="0">
                <a:latin typeface="Times New Roman" pitchFamily="18" charset="0"/>
                <a:cs typeface="Times New Roman" pitchFamily="18" charset="0"/>
              </a:rPr>
              <a:t>    </a:t>
            </a:r>
            <a:r>
              <a:rPr lang="tr-TR" sz="2400" b="1" dirty="0" smtClean="0">
                <a:solidFill>
                  <a:schemeClr val="accent2">
                    <a:lumMod val="75000"/>
                  </a:schemeClr>
                </a:solidFill>
                <a:latin typeface="Times New Roman" pitchFamily="18" charset="0"/>
                <a:cs typeface="Times New Roman" pitchFamily="18" charset="0"/>
              </a:rPr>
              <a:t>YASAL DENETİM</a:t>
            </a:r>
          </a:p>
          <a:p>
            <a:pPr algn="ctr"/>
            <a:r>
              <a:rPr lang="tr-TR" sz="2400" b="1" dirty="0" smtClean="0">
                <a:solidFill>
                  <a:schemeClr val="accent2">
                    <a:lumMod val="75000"/>
                  </a:schemeClr>
                </a:solidFill>
                <a:latin typeface="Times New Roman" pitchFamily="18" charset="0"/>
                <a:cs typeface="Times New Roman" pitchFamily="18" charset="0"/>
              </a:rPr>
              <a:t> </a:t>
            </a:r>
          </a:p>
          <a:p>
            <a:pPr algn="just"/>
            <a:r>
              <a:rPr lang="tr-TR" sz="2400" dirty="0" smtClean="0">
                <a:latin typeface="Times New Roman" pitchFamily="18" charset="0"/>
                <a:cs typeface="Times New Roman" pitchFamily="18" charset="0"/>
              </a:rPr>
              <a:t>     6085 </a:t>
            </a:r>
            <a:r>
              <a:rPr lang="tr-TR" sz="2400" dirty="0">
                <a:latin typeface="Times New Roman" pitchFamily="18" charset="0"/>
                <a:cs typeface="Times New Roman" pitchFamily="18" charset="0"/>
              </a:rPr>
              <a:t>sayılı Sayıştay Kanunu 36 </a:t>
            </a:r>
            <a:r>
              <a:rPr lang="tr-TR" sz="2400" dirty="0" err="1">
                <a:latin typeface="Times New Roman" pitchFamily="18" charset="0"/>
                <a:cs typeface="Times New Roman" pitchFamily="18" charset="0"/>
              </a:rPr>
              <a:t>nci</a:t>
            </a:r>
            <a:r>
              <a:rPr lang="tr-TR" sz="2400" dirty="0">
                <a:latin typeface="Times New Roman" pitchFamily="18" charset="0"/>
                <a:cs typeface="Times New Roman" pitchFamily="18" charset="0"/>
              </a:rPr>
              <a:t> </a:t>
            </a:r>
            <a:r>
              <a:rPr lang="tr-TR" sz="2400" dirty="0" smtClean="0">
                <a:latin typeface="Times New Roman" pitchFamily="18" charset="0"/>
                <a:cs typeface="Times New Roman" pitchFamily="18" charset="0"/>
              </a:rPr>
              <a:t>maddesine göre;</a:t>
            </a:r>
          </a:p>
          <a:p>
            <a:pPr algn="just"/>
            <a:r>
              <a:rPr lang="tr-TR" sz="2400" dirty="0" smtClean="0">
                <a:latin typeface="Times New Roman" pitchFamily="18" charset="0"/>
                <a:cs typeface="Times New Roman" pitchFamily="18" charset="0"/>
              </a:rPr>
              <a:t> </a:t>
            </a:r>
          </a:p>
          <a:p>
            <a:pPr marL="457200" indent="-457200" algn="just">
              <a:buFont typeface="Wingdings" pitchFamily="2" charset="2"/>
              <a:buChar char="Ø"/>
            </a:pPr>
            <a:r>
              <a:rPr lang="tr-TR" sz="2400" dirty="0" smtClean="0">
                <a:latin typeface="Times New Roman" pitchFamily="18" charset="0"/>
                <a:cs typeface="Times New Roman" pitchFamily="18" charset="0"/>
              </a:rPr>
              <a:t>Sayıştay </a:t>
            </a:r>
            <a:r>
              <a:rPr lang="tr-TR" sz="2400" dirty="0">
                <a:latin typeface="Times New Roman" pitchFamily="18" charset="0"/>
                <a:cs typeface="Times New Roman" pitchFamily="18" charset="0"/>
              </a:rPr>
              <a:t>denetimi, düzenlilik </a:t>
            </a:r>
            <a:r>
              <a:rPr lang="tr-TR" sz="2400" dirty="0" smtClean="0">
                <a:latin typeface="Times New Roman" pitchFamily="18" charset="0"/>
                <a:cs typeface="Times New Roman" pitchFamily="18" charset="0"/>
              </a:rPr>
              <a:t>denetimi (Mali ve Uygunluk denetimi)  </a:t>
            </a:r>
            <a:r>
              <a:rPr lang="tr-TR" sz="2400" dirty="0">
                <a:latin typeface="Times New Roman" pitchFamily="18" charset="0"/>
                <a:cs typeface="Times New Roman" pitchFamily="18" charset="0"/>
              </a:rPr>
              <a:t>ve </a:t>
            </a:r>
            <a:r>
              <a:rPr lang="tr-TR" sz="2400" b="1" dirty="0">
                <a:latin typeface="Times New Roman" pitchFamily="18" charset="0"/>
                <a:cs typeface="Times New Roman" pitchFamily="18" charset="0"/>
              </a:rPr>
              <a:t>performans denetimini </a:t>
            </a:r>
            <a:r>
              <a:rPr lang="tr-TR" sz="2400" dirty="0">
                <a:latin typeface="Times New Roman" pitchFamily="18" charset="0"/>
                <a:cs typeface="Times New Roman" pitchFamily="18" charset="0"/>
              </a:rPr>
              <a:t>kapsar. </a:t>
            </a:r>
          </a:p>
          <a:p>
            <a:pPr marL="457200" indent="-457200" algn="just">
              <a:buFont typeface="Wingdings" pitchFamily="2" charset="2"/>
              <a:buChar char="Ø"/>
            </a:pPr>
            <a:r>
              <a:rPr lang="tr-TR" sz="2400" b="1" dirty="0" smtClean="0">
                <a:latin typeface="Times New Roman" pitchFamily="18" charset="0"/>
                <a:cs typeface="Times New Roman" pitchFamily="18" charset="0"/>
              </a:rPr>
              <a:t>Performans </a:t>
            </a:r>
            <a:r>
              <a:rPr lang="tr-TR" sz="2400" b="1" dirty="0">
                <a:latin typeface="Times New Roman" pitchFamily="18" charset="0"/>
                <a:cs typeface="Times New Roman" pitchFamily="18" charset="0"/>
              </a:rPr>
              <a:t>denetimi; </a:t>
            </a:r>
            <a:r>
              <a:rPr lang="tr-TR" sz="2400" dirty="0">
                <a:latin typeface="Times New Roman" pitchFamily="18" charset="0"/>
                <a:cs typeface="Times New Roman" pitchFamily="18" charset="0"/>
              </a:rPr>
              <a:t>hesap verme sorumluluğu çerçevesinde idarelerce belirlenen hedef ve göstergelerle ilgili olarak faaliyet sonuçlarının ölçülmesi suretiyle </a:t>
            </a:r>
            <a:r>
              <a:rPr lang="tr-TR" sz="2400" dirty="0" smtClean="0">
                <a:latin typeface="Times New Roman" pitchFamily="18" charset="0"/>
                <a:cs typeface="Times New Roman" pitchFamily="18" charset="0"/>
              </a:rPr>
              <a:t>gerçekleştirilir. </a:t>
            </a:r>
          </a:p>
          <a:p>
            <a:pPr algn="just"/>
            <a:endParaRPr lang="tr-TR" sz="2400" dirty="0">
              <a:latin typeface="Times New Roman" pitchFamily="18" charset="0"/>
              <a:cs typeface="Times New Roman" pitchFamily="18" charset="0"/>
            </a:endParaRPr>
          </a:p>
        </p:txBody>
      </p:sp>
    </p:spTree>
    <p:extLst>
      <p:ext uri="{BB962C8B-B14F-4D97-AF65-F5344CB8AC3E}">
        <p14:creationId xmlns:p14="http://schemas.microsoft.com/office/powerpoint/2010/main" val="2265407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16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882B9D4-9A34-487D-84D9-8039F17AF183}" type="slidenum">
              <a:rPr lang="en-US" altLang="tr-TR" sz="1200">
                <a:solidFill>
                  <a:srgbClr val="898989"/>
                </a:solidFill>
              </a:rPr>
              <a:pPr>
                <a:spcBef>
                  <a:spcPct val="0"/>
                </a:spcBef>
                <a:buFontTx/>
                <a:buNone/>
              </a:pPr>
              <a:t>12</a:t>
            </a:fld>
            <a:endParaRPr lang="en-US" altLang="tr-TR" sz="1200">
              <a:solidFill>
                <a:srgbClr val="898989"/>
              </a:solidFill>
            </a:endParaRPr>
          </a:p>
        </p:txBody>
      </p:sp>
      <p:graphicFrame>
        <p:nvGraphicFramePr>
          <p:cNvPr id="2" name="Tablo 1"/>
          <p:cNvGraphicFramePr>
            <a:graphicFrameLocks noGrp="1"/>
          </p:cNvGraphicFramePr>
          <p:nvPr>
            <p:extLst>
              <p:ext uri="{D42A27DB-BD31-4B8C-83A1-F6EECF244321}">
                <p14:modId xmlns:p14="http://schemas.microsoft.com/office/powerpoint/2010/main" val="1599468628"/>
              </p:ext>
            </p:extLst>
          </p:nvPr>
        </p:nvGraphicFramePr>
        <p:xfrm>
          <a:off x="407988" y="2497138"/>
          <a:ext cx="7834491" cy="2512744"/>
        </p:xfrm>
        <a:graphic>
          <a:graphicData uri="http://schemas.openxmlformats.org/drawingml/2006/table">
            <a:tbl>
              <a:tblPr firstRow="1" bandRow="1">
                <a:tableStyleId>{5940675A-B579-460E-94D1-54222C63F5DA}</a:tableStyleId>
              </a:tblPr>
              <a:tblGrid>
                <a:gridCol w="3012848">
                  <a:extLst>
                    <a:ext uri="{9D8B030D-6E8A-4147-A177-3AD203B41FA5}"/>
                  </a:extLst>
                </a:gridCol>
                <a:gridCol w="4821643">
                  <a:extLst>
                    <a:ext uri="{9D8B030D-6E8A-4147-A177-3AD203B41FA5}"/>
                  </a:extLst>
                </a:gridCol>
              </a:tblGrid>
              <a:tr h="2512744">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tr-TR" altLang="tr-TR" sz="14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BULGU 1: </a:t>
                      </a:r>
                    </a:p>
                    <a:p>
                      <a:pPr marL="0" marR="0" lvl="0" indent="0" algn="l" defTabSz="457200" rtl="0" eaLnBrk="1" fontAlgn="base" latinLnBrk="0" hangingPunct="1">
                        <a:lnSpc>
                          <a:spcPct val="100000"/>
                        </a:lnSpc>
                        <a:spcBef>
                          <a:spcPct val="0"/>
                        </a:spcBef>
                        <a:spcAft>
                          <a:spcPct val="0"/>
                        </a:spcAft>
                        <a:buClrTx/>
                        <a:buSzTx/>
                        <a:buFontTx/>
                        <a:buNone/>
                        <a:tabLst/>
                        <a:defRPr/>
                      </a:pPr>
                      <a:r>
                        <a:rPr lang="tr-TR" sz="1400" kern="1200" dirty="0" smtClean="0">
                          <a:solidFill>
                            <a:schemeClr val="tx1"/>
                          </a:solidFill>
                          <a:latin typeface="Arial" pitchFamily="34" charset="0"/>
                          <a:ea typeface="+mn-ea"/>
                          <a:cs typeface="Arial" pitchFamily="34" charset="0"/>
                        </a:rPr>
                        <a:t>Performans Programında Performans Hedeflerini Gerçekleştirmek İçin Belirlenen Faaliyetlerin İyi Tanımlanmamış Olması</a:t>
                      </a:r>
                      <a:endParaRPr kumimoji="0" lang="tr-TR" altLang="tr-TR" sz="14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txBody>
                  <a:tcPr marL="91435" marR="91435" marT="45722" marB="45722" anchor="ctr"/>
                </a:tc>
                <a:tc>
                  <a:txBody>
                    <a:bodyPr/>
                    <a:lstStyle/>
                    <a:p>
                      <a:r>
                        <a:rPr lang="tr-TR" sz="1400" b="1" dirty="0" smtClean="0">
                          <a:latin typeface="Arial" pitchFamily="34" charset="0"/>
                          <a:cs typeface="Arial" pitchFamily="34" charset="0"/>
                        </a:rPr>
                        <a:t>ÖNERİ: </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tr-TR" altLang="tr-TR" sz="1400" b="0" i="0" u="none" strike="noStrike" kern="1200" cap="none" spc="0" normalizeH="0" baseline="0" noProof="0" dirty="0" err="1" smtClean="0">
                          <a:ln>
                            <a:noFill/>
                          </a:ln>
                          <a:solidFill>
                            <a:prstClr val="black"/>
                          </a:solidFill>
                          <a:effectLst/>
                          <a:uLnTx/>
                          <a:uFillTx/>
                          <a:latin typeface="Arial" pitchFamily="34" charset="0"/>
                          <a:ea typeface="+mn-ea"/>
                          <a:cs typeface="Arial" pitchFamily="34" charset="0"/>
                        </a:rPr>
                        <a:t>Sayıştayca</a:t>
                      </a:r>
                      <a:r>
                        <a:rPr kumimoji="0" lang="tr-TR" altLang="tr-TR" sz="14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 ;</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tr-TR" altLang="tr-TR" sz="14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 </a:t>
                      </a:r>
                    </a:p>
                    <a:p>
                      <a:pPr algn="just"/>
                      <a:r>
                        <a:rPr lang="tr-TR" sz="1400" kern="1200" dirty="0" smtClean="0">
                          <a:solidFill>
                            <a:schemeClr val="tx1"/>
                          </a:solidFill>
                          <a:latin typeface="Arial" pitchFamily="34" charset="0"/>
                          <a:ea typeface="+mn-ea"/>
                          <a:cs typeface="Arial" pitchFamily="34" charset="0"/>
                        </a:rPr>
                        <a:t>Bütçe ile program arasında tam ve doğru bir ilişki kurulabilmesi için,</a:t>
                      </a:r>
                      <a:r>
                        <a:rPr lang="tr-TR" sz="1400" kern="1200" baseline="0" dirty="0" smtClean="0">
                          <a:solidFill>
                            <a:schemeClr val="tx1"/>
                          </a:solidFill>
                          <a:latin typeface="Arial" pitchFamily="34" charset="0"/>
                          <a:ea typeface="+mn-ea"/>
                          <a:cs typeface="Arial" pitchFamily="34" charset="0"/>
                        </a:rPr>
                        <a:t> </a:t>
                      </a:r>
                      <a:r>
                        <a:rPr lang="tr-TR" sz="1400" kern="1200" dirty="0" smtClean="0">
                          <a:solidFill>
                            <a:schemeClr val="tx1"/>
                          </a:solidFill>
                          <a:latin typeface="Arial" pitchFamily="34" charset="0"/>
                          <a:ea typeface="+mn-ea"/>
                          <a:cs typeface="Arial" pitchFamily="34" charset="0"/>
                        </a:rPr>
                        <a:t>her bir hedefi gerçekleştirecek faaliyetlerin somut ve net şekilde tanımlanması, bütçeden tahsis edilecek kaynağın da buna göre belirlenmesi gerekmektedir</a:t>
                      </a:r>
                      <a:r>
                        <a:rPr lang="tr-TR" sz="1400" kern="1200" baseline="0" dirty="0" smtClean="0">
                          <a:solidFill>
                            <a:schemeClr val="tx1"/>
                          </a:solidFill>
                          <a:latin typeface="Arial" pitchFamily="34" charset="0"/>
                          <a:ea typeface="+mn-ea"/>
                          <a:cs typeface="Arial" pitchFamily="34" charset="0"/>
                        </a:rPr>
                        <a:t>.</a:t>
                      </a:r>
                      <a:endParaRPr lang="tr-TR" sz="1400" kern="1200" dirty="0" smtClean="0">
                        <a:solidFill>
                          <a:schemeClr val="tx1"/>
                        </a:solidFill>
                        <a:latin typeface="Arial" pitchFamily="34" charset="0"/>
                        <a:ea typeface="+mn-ea"/>
                        <a:cs typeface="Arial" pitchFamily="34" charset="0"/>
                      </a:endParaRPr>
                    </a:p>
                  </a:txBody>
                  <a:tcPr marL="91435" marR="91435" marT="45722" marB="45722" anchor="ctr"/>
                </a:tc>
                <a:extLst>
                  <a:ext uri="{0D108BD9-81ED-4DB2-BD59-A6C34878D82A}"/>
                </a:extLst>
              </a:tr>
            </a:tbl>
          </a:graphicData>
        </a:graphic>
      </p:graphicFrame>
      <p:sp>
        <p:nvSpPr>
          <p:cNvPr id="74766" name="Metin kutusu 4"/>
          <p:cNvSpPr txBox="1">
            <a:spLocks noChangeArrowheads="1"/>
          </p:cNvSpPr>
          <p:nvPr/>
        </p:nvSpPr>
        <p:spPr bwMode="auto">
          <a:xfrm>
            <a:off x="0" y="1147763"/>
            <a:ext cx="9144000" cy="1274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buNone/>
            </a:pPr>
            <a:r>
              <a:rPr lang="tr-TR" sz="2400" b="1" dirty="0">
                <a:solidFill>
                  <a:schemeClr val="accent2">
                    <a:lumMod val="75000"/>
                  </a:schemeClr>
                </a:solidFill>
                <a:latin typeface="Times New Roman" pitchFamily="18" charset="0"/>
                <a:cs typeface="Times New Roman" pitchFamily="18" charset="0"/>
              </a:rPr>
              <a:t>2016 YILI TKHK SAYIŞTAY PERFORMAS DENETİMİ BULGULARI</a:t>
            </a:r>
          </a:p>
          <a:p>
            <a:pPr algn="ctr">
              <a:buNone/>
            </a:pPr>
            <a:endParaRPr lang="tr-TR" sz="2400" b="1" dirty="0">
              <a:solidFill>
                <a:schemeClr val="accent2">
                  <a:lumMod val="75000"/>
                </a:schemeClr>
              </a:solidFill>
              <a:latin typeface="Times New Roman" pitchFamily="18" charset="0"/>
              <a:cs typeface="Times New Roman" pitchFamily="18" charset="0"/>
            </a:endParaRPr>
          </a:p>
        </p:txBody>
      </p:sp>
      <p:sp>
        <p:nvSpPr>
          <p:cNvPr id="3" name="Metin kutusu 2"/>
          <p:cNvSpPr txBox="1"/>
          <p:nvPr/>
        </p:nvSpPr>
        <p:spPr>
          <a:xfrm>
            <a:off x="1081825" y="5589431"/>
            <a:ext cx="184731" cy="369332"/>
          </a:xfrm>
          <a:prstGeom prst="rect">
            <a:avLst/>
          </a:prstGeom>
          <a:noFill/>
        </p:spPr>
        <p:txBody>
          <a:bodyPr wrap="none" rtlCol="0">
            <a:spAutoFit/>
          </a:bodyPr>
          <a:lstStyle/>
          <a:p>
            <a:endParaRPr lang="tr-TR" dirty="0"/>
          </a:p>
        </p:txBody>
      </p:sp>
    </p:spTree>
    <p:extLst>
      <p:ext uri="{BB962C8B-B14F-4D97-AF65-F5344CB8AC3E}">
        <p14:creationId xmlns:p14="http://schemas.microsoft.com/office/powerpoint/2010/main" val="392341368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16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882B9D4-9A34-487D-84D9-8039F17AF183}" type="slidenum">
              <a:rPr lang="en-US" altLang="tr-TR" sz="1200">
                <a:solidFill>
                  <a:srgbClr val="898989"/>
                </a:solidFill>
              </a:rPr>
              <a:pPr>
                <a:spcBef>
                  <a:spcPct val="0"/>
                </a:spcBef>
                <a:buFontTx/>
                <a:buNone/>
              </a:pPr>
              <a:t>13</a:t>
            </a:fld>
            <a:endParaRPr lang="en-US" altLang="tr-TR" sz="1200">
              <a:solidFill>
                <a:srgbClr val="898989"/>
              </a:solidFill>
            </a:endParaRPr>
          </a:p>
        </p:txBody>
      </p:sp>
      <p:sp>
        <p:nvSpPr>
          <p:cNvPr id="74766" name="Metin kutusu 4"/>
          <p:cNvSpPr txBox="1">
            <a:spLocks noChangeArrowheads="1"/>
          </p:cNvSpPr>
          <p:nvPr/>
        </p:nvSpPr>
        <p:spPr bwMode="auto">
          <a:xfrm>
            <a:off x="0" y="1160642"/>
            <a:ext cx="9144000" cy="1274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buNone/>
            </a:pPr>
            <a:r>
              <a:rPr lang="tr-TR" sz="2400" b="1" dirty="0">
                <a:solidFill>
                  <a:schemeClr val="accent2">
                    <a:lumMod val="75000"/>
                  </a:schemeClr>
                </a:solidFill>
                <a:latin typeface="Times New Roman" pitchFamily="18" charset="0"/>
                <a:cs typeface="Times New Roman" pitchFamily="18" charset="0"/>
              </a:rPr>
              <a:t>2016 YILI TKHK SAYIŞTAY PERFORMAS DENETİMİ BULGULARI</a:t>
            </a:r>
          </a:p>
          <a:p>
            <a:pPr algn="ctr">
              <a:buNone/>
            </a:pPr>
            <a:endParaRPr lang="tr-TR" sz="2400" b="1" dirty="0">
              <a:solidFill>
                <a:schemeClr val="accent2">
                  <a:lumMod val="75000"/>
                </a:schemeClr>
              </a:solidFill>
              <a:latin typeface="Times New Roman" pitchFamily="18" charset="0"/>
              <a:cs typeface="Times New Roman" pitchFamily="18" charset="0"/>
            </a:endParaRPr>
          </a:p>
        </p:txBody>
      </p:sp>
      <p:sp>
        <p:nvSpPr>
          <p:cNvPr id="3" name="Metin kutusu 2"/>
          <p:cNvSpPr txBox="1"/>
          <p:nvPr/>
        </p:nvSpPr>
        <p:spPr>
          <a:xfrm>
            <a:off x="1081825" y="5589431"/>
            <a:ext cx="184731" cy="369332"/>
          </a:xfrm>
          <a:prstGeom prst="rect">
            <a:avLst/>
          </a:prstGeom>
          <a:noFill/>
        </p:spPr>
        <p:txBody>
          <a:bodyPr wrap="none" rtlCol="0">
            <a:spAutoFit/>
          </a:bodyPr>
          <a:lstStyle/>
          <a:p>
            <a:endParaRPr lang="tr-TR" dirty="0"/>
          </a:p>
        </p:txBody>
      </p:sp>
      <p:sp>
        <p:nvSpPr>
          <p:cNvPr id="4" name="Metin kutusu 3"/>
          <p:cNvSpPr txBox="1"/>
          <p:nvPr/>
        </p:nvSpPr>
        <p:spPr>
          <a:xfrm>
            <a:off x="508716" y="2028205"/>
            <a:ext cx="7759519" cy="3416320"/>
          </a:xfrm>
          <a:prstGeom prst="rect">
            <a:avLst/>
          </a:prstGeom>
          <a:noFill/>
        </p:spPr>
        <p:txBody>
          <a:bodyPr wrap="square" rtlCol="0">
            <a:spAutoFit/>
          </a:bodyPr>
          <a:lstStyle/>
          <a:p>
            <a:endParaRPr lang="tr-TR" dirty="0"/>
          </a:p>
          <a:p>
            <a:pPr marL="285750" indent="-285750" algn="just">
              <a:buFont typeface="Wingdings" panose="05000000000000000000" pitchFamily="2" charset="2"/>
              <a:buChar char="Ø"/>
            </a:pPr>
            <a:r>
              <a:rPr lang="tr-TR" dirty="0" smtClean="0"/>
              <a:t>Örneğin</a:t>
            </a:r>
            <a:r>
              <a:rPr lang="tr-TR" dirty="0"/>
              <a:t>,  </a:t>
            </a:r>
            <a:r>
              <a:rPr lang="tr-TR" b="1" dirty="0"/>
              <a:t>“kurumumuz taşra teşkilatında basın ve iletişim birimleri aracılığıyla kurumsal kimlik, sağlık iletişimi ve kurumsal iletişimi geliştirmek.”</a:t>
            </a:r>
            <a:r>
              <a:rPr lang="tr-TR" dirty="0"/>
              <a:t> performans hedefi için </a:t>
            </a:r>
            <a:r>
              <a:rPr lang="tr-TR" b="1" dirty="0"/>
              <a:t>“kurum içi iletişim faaliyeti” </a:t>
            </a:r>
            <a:r>
              <a:rPr lang="tr-TR" dirty="0"/>
              <a:t>adlı bir faaliyet belirlenirken, </a:t>
            </a:r>
            <a:r>
              <a:rPr lang="tr-TR" dirty="0" smtClean="0"/>
              <a:t> </a:t>
            </a:r>
            <a:r>
              <a:rPr lang="tr-TR" b="1" dirty="0" smtClean="0"/>
              <a:t>“kurumumuz bilgi sistemlerini geliştirmek ve güçlendirmek” </a:t>
            </a:r>
            <a:r>
              <a:rPr lang="tr-TR" dirty="0" smtClean="0"/>
              <a:t>performans </a:t>
            </a:r>
            <a:r>
              <a:rPr lang="tr-TR" dirty="0"/>
              <a:t>hedefi için </a:t>
            </a:r>
            <a:r>
              <a:rPr lang="tr-TR" b="1" dirty="0"/>
              <a:t>“bilgi sistemleri </a:t>
            </a:r>
            <a:r>
              <a:rPr lang="tr-TR" b="1" dirty="0" smtClean="0"/>
              <a:t>faaliyeti” </a:t>
            </a:r>
            <a:r>
              <a:rPr lang="tr-TR" dirty="0"/>
              <a:t>şeklinde genel nitelikte bir </a:t>
            </a:r>
            <a:r>
              <a:rPr lang="tr-TR" dirty="0" smtClean="0"/>
              <a:t>faaliyet</a:t>
            </a:r>
            <a:r>
              <a:rPr lang="tr-TR" b="1" dirty="0" smtClean="0"/>
              <a:t>, “sağlık hizmet sunumunda kaynakların etkin ve verimli kullanımını sağlamak” </a:t>
            </a:r>
            <a:r>
              <a:rPr lang="tr-TR" dirty="0" smtClean="0"/>
              <a:t>performans </a:t>
            </a:r>
            <a:r>
              <a:rPr lang="tr-TR" dirty="0"/>
              <a:t>hedefi için ise “</a:t>
            </a:r>
            <a:r>
              <a:rPr lang="tr-TR" b="1" dirty="0"/>
              <a:t>mali </a:t>
            </a:r>
            <a:r>
              <a:rPr lang="tr-TR" b="1" dirty="0" smtClean="0"/>
              <a:t>yönetim </a:t>
            </a:r>
            <a:r>
              <a:rPr lang="tr-TR" b="1" dirty="0"/>
              <a:t>faaliyeti” </a:t>
            </a:r>
            <a:r>
              <a:rPr lang="tr-TR" dirty="0"/>
              <a:t>belirlenmiştir. Performans hedefleriyle ilgili faaliyetlerin iyi tanımlanmaması nedeniyle, bütçeden tahsis edilen kaynak ile performans hedefi arasında ilişki kurulması mümkün olamamakta, bütçe uygulama sonuçlarıyla performans hedeflerinin tam ve doğru şekilde ölçülmesi mümkün gözükmemektedir. </a:t>
            </a:r>
          </a:p>
        </p:txBody>
      </p:sp>
    </p:spTree>
    <p:extLst>
      <p:ext uri="{BB962C8B-B14F-4D97-AF65-F5344CB8AC3E}">
        <p14:creationId xmlns:p14="http://schemas.microsoft.com/office/powerpoint/2010/main" val="162596293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16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3364C3A-5263-4F16-A910-56C6A3399CED}" type="slidenum">
              <a:rPr lang="en-US" altLang="tr-TR" sz="1200">
                <a:solidFill>
                  <a:srgbClr val="898989"/>
                </a:solidFill>
              </a:rPr>
              <a:pPr>
                <a:spcBef>
                  <a:spcPct val="0"/>
                </a:spcBef>
                <a:buFontTx/>
                <a:buNone/>
              </a:pPr>
              <a:t>14</a:t>
            </a:fld>
            <a:endParaRPr lang="en-US" altLang="tr-TR" sz="1200">
              <a:solidFill>
                <a:srgbClr val="898989"/>
              </a:solidFill>
            </a:endParaRPr>
          </a:p>
        </p:txBody>
      </p:sp>
      <p:graphicFrame>
        <p:nvGraphicFramePr>
          <p:cNvPr id="2" name="Tablo 1"/>
          <p:cNvGraphicFramePr>
            <a:graphicFrameLocks noGrp="1"/>
          </p:cNvGraphicFramePr>
          <p:nvPr>
            <p:extLst>
              <p:ext uri="{D42A27DB-BD31-4B8C-83A1-F6EECF244321}">
                <p14:modId xmlns:p14="http://schemas.microsoft.com/office/powerpoint/2010/main" val="1094784974"/>
              </p:ext>
            </p:extLst>
          </p:nvPr>
        </p:nvGraphicFramePr>
        <p:xfrm>
          <a:off x="407988" y="2219551"/>
          <a:ext cx="7654187" cy="2680169"/>
        </p:xfrm>
        <a:graphic>
          <a:graphicData uri="http://schemas.openxmlformats.org/drawingml/2006/table">
            <a:tbl>
              <a:tblPr firstRow="1" bandRow="1">
                <a:tableStyleId>{5940675A-B579-460E-94D1-54222C63F5DA}</a:tableStyleId>
              </a:tblPr>
              <a:tblGrid>
                <a:gridCol w="2782470">
                  <a:extLst>
                    <a:ext uri="{9D8B030D-6E8A-4147-A177-3AD203B41FA5}"/>
                  </a:extLst>
                </a:gridCol>
                <a:gridCol w="4871717">
                  <a:extLst>
                    <a:ext uri="{9D8B030D-6E8A-4147-A177-3AD203B41FA5}"/>
                  </a:extLst>
                </a:gridCol>
              </a:tblGrid>
              <a:tr h="2680169">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tr-TR" altLang="tr-TR" sz="14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BULGU 2: </a:t>
                      </a:r>
                    </a:p>
                    <a:p>
                      <a:r>
                        <a:rPr lang="tr-TR" sz="1400" b="0" kern="1200" dirty="0" smtClean="0">
                          <a:solidFill>
                            <a:schemeClr val="tx1"/>
                          </a:solidFill>
                          <a:latin typeface="Arial" pitchFamily="34" charset="0"/>
                          <a:ea typeface="+mn-ea"/>
                          <a:cs typeface="Arial" pitchFamily="34" charset="0"/>
                        </a:rPr>
                        <a:t>Performans Programındaki Bazı Performans Hedeflerinin Hedeflerle İlgili Olmaması</a:t>
                      </a:r>
                      <a:endParaRPr lang="tr-TR" sz="1400" b="0" kern="1200" dirty="0">
                        <a:solidFill>
                          <a:schemeClr val="tx1"/>
                        </a:solidFill>
                        <a:latin typeface="Arial" pitchFamily="34" charset="0"/>
                        <a:ea typeface="+mn-ea"/>
                        <a:cs typeface="Arial" pitchFamily="34" charset="0"/>
                      </a:endParaRPr>
                    </a:p>
                  </a:txBody>
                  <a:tcPr marL="91435" marR="91435" marT="45709" marB="45709" anchor="ctr"/>
                </a:tc>
                <a:tc>
                  <a:txBody>
                    <a:bodyPr/>
                    <a:lstStyle/>
                    <a:p>
                      <a:r>
                        <a:rPr lang="tr-TR" sz="1400" b="1" dirty="0" smtClean="0">
                          <a:latin typeface="Arial" pitchFamily="34" charset="0"/>
                          <a:cs typeface="Arial" pitchFamily="34" charset="0"/>
                        </a:rPr>
                        <a:t>ÖNERİ: </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tr-TR" altLang="tr-TR" sz="1400" b="0" i="0" u="none" strike="noStrike" kern="1200" cap="none" spc="0" normalizeH="0" baseline="0" noProof="0" dirty="0" err="1" smtClean="0">
                          <a:ln>
                            <a:noFill/>
                          </a:ln>
                          <a:solidFill>
                            <a:prstClr val="black"/>
                          </a:solidFill>
                          <a:effectLst/>
                          <a:uLnTx/>
                          <a:uFillTx/>
                          <a:latin typeface="Arial" pitchFamily="34" charset="0"/>
                          <a:ea typeface="+mn-ea"/>
                          <a:cs typeface="Arial" pitchFamily="34" charset="0"/>
                        </a:rPr>
                        <a:t>Sayıştayca</a:t>
                      </a:r>
                      <a:r>
                        <a:rPr kumimoji="0" lang="tr-TR" altLang="tr-TR" sz="14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 ;</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tr-TR" altLang="tr-TR" sz="14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 </a:t>
                      </a:r>
                    </a:p>
                    <a:p>
                      <a:pPr algn="just"/>
                      <a:r>
                        <a:rPr lang="tr-TR" sz="1400" kern="1200" dirty="0" smtClean="0">
                          <a:solidFill>
                            <a:schemeClr val="tx1"/>
                          </a:solidFill>
                          <a:latin typeface="Arial" pitchFamily="34" charset="0"/>
                          <a:ea typeface="+mn-ea"/>
                          <a:cs typeface="Arial" pitchFamily="34" charset="0"/>
                        </a:rPr>
                        <a:t>Kamu İdareleri İçin Stratejik Planlama Kılavuzu ve Performans Programı Hazırlama Rehberine göre, idarelerin belirledikleri performans hedeflerinin stratejik planlarındaki hedeflerle ilgili olması gerekmektedir. Hedefler stratejik planda yer alan amaçları gerçekleştirmeye, performans hedeflerinin de hedefleri gerçekleştirmeye yönelik olarak belirlenmiş olması</a:t>
                      </a:r>
                      <a:r>
                        <a:rPr lang="tr-TR" sz="1400" kern="1200" baseline="0" dirty="0" smtClean="0">
                          <a:solidFill>
                            <a:schemeClr val="tx1"/>
                          </a:solidFill>
                          <a:latin typeface="Arial" pitchFamily="34" charset="0"/>
                          <a:ea typeface="+mn-ea"/>
                          <a:cs typeface="Arial" pitchFamily="34" charset="0"/>
                        </a:rPr>
                        <a:t> gerekmektedir.</a:t>
                      </a:r>
                      <a:endParaRPr lang="tr-TR" sz="1400" kern="1200" dirty="0">
                        <a:solidFill>
                          <a:schemeClr val="tx1"/>
                        </a:solidFill>
                        <a:latin typeface="Arial" pitchFamily="34" charset="0"/>
                        <a:ea typeface="+mn-ea"/>
                        <a:cs typeface="Arial" pitchFamily="34" charset="0"/>
                      </a:endParaRPr>
                    </a:p>
                  </a:txBody>
                  <a:tcPr marL="91435" marR="91435" marT="45709" marB="45709" anchor="ctr"/>
                </a:tc>
                <a:extLst>
                  <a:ext uri="{0D108BD9-81ED-4DB2-BD59-A6C34878D82A}"/>
                </a:extLst>
              </a:tr>
            </a:tbl>
          </a:graphicData>
        </a:graphic>
      </p:graphicFrame>
    </p:spTree>
    <p:extLst>
      <p:ext uri="{BB962C8B-B14F-4D97-AF65-F5344CB8AC3E}">
        <p14:creationId xmlns:p14="http://schemas.microsoft.com/office/powerpoint/2010/main" val="319248092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16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882B9D4-9A34-487D-84D9-8039F17AF183}" type="slidenum">
              <a:rPr lang="en-US" altLang="tr-TR" sz="1200">
                <a:solidFill>
                  <a:srgbClr val="898989"/>
                </a:solidFill>
              </a:rPr>
              <a:pPr>
                <a:spcBef>
                  <a:spcPct val="0"/>
                </a:spcBef>
                <a:buFontTx/>
                <a:buNone/>
              </a:pPr>
              <a:t>15</a:t>
            </a:fld>
            <a:endParaRPr lang="en-US" altLang="tr-TR" sz="1200">
              <a:solidFill>
                <a:srgbClr val="898989"/>
              </a:solidFill>
            </a:endParaRPr>
          </a:p>
        </p:txBody>
      </p:sp>
      <p:sp>
        <p:nvSpPr>
          <p:cNvPr id="74755" name="1 Başlık"/>
          <p:cNvSpPr>
            <a:spLocks noGrp="1"/>
          </p:cNvSpPr>
          <p:nvPr>
            <p:ph type="title"/>
          </p:nvPr>
        </p:nvSpPr>
        <p:spPr>
          <a:xfrm>
            <a:off x="0" y="285750"/>
            <a:ext cx="9144000" cy="576263"/>
          </a:xfrm>
        </p:spPr>
        <p:txBody>
          <a:bodyPr/>
          <a:lstStyle/>
          <a:p>
            <a:pPr defTabSz="914400" eaLnBrk="1" hangingPunct="1"/>
            <a:r>
              <a:rPr lang="tr-TR" altLang="tr-TR" sz="2400" b="1" smtClean="0">
                <a:solidFill>
                  <a:schemeClr val="bg1"/>
                </a:solidFill>
                <a:latin typeface="Arial" panose="020B0604020202020204" pitchFamily="34" charset="0"/>
                <a:cs typeface="Arial" panose="020B0604020202020204" pitchFamily="34" charset="0"/>
              </a:rPr>
              <a:t>Sayıştay 2016 Yılı Denetim Raporu</a:t>
            </a:r>
            <a:endParaRPr lang="en-US" altLang="tr-TR" sz="2400" b="1" smtClean="0">
              <a:solidFill>
                <a:schemeClr val="bg1"/>
              </a:solidFill>
              <a:latin typeface="Arial" panose="020B0604020202020204" pitchFamily="34" charset="0"/>
              <a:cs typeface="Arial" panose="020B0604020202020204" pitchFamily="34" charset="0"/>
            </a:endParaRPr>
          </a:p>
        </p:txBody>
      </p:sp>
      <p:sp>
        <p:nvSpPr>
          <p:cNvPr id="74766" name="Metin kutusu 4"/>
          <p:cNvSpPr txBox="1">
            <a:spLocks noChangeArrowheads="1"/>
          </p:cNvSpPr>
          <p:nvPr/>
        </p:nvSpPr>
        <p:spPr bwMode="auto">
          <a:xfrm>
            <a:off x="0" y="1160642"/>
            <a:ext cx="9144000" cy="1274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buNone/>
            </a:pPr>
            <a:r>
              <a:rPr lang="tr-TR" sz="2400" b="1" dirty="0">
                <a:solidFill>
                  <a:schemeClr val="accent2">
                    <a:lumMod val="75000"/>
                  </a:schemeClr>
                </a:solidFill>
                <a:latin typeface="Times New Roman" pitchFamily="18" charset="0"/>
                <a:cs typeface="Times New Roman" pitchFamily="18" charset="0"/>
              </a:rPr>
              <a:t>2016 YILI TKHK SAYIŞTAY PERFORMAS DENETİMİ BULGULARI</a:t>
            </a:r>
          </a:p>
          <a:p>
            <a:pPr algn="ctr">
              <a:buNone/>
            </a:pPr>
            <a:endParaRPr lang="tr-TR" sz="2400" b="1" dirty="0">
              <a:solidFill>
                <a:schemeClr val="accent2">
                  <a:lumMod val="75000"/>
                </a:schemeClr>
              </a:solidFill>
              <a:latin typeface="Times New Roman" pitchFamily="18" charset="0"/>
              <a:cs typeface="Times New Roman" pitchFamily="18" charset="0"/>
            </a:endParaRPr>
          </a:p>
        </p:txBody>
      </p:sp>
      <p:sp>
        <p:nvSpPr>
          <p:cNvPr id="3" name="Metin kutusu 2"/>
          <p:cNvSpPr txBox="1"/>
          <p:nvPr/>
        </p:nvSpPr>
        <p:spPr>
          <a:xfrm>
            <a:off x="1081825" y="5589431"/>
            <a:ext cx="184731" cy="369332"/>
          </a:xfrm>
          <a:prstGeom prst="rect">
            <a:avLst/>
          </a:prstGeom>
          <a:noFill/>
        </p:spPr>
        <p:txBody>
          <a:bodyPr wrap="none" rtlCol="0">
            <a:spAutoFit/>
          </a:bodyPr>
          <a:lstStyle/>
          <a:p>
            <a:endParaRPr lang="tr-TR" dirty="0"/>
          </a:p>
        </p:txBody>
      </p:sp>
      <p:sp>
        <p:nvSpPr>
          <p:cNvPr id="4" name="Metin kutusu 3"/>
          <p:cNvSpPr txBox="1"/>
          <p:nvPr/>
        </p:nvSpPr>
        <p:spPr>
          <a:xfrm>
            <a:off x="692240" y="2105180"/>
            <a:ext cx="7759519" cy="1015663"/>
          </a:xfrm>
          <a:prstGeom prst="rect">
            <a:avLst/>
          </a:prstGeom>
          <a:noFill/>
        </p:spPr>
        <p:txBody>
          <a:bodyPr wrap="square" rtlCol="0">
            <a:spAutoFit/>
          </a:bodyPr>
          <a:lstStyle/>
          <a:p>
            <a:r>
              <a:rPr lang="tr-TR" sz="2000" b="1" dirty="0"/>
              <a:t>Tablo 1: Hedef ile İlgisiz Performans Hedefi</a:t>
            </a:r>
            <a:endParaRPr lang="tr-TR" sz="2000" dirty="0"/>
          </a:p>
          <a:p>
            <a:pPr marL="285750" indent="-285750">
              <a:buFont typeface="Wingdings" panose="05000000000000000000" pitchFamily="2" charset="2"/>
              <a:buChar char="Ø"/>
            </a:pPr>
            <a:endParaRPr lang="tr-TR" sz="2000" dirty="0" smtClean="0"/>
          </a:p>
          <a:p>
            <a:pPr marL="285750" indent="-285750">
              <a:buFont typeface="Wingdings" panose="05000000000000000000" pitchFamily="2" charset="2"/>
              <a:buChar char="Ø"/>
            </a:pPr>
            <a:endParaRPr lang="tr-TR" sz="2000" dirty="0"/>
          </a:p>
        </p:txBody>
      </p:sp>
      <p:graphicFrame>
        <p:nvGraphicFramePr>
          <p:cNvPr id="7" name="Tablo 6"/>
          <p:cNvGraphicFramePr>
            <a:graphicFrameLocks noGrp="1"/>
          </p:cNvGraphicFramePr>
          <p:nvPr>
            <p:extLst>
              <p:ext uri="{D42A27DB-BD31-4B8C-83A1-F6EECF244321}">
                <p14:modId xmlns:p14="http://schemas.microsoft.com/office/powerpoint/2010/main" val="1917978776"/>
              </p:ext>
            </p:extLst>
          </p:nvPr>
        </p:nvGraphicFramePr>
        <p:xfrm>
          <a:off x="859467" y="2676367"/>
          <a:ext cx="6082245" cy="1650934"/>
        </p:xfrm>
        <a:graphic>
          <a:graphicData uri="http://schemas.openxmlformats.org/drawingml/2006/table">
            <a:tbl>
              <a:tblPr firstRow="1" firstCol="1" bandRow="1"/>
              <a:tblGrid>
                <a:gridCol w="6082245"/>
              </a:tblGrid>
              <a:tr h="268173">
                <a:tc>
                  <a:txBody>
                    <a:bodyPr/>
                    <a:lstStyle/>
                    <a:p>
                      <a:pPr algn="l">
                        <a:lnSpc>
                          <a:spcPct val="100000"/>
                        </a:lnSpc>
                        <a:spcAft>
                          <a:spcPts val="1000"/>
                        </a:spcAft>
                      </a:pPr>
                      <a:r>
                        <a:rPr lang="tr-TR" sz="1600" b="1" dirty="0" smtClean="0">
                          <a:effectLst/>
                          <a:latin typeface="Times New Roman" panose="02020603050405020304" pitchFamily="18" charset="0"/>
                          <a:ea typeface="Times New Roman" panose="02020603050405020304" pitchFamily="18" charset="0"/>
                        </a:rPr>
                        <a:t>HEDEF 1:</a:t>
                      </a:r>
                      <a:endParaRPr lang="tr-TR"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6345">
                <a:tc>
                  <a:txBody>
                    <a:bodyPr/>
                    <a:lstStyle/>
                    <a:p>
                      <a:pPr algn="l">
                        <a:lnSpc>
                          <a:spcPct val="100000"/>
                        </a:lnSpc>
                        <a:spcAft>
                          <a:spcPts val="1000"/>
                        </a:spcAft>
                      </a:pPr>
                      <a:r>
                        <a:rPr lang="tr-TR" sz="1600" dirty="0">
                          <a:effectLst/>
                          <a:latin typeface="Times New Roman" panose="02020603050405020304" pitchFamily="18" charset="0"/>
                          <a:ea typeface="Times New Roman" panose="02020603050405020304" pitchFamily="18" charset="0"/>
                        </a:rPr>
                        <a:t>Kamu sağlık tesislerinin altyapısını, kapasitesini, kalitesini ve dağılımını iyileştirmek.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114">
                <a:tc>
                  <a:txBody>
                    <a:bodyPr/>
                    <a:lstStyle/>
                    <a:p>
                      <a:pPr marL="0" algn="l" defTabSz="457200" rtl="0" eaLnBrk="1" latinLnBrk="0" hangingPunct="1">
                        <a:lnSpc>
                          <a:spcPct val="100000"/>
                        </a:lnSpc>
                        <a:spcAft>
                          <a:spcPts val="1000"/>
                        </a:spcAft>
                      </a:pPr>
                      <a:r>
                        <a:rPr lang="tr-TR" sz="1600" b="1" kern="1200" dirty="0" smtClean="0">
                          <a:solidFill>
                            <a:schemeClr val="tx1"/>
                          </a:solidFill>
                          <a:effectLst/>
                          <a:latin typeface="Times New Roman" panose="02020603050405020304" pitchFamily="18" charset="0"/>
                          <a:ea typeface="Times New Roman" panose="02020603050405020304" pitchFamily="18" charset="0"/>
                          <a:cs typeface="+mn-cs"/>
                        </a:rPr>
                        <a:t>PERFORMANS HEDEFİ :</a:t>
                      </a:r>
                      <a:endParaRPr lang="tr-TR" sz="1600" b="1" kern="1200" dirty="0">
                        <a:solidFill>
                          <a:schemeClr val="tx1"/>
                        </a:solidFill>
                        <a:effectLst/>
                        <a:latin typeface="Times New Roman" panose="02020603050405020304" pitchFamily="18" charset="0"/>
                        <a:ea typeface="Times New Roman" panose="02020603050405020304" pitchFamily="18"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9302">
                <a:tc>
                  <a:txBody>
                    <a:bodyPr/>
                    <a:lstStyle/>
                    <a:p>
                      <a:pPr algn="l">
                        <a:lnSpc>
                          <a:spcPct val="100000"/>
                        </a:lnSpc>
                        <a:spcAft>
                          <a:spcPts val="1000"/>
                        </a:spcAft>
                      </a:pPr>
                      <a:r>
                        <a:rPr lang="tr-TR" sz="1400" dirty="0">
                          <a:effectLst/>
                          <a:latin typeface="Times New Roman" panose="02020603050405020304" pitchFamily="18" charset="0"/>
                          <a:ea typeface="Times New Roman" panose="02020603050405020304" pitchFamily="18" charset="0"/>
                        </a:rPr>
                        <a:t>Ülke genelinde ağız ve diş sağlığı hizmetlerinin etkin ve verimli sunulmasını sağlamak.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Metin kutusu 7"/>
          <p:cNvSpPr txBox="1"/>
          <p:nvPr/>
        </p:nvSpPr>
        <p:spPr>
          <a:xfrm>
            <a:off x="576330" y="4602024"/>
            <a:ext cx="7666149" cy="1754326"/>
          </a:xfrm>
          <a:prstGeom prst="rect">
            <a:avLst/>
          </a:prstGeom>
          <a:noFill/>
        </p:spPr>
        <p:txBody>
          <a:bodyPr wrap="square" rtlCol="0">
            <a:spAutoFit/>
          </a:bodyPr>
          <a:lstStyle/>
          <a:p>
            <a:pPr algn="just"/>
            <a:endParaRPr lang="tr-TR" dirty="0"/>
          </a:p>
          <a:p>
            <a:pPr algn="just"/>
            <a:r>
              <a:rPr lang="tr-TR" dirty="0"/>
              <a:t>Yukarıdaki tablo incelendiğinde; </a:t>
            </a:r>
            <a:r>
              <a:rPr lang="tr-TR" b="1" dirty="0"/>
              <a:t>“Ülke genelinde ağız ve diş sağlığı hizmetlerinin etkin ve verimli sunulmasını sağlamak” </a:t>
            </a:r>
            <a:r>
              <a:rPr lang="tr-TR" dirty="0"/>
              <a:t>performans hedefinin </a:t>
            </a:r>
            <a:r>
              <a:rPr lang="tr-TR" b="1" dirty="0"/>
              <a:t>“Kamu sağlık tesislerinin altyapısını, kapasitesini, kalitesini ve dağılımını iyileştirmek” </a:t>
            </a:r>
            <a:r>
              <a:rPr lang="tr-TR" dirty="0"/>
              <a:t>hedefini gerçekleştirmeye yönelik olmadığı ve ayrıca performans hedefi ile hedefin ilgili olmadığı görülmüştür. </a:t>
            </a:r>
          </a:p>
        </p:txBody>
      </p:sp>
    </p:spTree>
    <p:extLst>
      <p:ext uri="{BB962C8B-B14F-4D97-AF65-F5344CB8AC3E}">
        <p14:creationId xmlns:p14="http://schemas.microsoft.com/office/powerpoint/2010/main" val="313452719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16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882B9D4-9A34-487D-84D9-8039F17AF183}" type="slidenum">
              <a:rPr lang="en-US" altLang="tr-TR" sz="1200">
                <a:solidFill>
                  <a:srgbClr val="898989"/>
                </a:solidFill>
              </a:rPr>
              <a:pPr>
                <a:spcBef>
                  <a:spcPct val="0"/>
                </a:spcBef>
                <a:buFontTx/>
                <a:buNone/>
              </a:pPr>
              <a:t>16</a:t>
            </a:fld>
            <a:endParaRPr lang="en-US" altLang="tr-TR" sz="1200" dirty="0">
              <a:solidFill>
                <a:srgbClr val="898989"/>
              </a:solidFill>
            </a:endParaRPr>
          </a:p>
        </p:txBody>
      </p:sp>
      <p:sp>
        <p:nvSpPr>
          <p:cNvPr id="74755" name="1 Başlık"/>
          <p:cNvSpPr>
            <a:spLocks noGrp="1"/>
          </p:cNvSpPr>
          <p:nvPr>
            <p:ph type="title"/>
          </p:nvPr>
        </p:nvSpPr>
        <p:spPr>
          <a:xfrm>
            <a:off x="0" y="285750"/>
            <a:ext cx="9144000" cy="576263"/>
          </a:xfrm>
        </p:spPr>
        <p:txBody>
          <a:bodyPr/>
          <a:lstStyle/>
          <a:p>
            <a:pPr defTabSz="914400" eaLnBrk="1" hangingPunct="1"/>
            <a:r>
              <a:rPr lang="tr-TR" altLang="tr-TR" sz="2400" b="1" smtClean="0">
                <a:solidFill>
                  <a:schemeClr val="bg1"/>
                </a:solidFill>
                <a:latin typeface="Arial" panose="020B0604020202020204" pitchFamily="34" charset="0"/>
                <a:cs typeface="Arial" panose="020B0604020202020204" pitchFamily="34" charset="0"/>
              </a:rPr>
              <a:t>Sayıştay 2016 Yılı Denetim Raporu</a:t>
            </a:r>
            <a:endParaRPr lang="en-US" altLang="tr-TR" sz="2400" b="1" smtClean="0">
              <a:solidFill>
                <a:schemeClr val="bg1"/>
              </a:solidFill>
              <a:latin typeface="Arial" panose="020B0604020202020204" pitchFamily="34" charset="0"/>
              <a:cs typeface="Arial" panose="020B0604020202020204" pitchFamily="34" charset="0"/>
            </a:endParaRPr>
          </a:p>
        </p:txBody>
      </p:sp>
      <p:sp>
        <p:nvSpPr>
          <p:cNvPr id="74766" name="Metin kutusu 4"/>
          <p:cNvSpPr txBox="1">
            <a:spLocks noChangeArrowheads="1"/>
          </p:cNvSpPr>
          <p:nvPr/>
        </p:nvSpPr>
        <p:spPr bwMode="auto">
          <a:xfrm>
            <a:off x="0" y="1160642"/>
            <a:ext cx="9144000" cy="1274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buNone/>
            </a:pPr>
            <a:r>
              <a:rPr lang="tr-TR" sz="2400" b="1" dirty="0">
                <a:solidFill>
                  <a:schemeClr val="accent2">
                    <a:lumMod val="75000"/>
                  </a:schemeClr>
                </a:solidFill>
                <a:latin typeface="Times New Roman" pitchFamily="18" charset="0"/>
                <a:cs typeface="Times New Roman" pitchFamily="18" charset="0"/>
              </a:rPr>
              <a:t>2016 YILI TKHK SAYIŞTAY PERFORMAS DENETİMİ BULGULARI</a:t>
            </a:r>
          </a:p>
          <a:p>
            <a:pPr algn="ctr">
              <a:buNone/>
            </a:pPr>
            <a:endParaRPr lang="tr-TR" sz="2400" b="1" dirty="0">
              <a:solidFill>
                <a:schemeClr val="accent2">
                  <a:lumMod val="75000"/>
                </a:schemeClr>
              </a:solidFill>
              <a:latin typeface="Times New Roman" pitchFamily="18" charset="0"/>
              <a:cs typeface="Times New Roman" pitchFamily="18" charset="0"/>
            </a:endParaRPr>
          </a:p>
        </p:txBody>
      </p:sp>
      <p:sp>
        <p:nvSpPr>
          <p:cNvPr id="3" name="Metin kutusu 2"/>
          <p:cNvSpPr txBox="1"/>
          <p:nvPr/>
        </p:nvSpPr>
        <p:spPr>
          <a:xfrm>
            <a:off x="1081825" y="5589431"/>
            <a:ext cx="184731" cy="369332"/>
          </a:xfrm>
          <a:prstGeom prst="rect">
            <a:avLst/>
          </a:prstGeom>
          <a:noFill/>
        </p:spPr>
        <p:txBody>
          <a:bodyPr wrap="none" rtlCol="0">
            <a:spAutoFit/>
          </a:bodyPr>
          <a:lstStyle/>
          <a:p>
            <a:endParaRPr lang="tr-TR" dirty="0"/>
          </a:p>
        </p:txBody>
      </p:sp>
      <p:sp>
        <p:nvSpPr>
          <p:cNvPr id="4" name="Metin kutusu 3"/>
          <p:cNvSpPr txBox="1"/>
          <p:nvPr/>
        </p:nvSpPr>
        <p:spPr>
          <a:xfrm>
            <a:off x="692240" y="2105180"/>
            <a:ext cx="7759519" cy="1015663"/>
          </a:xfrm>
          <a:prstGeom prst="rect">
            <a:avLst/>
          </a:prstGeom>
          <a:noFill/>
        </p:spPr>
        <p:txBody>
          <a:bodyPr wrap="square" rtlCol="0">
            <a:spAutoFit/>
          </a:bodyPr>
          <a:lstStyle/>
          <a:p>
            <a:r>
              <a:rPr lang="tr-TR" sz="2000" b="1" dirty="0"/>
              <a:t>Tablo </a:t>
            </a:r>
            <a:r>
              <a:rPr lang="tr-TR" sz="2000" b="1" dirty="0" smtClean="0"/>
              <a:t>2: </a:t>
            </a:r>
            <a:r>
              <a:rPr lang="tr-TR" sz="2000" b="1" dirty="0"/>
              <a:t>Hedef ile İlgisiz Performans Hedefi</a:t>
            </a:r>
            <a:endParaRPr lang="tr-TR" sz="2000" dirty="0"/>
          </a:p>
          <a:p>
            <a:pPr marL="285750" indent="-285750">
              <a:buFont typeface="Wingdings" panose="05000000000000000000" pitchFamily="2" charset="2"/>
              <a:buChar char="Ø"/>
            </a:pPr>
            <a:endParaRPr lang="tr-TR" sz="2000" dirty="0" smtClean="0"/>
          </a:p>
          <a:p>
            <a:pPr marL="285750" indent="-285750">
              <a:buFont typeface="Wingdings" panose="05000000000000000000" pitchFamily="2" charset="2"/>
              <a:buChar char="Ø"/>
            </a:pPr>
            <a:endParaRPr lang="tr-TR" sz="2000" dirty="0"/>
          </a:p>
        </p:txBody>
      </p:sp>
      <p:graphicFrame>
        <p:nvGraphicFramePr>
          <p:cNvPr id="7" name="Tablo 6"/>
          <p:cNvGraphicFramePr>
            <a:graphicFrameLocks noGrp="1"/>
          </p:cNvGraphicFramePr>
          <p:nvPr>
            <p:extLst>
              <p:ext uri="{D42A27DB-BD31-4B8C-83A1-F6EECF244321}">
                <p14:modId xmlns:p14="http://schemas.microsoft.com/office/powerpoint/2010/main" val="2373070288"/>
              </p:ext>
            </p:extLst>
          </p:nvPr>
        </p:nvGraphicFramePr>
        <p:xfrm>
          <a:off x="859467" y="2676367"/>
          <a:ext cx="6082245" cy="1657081"/>
        </p:xfrm>
        <a:graphic>
          <a:graphicData uri="http://schemas.openxmlformats.org/drawingml/2006/table">
            <a:tbl>
              <a:tblPr firstRow="1" firstCol="1" bandRow="1"/>
              <a:tblGrid>
                <a:gridCol w="6082245"/>
              </a:tblGrid>
              <a:tr h="268173">
                <a:tc>
                  <a:txBody>
                    <a:bodyPr/>
                    <a:lstStyle/>
                    <a:p>
                      <a:pPr algn="l">
                        <a:lnSpc>
                          <a:spcPct val="100000"/>
                        </a:lnSpc>
                        <a:spcAft>
                          <a:spcPts val="1000"/>
                        </a:spcAft>
                      </a:pPr>
                      <a:r>
                        <a:rPr lang="tr-TR" sz="1800" b="1" dirty="0" smtClean="0">
                          <a:effectLst/>
                          <a:latin typeface="Times New Roman" panose="02020603050405020304" pitchFamily="18" charset="0"/>
                          <a:ea typeface="Times New Roman" panose="02020603050405020304" pitchFamily="18" charset="0"/>
                        </a:rPr>
                        <a:t>HEDEF 2:</a:t>
                      </a:r>
                      <a:endParaRPr lang="tr-TR"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6345">
                <a:tc>
                  <a:txBody>
                    <a:bodyPr/>
                    <a:lstStyle/>
                    <a:p>
                      <a:pPr algn="l">
                        <a:lnSpc>
                          <a:spcPct val="100000"/>
                        </a:lnSpc>
                        <a:spcAft>
                          <a:spcPts val="1000"/>
                        </a:spcAft>
                      </a:pPr>
                      <a:r>
                        <a:rPr lang="tr-TR" sz="1600" kern="1200" dirty="0" smtClean="0">
                          <a:solidFill>
                            <a:schemeClr val="tx1"/>
                          </a:solidFill>
                          <a:effectLst/>
                          <a:latin typeface="Times New Roman" panose="02020603050405020304" pitchFamily="18" charset="0"/>
                          <a:ea typeface="Times New Roman" panose="02020603050405020304" pitchFamily="18" charset="0"/>
                          <a:cs typeface="+mn-cs"/>
                        </a:rPr>
                        <a:t>Sağlık hizmetinin kalite ve verimliliğini artırmak, sürdürülebilirliğini sağlamak.</a:t>
                      </a:r>
                      <a:endParaRPr lang="tr-TR" sz="1600" kern="1200" dirty="0">
                        <a:solidFill>
                          <a:schemeClr val="tx1"/>
                        </a:solidFill>
                        <a:effectLst/>
                        <a:latin typeface="Times New Roman" panose="02020603050405020304" pitchFamily="18" charset="0"/>
                        <a:ea typeface="Times New Roman" panose="02020603050405020304" pitchFamily="18"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114">
                <a:tc>
                  <a:txBody>
                    <a:bodyPr/>
                    <a:lstStyle/>
                    <a:p>
                      <a:pPr marL="0" algn="l" defTabSz="457200" rtl="0" eaLnBrk="1" latinLnBrk="0" hangingPunct="1">
                        <a:lnSpc>
                          <a:spcPct val="100000"/>
                        </a:lnSpc>
                        <a:spcAft>
                          <a:spcPts val="1000"/>
                        </a:spcAft>
                      </a:pPr>
                      <a:r>
                        <a:rPr lang="tr-TR" sz="1800" b="1" kern="1200" dirty="0" smtClean="0">
                          <a:solidFill>
                            <a:schemeClr val="tx1"/>
                          </a:solidFill>
                          <a:effectLst/>
                          <a:latin typeface="Times New Roman" panose="02020603050405020304" pitchFamily="18" charset="0"/>
                          <a:ea typeface="Times New Roman" panose="02020603050405020304" pitchFamily="18" charset="0"/>
                          <a:cs typeface="+mn-cs"/>
                        </a:rPr>
                        <a:t>PERFORMANS HEDEFİ :</a:t>
                      </a:r>
                      <a:endParaRPr lang="tr-TR" sz="1800" b="1" kern="1200" dirty="0">
                        <a:solidFill>
                          <a:schemeClr val="tx1"/>
                        </a:solidFill>
                        <a:effectLst/>
                        <a:latin typeface="Times New Roman" panose="02020603050405020304" pitchFamily="18" charset="0"/>
                        <a:ea typeface="Times New Roman" panose="02020603050405020304" pitchFamily="18"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9302">
                <a:tc>
                  <a:txBody>
                    <a:bodyPr/>
                    <a:lstStyle/>
                    <a:p>
                      <a:pPr algn="l">
                        <a:lnSpc>
                          <a:spcPct val="100000"/>
                        </a:lnSpc>
                        <a:spcAft>
                          <a:spcPts val="1000"/>
                        </a:spcAft>
                      </a:pPr>
                      <a:r>
                        <a:rPr lang="tr-TR" sz="1600" kern="1200" dirty="0" smtClean="0">
                          <a:solidFill>
                            <a:schemeClr val="tx1"/>
                          </a:solidFill>
                          <a:effectLst/>
                          <a:latin typeface="Times New Roman" panose="02020603050405020304" pitchFamily="18" charset="0"/>
                          <a:ea typeface="Times New Roman" panose="02020603050405020304" pitchFamily="18" charset="0"/>
                          <a:cs typeface="+mn-cs"/>
                        </a:rPr>
                        <a:t>Ülke genelinde koruyucu ağız ve diş sağlığı hizmetlerini artırmak.</a:t>
                      </a:r>
                      <a:endParaRPr lang="tr-TR" sz="1600" kern="1200" dirty="0">
                        <a:solidFill>
                          <a:schemeClr val="tx1"/>
                        </a:solidFill>
                        <a:effectLst/>
                        <a:latin typeface="Times New Roman" panose="02020603050405020304" pitchFamily="18" charset="0"/>
                        <a:ea typeface="Times New Roman" panose="02020603050405020304" pitchFamily="18"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Metin kutusu 7"/>
          <p:cNvSpPr txBox="1"/>
          <p:nvPr/>
        </p:nvSpPr>
        <p:spPr>
          <a:xfrm>
            <a:off x="576330" y="4602024"/>
            <a:ext cx="8110470" cy="1477328"/>
          </a:xfrm>
          <a:prstGeom prst="rect">
            <a:avLst/>
          </a:prstGeom>
          <a:noFill/>
        </p:spPr>
        <p:txBody>
          <a:bodyPr wrap="square" rtlCol="0">
            <a:spAutoFit/>
          </a:bodyPr>
          <a:lstStyle/>
          <a:p>
            <a:endParaRPr lang="tr-TR" dirty="0"/>
          </a:p>
          <a:p>
            <a:pPr algn="just"/>
            <a:r>
              <a:rPr lang="tr-TR" dirty="0"/>
              <a:t>Tablo 2 de yer alan </a:t>
            </a:r>
            <a:r>
              <a:rPr lang="tr-TR" b="1" dirty="0"/>
              <a:t>“ülke genelinde koruyucu ağız ve diş sağlığı hizmetlerini artırmak”</a:t>
            </a:r>
            <a:r>
              <a:rPr lang="tr-TR" dirty="0"/>
              <a:t> performans hedefinin “</a:t>
            </a:r>
            <a:r>
              <a:rPr lang="tr-TR" b="1" dirty="0"/>
              <a:t>Sağlık hizmetinin kalite ve verimliliğini artırmak, sürdürülebilirliğini sağlamak” </a:t>
            </a:r>
            <a:r>
              <a:rPr lang="tr-TR" dirty="0"/>
              <a:t>hedefini gerçekleştirmeye yönelik olmadığı ve ayrıca performans hedefi ile hedefin ilgili olmadığı görülmüştür.</a:t>
            </a:r>
          </a:p>
        </p:txBody>
      </p:sp>
    </p:spTree>
    <p:extLst>
      <p:ext uri="{BB962C8B-B14F-4D97-AF65-F5344CB8AC3E}">
        <p14:creationId xmlns:p14="http://schemas.microsoft.com/office/powerpoint/2010/main" val="265426990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915816" y="2029732"/>
            <a:ext cx="2880320" cy="3559508"/>
            <a:chOff x="1610" y="736"/>
            <a:chExt cx="1406" cy="1153"/>
          </a:xfrm>
        </p:grpSpPr>
        <p:sp>
          <p:nvSpPr>
            <p:cNvPr id="3" name="Rectangle 3"/>
            <p:cNvSpPr>
              <a:spLocks noChangeArrowheads="1"/>
            </p:cNvSpPr>
            <p:nvPr/>
          </p:nvSpPr>
          <p:spPr bwMode="auto">
            <a:xfrm>
              <a:off x="1610" y="736"/>
              <a:ext cx="1406" cy="272"/>
            </a:xfrm>
            <a:prstGeom prst="rect">
              <a:avLst/>
            </a:prstGeom>
            <a:solidFill>
              <a:schemeClr val="bg2">
                <a:lumMod val="90000"/>
              </a:schemeClr>
            </a:solidFill>
            <a:ln w="34925" cap="sq">
              <a:solidFill>
                <a:schemeClr val="bg2">
                  <a:lumMod val="90000"/>
                </a:schemeClr>
              </a:solidFill>
              <a:miter lim="800000"/>
              <a:headEnd type="none" w="sm" len="sm"/>
              <a:tailEnd type="none" w="sm" len="sm"/>
            </a:ln>
          </p:spPr>
          <p:txBody>
            <a:bodyPr wrap="none" anchor="ctr"/>
            <a:lstStyle/>
            <a:p>
              <a:pPr algn="ctr"/>
              <a:r>
                <a:rPr lang="tr-TR" sz="2400" dirty="0">
                  <a:solidFill>
                    <a:srgbClr val="C00000"/>
                  </a:solidFill>
                </a:rPr>
                <a:t>Performans Programı</a:t>
              </a:r>
            </a:p>
          </p:txBody>
        </p:sp>
        <p:sp>
          <p:nvSpPr>
            <p:cNvPr id="4" name="Rectangle 4"/>
            <p:cNvSpPr>
              <a:spLocks noChangeArrowheads="1"/>
            </p:cNvSpPr>
            <p:nvPr/>
          </p:nvSpPr>
          <p:spPr bwMode="auto">
            <a:xfrm>
              <a:off x="1610" y="982"/>
              <a:ext cx="1406" cy="907"/>
            </a:xfrm>
            <a:prstGeom prst="rect">
              <a:avLst/>
            </a:prstGeom>
            <a:noFill/>
            <a:ln w="34925" cap="sq">
              <a:solidFill>
                <a:schemeClr val="bg2">
                  <a:lumMod val="90000"/>
                </a:schemeClr>
              </a:solidFill>
              <a:miter lim="800000"/>
              <a:headEnd type="none" w="sm" len="sm"/>
              <a:tailEnd type="none" w="sm" len="sm"/>
            </a:ln>
          </p:spPr>
          <p:txBody>
            <a:bodyPr wrap="none" anchor="ctr"/>
            <a:lstStyle/>
            <a:p>
              <a:pPr>
                <a:buFontTx/>
                <a:buChar char="•"/>
              </a:pPr>
              <a:r>
                <a:rPr lang="tr-TR" dirty="0" smtClean="0"/>
                <a:t>Öncelikli amaç ve hedefler </a:t>
              </a:r>
              <a:endParaRPr lang="tr-TR" dirty="0"/>
            </a:p>
            <a:p>
              <a:pPr>
                <a:buFontTx/>
                <a:buChar char="•"/>
              </a:pPr>
              <a:r>
                <a:rPr lang="tr-TR" dirty="0"/>
                <a:t>Performans hedefleri</a:t>
              </a:r>
            </a:p>
            <a:p>
              <a:pPr>
                <a:buFontTx/>
                <a:buChar char="•"/>
              </a:pPr>
              <a:r>
                <a:rPr lang="tr-TR" dirty="0"/>
                <a:t>Faaliyet/projeler</a:t>
              </a:r>
            </a:p>
            <a:p>
              <a:pPr>
                <a:buFontTx/>
                <a:buChar char="•"/>
              </a:pPr>
              <a:r>
                <a:rPr lang="tr-TR" dirty="0" smtClean="0"/>
                <a:t>Performans Göstergeleri</a:t>
              </a:r>
            </a:p>
            <a:p>
              <a:pPr>
                <a:buFontTx/>
                <a:buChar char="•"/>
              </a:pPr>
              <a:r>
                <a:rPr lang="tr-TR" dirty="0" smtClean="0"/>
                <a:t>Harcama </a:t>
              </a:r>
              <a:r>
                <a:rPr lang="tr-TR" dirty="0"/>
                <a:t>birimleri</a:t>
              </a:r>
            </a:p>
            <a:p>
              <a:pPr>
                <a:buFontTx/>
                <a:buChar char="•"/>
              </a:pPr>
              <a:r>
                <a:rPr lang="tr-TR" dirty="0"/>
                <a:t>Kaynak tahsis </a:t>
              </a:r>
              <a:endParaRPr lang="tr-TR" dirty="0" smtClean="0"/>
            </a:p>
            <a:p>
              <a:pPr>
                <a:buFontTx/>
                <a:buChar char="•"/>
              </a:pPr>
              <a:r>
                <a:rPr lang="tr-TR" dirty="0" smtClean="0"/>
                <a:t>Genel </a:t>
              </a:r>
              <a:r>
                <a:rPr lang="tr-TR" dirty="0"/>
                <a:t>Bütçe  </a:t>
              </a:r>
              <a:endParaRPr lang="tr-TR" dirty="0" smtClean="0"/>
            </a:p>
            <a:p>
              <a:pPr>
                <a:buFontTx/>
                <a:buChar char="•"/>
              </a:pPr>
              <a:r>
                <a:rPr lang="tr-TR" dirty="0" smtClean="0"/>
                <a:t>Döner </a:t>
              </a:r>
              <a:r>
                <a:rPr lang="tr-TR" dirty="0"/>
                <a:t>Sermaye </a:t>
              </a:r>
            </a:p>
            <a:p>
              <a:pPr>
                <a:buFontTx/>
                <a:buChar char="•"/>
              </a:pPr>
              <a:endParaRPr lang="tr-TR" dirty="0"/>
            </a:p>
          </p:txBody>
        </p:sp>
      </p:grpSp>
      <p:grpSp>
        <p:nvGrpSpPr>
          <p:cNvPr id="5" name="Group 5"/>
          <p:cNvGrpSpPr>
            <a:grpSpLocks/>
          </p:cNvGrpSpPr>
          <p:nvPr/>
        </p:nvGrpSpPr>
        <p:grpSpPr bwMode="auto">
          <a:xfrm>
            <a:off x="467544" y="1393078"/>
            <a:ext cx="2232025" cy="2396311"/>
            <a:chOff x="343" y="473"/>
            <a:chExt cx="1406" cy="989"/>
          </a:xfrm>
        </p:grpSpPr>
        <p:sp>
          <p:nvSpPr>
            <p:cNvPr id="6" name="Rectangle 6"/>
            <p:cNvSpPr>
              <a:spLocks noChangeArrowheads="1"/>
            </p:cNvSpPr>
            <p:nvPr/>
          </p:nvSpPr>
          <p:spPr bwMode="auto">
            <a:xfrm>
              <a:off x="343" y="473"/>
              <a:ext cx="1406" cy="256"/>
            </a:xfrm>
            <a:prstGeom prst="rect">
              <a:avLst/>
            </a:prstGeom>
            <a:solidFill>
              <a:schemeClr val="bg2">
                <a:lumMod val="90000"/>
              </a:schemeClr>
            </a:solidFill>
            <a:ln w="34925" cap="sq">
              <a:solidFill>
                <a:schemeClr val="bg2">
                  <a:lumMod val="90000"/>
                </a:schemeClr>
              </a:solidFill>
              <a:miter lim="800000"/>
              <a:headEnd type="none" w="sm" len="sm"/>
              <a:tailEnd type="none" w="sm" len="sm"/>
            </a:ln>
          </p:spPr>
          <p:txBody>
            <a:bodyPr wrap="none" anchor="ctr"/>
            <a:lstStyle/>
            <a:p>
              <a:pPr algn="ctr"/>
              <a:r>
                <a:rPr lang="tr-TR" sz="2400" dirty="0">
                  <a:solidFill>
                    <a:srgbClr val="C00000"/>
                  </a:solidFill>
                </a:rPr>
                <a:t>Stratejik Plan</a:t>
              </a:r>
            </a:p>
          </p:txBody>
        </p:sp>
        <p:sp>
          <p:nvSpPr>
            <p:cNvPr id="7" name="Rectangle 7"/>
            <p:cNvSpPr>
              <a:spLocks noChangeArrowheads="1"/>
            </p:cNvSpPr>
            <p:nvPr/>
          </p:nvSpPr>
          <p:spPr bwMode="auto">
            <a:xfrm>
              <a:off x="343" y="729"/>
              <a:ext cx="1406" cy="733"/>
            </a:xfrm>
            <a:prstGeom prst="rect">
              <a:avLst/>
            </a:prstGeom>
            <a:noFill/>
            <a:ln w="34925" cap="sq">
              <a:solidFill>
                <a:schemeClr val="bg2">
                  <a:lumMod val="90000"/>
                </a:schemeClr>
              </a:solidFill>
              <a:miter lim="800000"/>
              <a:headEnd type="none" w="sm" len="sm"/>
              <a:tailEnd type="none" w="sm" len="sm"/>
            </a:ln>
          </p:spPr>
          <p:txBody>
            <a:bodyPr wrap="none" anchor="ctr"/>
            <a:lstStyle/>
            <a:p>
              <a:pPr>
                <a:buFontTx/>
                <a:buChar char="•"/>
              </a:pPr>
              <a:r>
                <a:rPr lang="tr-TR" dirty="0"/>
                <a:t>Misyon</a:t>
              </a:r>
            </a:p>
            <a:p>
              <a:pPr>
                <a:buFontTx/>
                <a:buChar char="•"/>
              </a:pPr>
              <a:r>
                <a:rPr lang="tr-TR" dirty="0"/>
                <a:t>Vizyon</a:t>
              </a:r>
            </a:p>
            <a:p>
              <a:pPr>
                <a:buFontTx/>
                <a:buChar char="•"/>
              </a:pPr>
              <a:r>
                <a:rPr lang="tr-TR" dirty="0"/>
                <a:t>Stratejik amaçlar</a:t>
              </a:r>
            </a:p>
            <a:p>
              <a:pPr>
                <a:buFontTx/>
                <a:buChar char="•"/>
              </a:pPr>
              <a:r>
                <a:rPr lang="tr-TR" dirty="0"/>
                <a:t>Stratejik hedefler</a:t>
              </a:r>
            </a:p>
          </p:txBody>
        </p:sp>
      </p:grpSp>
      <p:grpSp>
        <p:nvGrpSpPr>
          <p:cNvPr id="8" name="Group 8"/>
          <p:cNvGrpSpPr>
            <a:grpSpLocks/>
          </p:cNvGrpSpPr>
          <p:nvPr/>
        </p:nvGrpSpPr>
        <p:grpSpPr bwMode="auto">
          <a:xfrm>
            <a:off x="6012160" y="2901373"/>
            <a:ext cx="2592288" cy="2399836"/>
            <a:chOff x="2925" y="1344"/>
            <a:chExt cx="1406" cy="919"/>
          </a:xfrm>
        </p:grpSpPr>
        <p:sp>
          <p:nvSpPr>
            <p:cNvPr id="9" name="Rectangle 9"/>
            <p:cNvSpPr>
              <a:spLocks noChangeArrowheads="1"/>
            </p:cNvSpPr>
            <p:nvPr/>
          </p:nvSpPr>
          <p:spPr bwMode="auto">
            <a:xfrm>
              <a:off x="2925" y="1344"/>
              <a:ext cx="1406" cy="272"/>
            </a:xfrm>
            <a:prstGeom prst="rect">
              <a:avLst/>
            </a:prstGeom>
            <a:solidFill>
              <a:schemeClr val="bg2">
                <a:lumMod val="90000"/>
              </a:schemeClr>
            </a:solidFill>
            <a:ln w="34925" cap="sq">
              <a:solidFill>
                <a:schemeClr val="bg2">
                  <a:lumMod val="90000"/>
                </a:schemeClr>
              </a:solidFill>
              <a:miter lim="800000"/>
              <a:headEnd type="none" w="sm" len="sm"/>
              <a:tailEnd type="none" w="sm" len="sm"/>
            </a:ln>
          </p:spPr>
          <p:txBody>
            <a:bodyPr wrap="none" anchor="ctr"/>
            <a:lstStyle/>
            <a:p>
              <a:pPr algn="ctr"/>
              <a:endParaRPr lang="tr-TR" sz="2400" dirty="0" smtClean="0">
                <a:solidFill>
                  <a:srgbClr val="C00000"/>
                </a:solidFill>
              </a:endParaRPr>
            </a:p>
            <a:p>
              <a:pPr algn="ctr"/>
              <a:endParaRPr lang="tr-TR" sz="2400" dirty="0">
                <a:solidFill>
                  <a:srgbClr val="C00000"/>
                </a:solidFill>
              </a:endParaRPr>
            </a:p>
            <a:p>
              <a:pPr algn="ctr"/>
              <a:endParaRPr lang="tr-TR" sz="2400" dirty="0" smtClean="0">
                <a:solidFill>
                  <a:srgbClr val="C00000"/>
                </a:solidFill>
              </a:endParaRPr>
            </a:p>
            <a:p>
              <a:pPr algn="ctr"/>
              <a:endParaRPr lang="tr-TR" sz="2400" dirty="0" smtClean="0">
                <a:solidFill>
                  <a:srgbClr val="C00000"/>
                </a:solidFill>
              </a:endParaRPr>
            </a:p>
            <a:p>
              <a:pPr algn="ctr"/>
              <a:r>
                <a:rPr lang="tr-TR" sz="2400" dirty="0" smtClean="0">
                  <a:solidFill>
                    <a:srgbClr val="C00000"/>
                  </a:solidFill>
                </a:rPr>
                <a:t>İdare Faaliyet </a:t>
              </a:r>
            </a:p>
            <a:p>
              <a:pPr algn="ctr"/>
              <a:r>
                <a:rPr lang="tr-TR" sz="2400" dirty="0" smtClean="0">
                  <a:solidFill>
                    <a:srgbClr val="C00000"/>
                  </a:solidFill>
                </a:rPr>
                <a:t>Raporu</a:t>
              </a:r>
            </a:p>
            <a:p>
              <a:pPr>
                <a:buFontTx/>
                <a:buChar char="•"/>
              </a:pPr>
              <a:r>
                <a:rPr lang="tr-TR" dirty="0"/>
                <a:t>Performans hedefleri</a:t>
              </a:r>
            </a:p>
            <a:p>
              <a:pPr>
                <a:buFontTx/>
                <a:buChar char="•"/>
              </a:pPr>
              <a:r>
                <a:rPr lang="tr-TR" dirty="0"/>
                <a:t>Faaliyet/projeler</a:t>
              </a:r>
            </a:p>
            <a:p>
              <a:pPr>
                <a:buFontTx/>
                <a:buChar char="•"/>
              </a:pPr>
              <a:r>
                <a:rPr lang="tr-TR" dirty="0" smtClean="0"/>
                <a:t>Performans Göstergeleri</a:t>
              </a:r>
            </a:p>
            <a:p>
              <a:pPr>
                <a:buFontTx/>
                <a:buChar char="•"/>
              </a:pPr>
              <a:r>
                <a:rPr lang="tr-TR" dirty="0" smtClean="0"/>
                <a:t>İzlenmesi ve</a:t>
              </a:r>
            </a:p>
            <a:p>
              <a:pPr>
                <a:buFontTx/>
                <a:buChar char="•"/>
              </a:pPr>
              <a:r>
                <a:rPr lang="tr-TR" dirty="0" smtClean="0"/>
                <a:t>değerlendirilmesi</a:t>
              </a:r>
              <a:endParaRPr lang="tr-TR" dirty="0"/>
            </a:p>
          </p:txBody>
        </p:sp>
        <p:sp>
          <p:nvSpPr>
            <p:cNvPr id="10" name="Rectangle 10"/>
            <p:cNvSpPr>
              <a:spLocks noChangeArrowheads="1"/>
            </p:cNvSpPr>
            <p:nvPr/>
          </p:nvSpPr>
          <p:spPr bwMode="auto">
            <a:xfrm>
              <a:off x="2925" y="1617"/>
              <a:ext cx="1406" cy="646"/>
            </a:xfrm>
            <a:prstGeom prst="rect">
              <a:avLst/>
            </a:prstGeom>
            <a:noFill/>
            <a:ln w="34925" cap="sq">
              <a:solidFill>
                <a:schemeClr val="bg2">
                  <a:lumMod val="90000"/>
                </a:schemeClr>
              </a:solidFill>
              <a:miter lim="800000"/>
              <a:headEnd type="none" w="sm" len="sm"/>
              <a:tailEnd type="none" w="sm" len="sm"/>
            </a:ln>
          </p:spPr>
          <p:txBody>
            <a:bodyPr wrap="none" anchor="ctr"/>
            <a:lstStyle/>
            <a:p>
              <a:endParaRPr lang="tr-TR" dirty="0"/>
            </a:p>
          </p:txBody>
        </p:sp>
      </p:grpSp>
    </p:spTree>
    <p:extLst>
      <p:ext uri="{BB962C8B-B14F-4D97-AF65-F5344CB8AC3E}">
        <p14:creationId xmlns:p14="http://schemas.microsoft.com/office/powerpoint/2010/main" val="8145076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ikdörtgen 11"/>
          <p:cNvSpPr/>
          <p:nvPr/>
        </p:nvSpPr>
        <p:spPr>
          <a:xfrm>
            <a:off x="539552" y="908720"/>
            <a:ext cx="8280920" cy="4585871"/>
          </a:xfrm>
          <a:prstGeom prst="rect">
            <a:avLst/>
          </a:prstGeom>
        </p:spPr>
        <p:txBody>
          <a:bodyPr wrap="square">
            <a:spAutoFit/>
          </a:bodyPr>
          <a:lstStyle/>
          <a:p>
            <a:r>
              <a:rPr lang="tr-TR" sz="2400" dirty="0" smtClean="0"/>
              <a:t>                                      </a:t>
            </a:r>
            <a:r>
              <a:rPr lang="tr-TR" sz="2600" b="1" dirty="0" smtClean="0">
                <a:solidFill>
                  <a:schemeClr val="accent2">
                    <a:lumMod val="75000"/>
                  </a:schemeClr>
                </a:solidFill>
              </a:rPr>
              <a:t>Misyonumuz</a:t>
            </a:r>
            <a:endParaRPr lang="tr-TR" sz="2600" b="1" dirty="0">
              <a:solidFill>
                <a:schemeClr val="accent2">
                  <a:lumMod val="75000"/>
                </a:schemeClr>
              </a:solidFill>
            </a:endParaRPr>
          </a:p>
          <a:p>
            <a:endParaRPr lang="tr-TR" sz="2600" dirty="0"/>
          </a:p>
          <a:p>
            <a:pPr algn="just"/>
            <a:r>
              <a:rPr lang="tr-TR" sz="2600" dirty="0" smtClean="0"/>
              <a:t>	Bireye </a:t>
            </a:r>
            <a:r>
              <a:rPr lang="tr-TR" sz="2600" dirty="0"/>
              <a:t>ve topluma; bilimselliği esas alan,  insan odaklı, erişilebilir, sürdürülebilir, güvenilir ve etik değerlere bağlı kaliteli sağlık hizmeti sunmak.</a:t>
            </a:r>
          </a:p>
          <a:p>
            <a:pPr algn="just"/>
            <a:endParaRPr lang="tr-TR" sz="2600" dirty="0"/>
          </a:p>
          <a:p>
            <a:r>
              <a:rPr lang="tr-TR" sz="2600" dirty="0" smtClean="0">
                <a:solidFill>
                  <a:schemeClr val="tx2"/>
                </a:solidFill>
              </a:rPr>
              <a:t>                                    </a:t>
            </a:r>
            <a:r>
              <a:rPr lang="tr-TR" sz="2600" b="1" dirty="0" smtClean="0">
                <a:solidFill>
                  <a:schemeClr val="accent2">
                    <a:lumMod val="75000"/>
                  </a:schemeClr>
                </a:solidFill>
              </a:rPr>
              <a:t>Vizyonumuz</a:t>
            </a:r>
            <a:endParaRPr lang="tr-TR" sz="2600" b="1" dirty="0">
              <a:solidFill>
                <a:schemeClr val="accent2">
                  <a:lumMod val="75000"/>
                </a:schemeClr>
              </a:solidFill>
            </a:endParaRPr>
          </a:p>
          <a:p>
            <a:endParaRPr lang="tr-TR" sz="2600" dirty="0"/>
          </a:p>
          <a:p>
            <a:pPr algn="just"/>
            <a:r>
              <a:rPr lang="tr-TR" sz="2600" dirty="0" smtClean="0"/>
              <a:t>      </a:t>
            </a:r>
            <a:r>
              <a:rPr lang="tr-TR" sz="2600" dirty="0"/>
              <a:t>Sağlık hizmetlerinde güven duyulan, saygın, tercih edilen ve uluslararası alanda referans gösterilen sağlıklı yaşam ortağı olmak.</a:t>
            </a:r>
          </a:p>
        </p:txBody>
      </p:sp>
    </p:spTree>
    <p:extLst>
      <p:ext uri="{BB962C8B-B14F-4D97-AF65-F5344CB8AC3E}">
        <p14:creationId xmlns:p14="http://schemas.microsoft.com/office/powerpoint/2010/main" val="4108384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773152" y="1041073"/>
            <a:ext cx="7344816" cy="4683333"/>
          </a:xfrm>
          <a:prstGeom prst="rect">
            <a:avLst/>
          </a:prstGeom>
        </p:spPr>
        <p:txBody>
          <a:bodyPr wrap="square">
            <a:spAutoFit/>
          </a:bodyPr>
          <a:lstStyle/>
          <a:p>
            <a:pPr algn="ctr"/>
            <a:r>
              <a:rPr lang="tr-TR" sz="2000" b="1" dirty="0">
                <a:solidFill>
                  <a:schemeClr val="accent2">
                    <a:lumMod val="75000"/>
                  </a:schemeClr>
                </a:solidFill>
                <a:latin typeface="Times New Roman"/>
                <a:ea typeface="Calibri"/>
                <a:cs typeface="Times New Roman"/>
              </a:rPr>
              <a:t>KURUMUMUZ </a:t>
            </a:r>
            <a:r>
              <a:rPr lang="tr-TR" sz="2000" b="1" dirty="0" smtClean="0">
                <a:solidFill>
                  <a:schemeClr val="accent2">
                    <a:lumMod val="75000"/>
                  </a:schemeClr>
                </a:solidFill>
                <a:latin typeface="Times New Roman"/>
                <a:ea typeface="Calibri"/>
                <a:cs typeface="Times New Roman"/>
              </a:rPr>
              <a:t>2017-2021 TASLAK </a:t>
            </a:r>
          </a:p>
          <a:p>
            <a:pPr algn="ctr"/>
            <a:r>
              <a:rPr lang="tr-TR" sz="2000" b="1" dirty="0" smtClean="0">
                <a:solidFill>
                  <a:schemeClr val="accent2">
                    <a:lumMod val="75000"/>
                  </a:schemeClr>
                </a:solidFill>
                <a:latin typeface="Times New Roman"/>
                <a:ea typeface="Calibri"/>
                <a:cs typeface="Times New Roman"/>
              </a:rPr>
              <a:t>STRATEJİK </a:t>
            </a:r>
            <a:r>
              <a:rPr lang="tr-TR" sz="2000" b="1" dirty="0">
                <a:solidFill>
                  <a:schemeClr val="accent2">
                    <a:lumMod val="75000"/>
                  </a:schemeClr>
                </a:solidFill>
                <a:latin typeface="Times New Roman"/>
                <a:ea typeface="Calibri"/>
                <a:cs typeface="Times New Roman"/>
              </a:rPr>
              <a:t>PLANDA YER ALAN </a:t>
            </a:r>
            <a:r>
              <a:rPr lang="tr-TR" sz="2000" b="1" dirty="0" smtClean="0">
                <a:solidFill>
                  <a:schemeClr val="accent2">
                    <a:lumMod val="75000"/>
                  </a:schemeClr>
                </a:solidFill>
                <a:latin typeface="Times New Roman"/>
                <a:ea typeface="Calibri"/>
                <a:cs typeface="Times New Roman"/>
              </a:rPr>
              <a:t>AMAÇLARIMIZ</a:t>
            </a:r>
          </a:p>
          <a:p>
            <a:pPr algn="ctr"/>
            <a:r>
              <a:rPr lang="tr-TR" sz="2000" b="1" dirty="0" smtClean="0">
                <a:solidFill>
                  <a:schemeClr val="accent2">
                    <a:lumMod val="75000"/>
                  </a:schemeClr>
                </a:solidFill>
                <a:latin typeface="Times New Roman"/>
                <a:ea typeface="Calibri"/>
                <a:cs typeface="Times New Roman"/>
              </a:rPr>
              <a:t> </a:t>
            </a:r>
            <a:endParaRPr lang="tr-TR" sz="2000" dirty="0" smtClean="0">
              <a:solidFill>
                <a:schemeClr val="accent2">
                  <a:lumMod val="75000"/>
                </a:schemeClr>
              </a:solidFill>
              <a:latin typeface="Calibri"/>
              <a:ea typeface="Calibri"/>
              <a:cs typeface="Times New Roman"/>
            </a:endParaRPr>
          </a:p>
          <a:p>
            <a:pPr>
              <a:spcAft>
                <a:spcPts val="1000"/>
              </a:spcAft>
            </a:pPr>
            <a:r>
              <a:rPr lang="tr-TR" sz="2000" b="1" dirty="0" smtClean="0">
                <a:latin typeface="Times New Roman"/>
                <a:ea typeface="Calibri"/>
                <a:cs typeface="Times New Roman"/>
              </a:rPr>
              <a:t>Stratejik Amaç 1:</a:t>
            </a:r>
          </a:p>
          <a:p>
            <a:pPr>
              <a:spcAft>
                <a:spcPts val="1000"/>
              </a:spcAft>
            </a:pPr>
            <a:r>
              <a:rPr lang="tr-TR" sz="2000" dirty="0" smtClean="0">
                <a:solidFill>
                  <a:srgbClr val="000000"/>
                </a:solidFill>
                <a:latin typeface="Times New Roman"/>
                <a:ea typeface="Calibri"/>
                <a:cs typeface="Times New Roman"/>
              </a:rPr>
              <a:t>Kurumsallaşmayı </a:t>
            </a:r>
            <a:r>
              <a:rPr lang="tr-TR" sz="2000" dirty="0">
                <a:solidFill>
                  <a:srgbClr val="000000"/>
                </a:solidFill>
                <a:latin typeface="Times New Roman"/>
                <a:ea typeface="Calibri"/>
                <a:cs typeface="Times New Roman"/>
              </a:rPr>
              <a:t>ve profesyonelleşmeyi sağlamak ve Kurum kapasitesini geliştirmek</a:t>
            </a:r>
            <a:r>
              <a:rPr lang="tr-TR" sz="2000" dirty="0" smtClean="0">
                <a:solidFill>
                  <a:srgbClr val="000000"/>
                </a:solidFill>
                <a:latin typeface="Times New Roman"/>
                <a:ea typeface="Calibri"/>
                <a:cs typeface="Times New Roman"/>
              </a:rPr>
              <a:t>.</a:t>
            </a:r>
          </a:p>
          <a:p>
            <a:pPr>
              <a:spcAft>
                <a:spcPts val="1000"/>
              </a:spcAft>
            </a:pPr>
            <a:r>
              <a:rPr lang="tr-TR" sz="2000" b="1" dirty="0" smtClean="0">
                <a:latin typeface="Times New Roman"/>
                <a:ea typeface="Calibri"/>
                <a:cs typeface="Times New Roman"/>
              </a:rPr>
              <a:t>Stratejik </a:t>
            </a:r>
            <a:r>
              <a:rPr lang="tr-TR" sz="2000" b="1" dirty="0">
                <a:latin typeface="Times New Roman"/>
                <a:ea typeface="Calibri"/>
                <a:cs typeface="Times New Roman"/>
              </a:rPr>
              <a:t>Amaç </a:t>
            </a:r>
            <a:r>
              <a:rPr lang="tr-TR" sz="2000" b="1" dirty="0" smtClean="0">
                <a:latin typeface="Times New Roman"/>
                <a:ea typeface="Calibri"/>
                <a:cs typeface="Times New Roman"/>
              </a:rPr>
              <a:t>2:</a:t>
            </a:r>
          </a:p>
          <a:p>
            <a:pPr>
              <a:spcAft>
                <a:spcPts val="1000"/>
              </a:spcAft>
            </a:pPr>
            <a:r>
              <a:rPr lang="tr-TR" sz="2000" dirty="0">
                <a:solidFill>
                  <a:srgbClr val="000000"/>
                </a:solidFill>
                <a:latin typeface="Times New Roman"/>
                <a:ea typeface="Calibri"/>
                <a:cs typeface="Times New Roman"/>
              </a:rPr>
              <a:t>Sağlık hizmetlerinin sürdürülebilirliğini sağlamak</a:t>
            </a:r>
            <a:r>
              <a:rPr lang="tr-TR" sz="2000" dirty="0" smtClean="0">
                <a:solidFill>
                  <a:srgbClr val="000000"/>
                </a:solidFill>
                <a:latin typeface="Times New Roman"/>
                <a:ea typeface="Calibri"/>
                <a:cs typeface="Times New Roman"/>
              </a:rPr>
              <a:t>.</a:t>
            </a:r>
          </a:p>
          <a:p>
            <a:pPr>
              <a:spcAft>
                <a:spcPts val="1000"/>
              </a:spcAft>
            </a:pPr>
            <a:r>
              <a:rPr lang="tr-TR" sz="2000" b="1" dirty="0" smtClean="0">
                <a:latin typeface="Times New Roman"/>
                <a:ea typeface="Calibri"/>
                <a:cs typeface="Times New Roman"/>
              </a:rPr>
              <a:t>Stratejik </a:t>
            </a:r>
            <a:r>
              <a:rPr lang="tr-TR" sz="2000" b="1" dirty="0">
                <a:latin typeface="Times New Roman"/>
                <a:ea typeface="Calibri"/>
                <a:cs typeface="Times New Roman"/>
              </a:rPr>
              <a:t>Amaç </a:t>
            </a:r>
            <a:r>
              <a:rPr lang="tr-TR" sz="2000" b="1" dirty="0" smtClean="0">
                <a:latin typeface="Times New Roman"/>
                <a:ea typeface="Calibri"/>
                <a:cs typeface="Times New Roman"/>
              </a:rPr>
              <a:t>3:</a:t>
            </a:r>
          </a:p>
          <a:p>
            <a:pPr>
              <a:spcAft>
                <a:spcPts val="1000"/>
              </a:spcAft>
            </a:pPr>
            <a:r>
              <a:rPr lang="tr-TR" sz="2000" dirty="0">
                <a:solidFill>
                  <a:srgbClr val="000000"/>
                </a:solidFill>
                <a:latin typeface="Times New Roman"/>
                <a:ea typeface="Calibri"/>
                <a:cs typeface="Times New Roman"/>
              </a:rPr>
              <a:t>Sağlık hizmetlerinde daha yüksek etkinlik sağlamak</a:t>
            </a:r>
            <a:r>
              <a:rPr lang="tr-TR" sz="2000" dirty="0" smtClean="0">
                <a:solidFill>
                  <a:srgbClr val="000000"/>
                </a:solidFill>
                <a:latin typeface="Times New Roman"/>
                <a:ea typeface="Calibri"/>
                <a:cs typeface="Times New Roman"/>
              </a:rPr>
              <a:t>.</a:t>
            </a:r>
          </a:p>
          <a:p>
            <a:pPr>
              <a:spcAft>
                <a:spcPts val="1000"/>
              </a:spcAft>
            </a:pPr>
            <a:r>
              <a:rPr lang="tr-TR" sz="2000" b="1" dirty="0" smtClean="0">
                <a:latin typeface="Times New Roman"/>
                <a:ea typeface="Calibri"/>
                <a:cs typeface="Times New Roman"/>
              </a:rPr>
              <a:t>Stratejik </a:t>
            </a:r>
            <a:r>
              <a:rPr lang="tr-TR" sz="2000" b="1" dirty="0">
                <a:latin typeface="Times New Roman"/>
                <a:ea typeface="Calibri"/>
                <a:cs typeface="Times New Roman"/>
              </a:rPr>
              <a:t>Amaç </a:t>
            </a:r>
            <a:r>
              <a:rPr lang="tr-TR" sz="2000" b="1" dirty="0" smtClean="0">
                <a:latin typeface="Times New Roman"/>
                <a:ea typeface="Calibri"/>
                <a:cs typeface="Times New Roman"/>
              </a:rPr>
              <a:t>4:</a:t>
            </a:r>
          </a:p>
          <a:p>
            <a:pPr>
              <a:spcAft>
                <a:spcPts val="1000"/>
              </a:spcAft>
            </a:pPr>
            <a:r>
              <a:rPr lang="tr-TR" sz="2000" dirty="0">
                <a:solidFill>
                  <a:srgbClr val="000000"/>
                </a:solidFill>
                <a:latin typeface="Times New Roman"/>
                <a:ea typeface="Calibri"/>
              </a:rPr>
              <a:t>Sağlık hizmetlerinin sunumunda daha ileri kalite sağlamak.</a:t>
            </a:r>
            <a:endParaRPr lang="tr-TR" sz="2000" dirty="0"/>
          </a:p>
        </p:txBody>
      </p:sp>
    </p:spTree>
    <p:extLst>
      <p:ext uri="{BB962C8B-B14F-4D97-AF65-F5344CB8AC3E}">
        <p14:creationId xmlns:p14="http://schemas.microsoft.com/office/powerpoint/2010/main" val="30877432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68478" y="1116501"/>
            <a:ext cx="7797793" cy="461665"/>
          </a:xfrm>
          <a:prstGeom prst="rect">
            <a:avLst/>
          </a:prstGeom>
        </p:spPr>
        <p:txBody>
          <a:bodyPr wrap="square">
            <a:spAutoFit/>
          </a:bodyPr>
          <a:lstStyle/>
          <a:p>
            <a:pPr algn="ctr"/>
            <a:r>
              <a:rPr lang="tr-TR" sz="2400" b="1" dirty="0">
                <a:solidFill>
                  <a:schemeClr val="accent2">
                    <a:lumMod val="75000"/>
                  </a:schemeClr>
                </a:solidFill>
                <a:latin typeface="Times New Roman" pitchFamily="18" charset="0"/>
                <a:cs typeface="Times New Roman" pitchFamily="18" charset="0"/>
              </a:rPr>
              <a:t>PERFORMANS PROGRAMININ YASAL </a:t>
            </a:r>
            <a:r>
              <a:rPr lang="tr-TR" sz="2400" b="1" dirty="0" smtClean="0">
                <a:solidFill>
                  <a:schemeClr val="accent2">
                    <a:lumMod val="75000"/>
                  </a:schemeClr>
                </a:solidFill>
                <a:latin typeface="Times New Roman" pitchFamily="18" charset="0"/>
                <a:cs typeface="Times New Roman" pitchFamily="18" charset="0"/>
              </a:rPr>
              <a:t>DAYANAĞI</a:t>
            </a:r>
            <a:endParaRPr lang="tr-TR" sz="2400" b="1" dirty="0">
              <a:solidFill>
                <a:schemeClr val="accent2">
                  <a:lumMod val="75000"/>
                </a:schemeClr>
              </a:solidFill>
              <a:latin typeface="Times New Roman" pitchFamily="18" charset="0"/>
              <a:cs typeface="Times New Roman" pitchFamily="18" charset="0"/>
            </a:endParaRPr>
          </a:p>
        </p:txBody>
      </p:sp>
      <p:sp>
        <p:nvSpPr>
          <p:cNvPr id="3" name="Dikdörtgen 2"/>
          <p:cNvSpPr/>
          <p:nvPr/>
        </p:nvSpPr>
        <p:spPr>
          <a:xfrm>
            <a:off x="677379" y="1605491"/>
            <a:ext cx="8143091" cy="4154984"/>
          </a:xfrm>
          <a:prstGeom prst="rect">
            <a:avLst/>
          </a:prstGeom>
        </p:spPr>
        <p:txBody>
          <a:bodyPr wrap="square">
            <a:spAutoFit/>
          </a:bodyPr>
          <a:lstStyle/>
          <a:p>
            <a:pPr marL="457200" indent="-457200" algn="just">
              <a:buFont typeface="Wingdings" pitchFamily="2" charset="2"/>
              <a:buChar char="Ø"/>
            </a:pPr>
            <a:endParaRPr lang="tr-TR" sz="2400" dirty="0" smtClean="0">
              <a:latin typeface="Times New Roman" pitchFamily="18" charset="0"/>
              <a:cs typeface="Times New Roman" pitchFamily="18" charset="0"/>
            </a:endParaRPr>
          </a:p>
          <a:p>
            <a:pPr marL="457200" indent="-457200" algn="just">
              <a:buFont typeface="Wingdings" pitchFamily="2" charset="2"/>
              <a:buChar char="Ø"/>
            </a:pPr>
            <a:r>
              <a:rPr lang="tr-TR" sz="2400" dirty="0" smtClean="0">
                <a:latin typeface="Times New Roman" pitchFamily="18" charset="0"/>
                <a:cs typeface="Times New Roman" pitchFamily="18" charset="0"/>
              </a:rPr>
              <a:t>5018 Sayılı Kamu Mali Yönetimi ve Kontrol Kanununun  9. maddesi ‘….</a:t>
            </a:r>
            <a:r>
              <a:rPr lang="tr-TR" sz="2400" i="1" dirty="0" smtClean="0">
                <a:latin typeface="Times New Roman" pitchFamily="18" charset="0"/>
                <a:cs typeface="Times New Roman" pitchFamily="18" charset="0"/>
              </a:rPr>
              <a:t>Kamu idareleri, yürütecekleri faaliyet ve projeler ile bunların kaynak ihtiyacını, performans hedef ve göstergelerini içeren performans programı hazırlar</a:t>
            </a:r>
            <a:r>
              <a:rPr lang="tr-TR" sz="2400" dirty="0" smtClean="0">
                <a:latin typeface="Times New Roman" pitchFamily="18" charset="0"/>
                <a:cs typeface="Times New Roman" pitchFamily="18" charset="0"/>
              </a:rPr>
              <a:t>….’ hükmünden,</a:t>
            </a:r>
          </a:p>
          <a:p>
            <a:pPr marL="457200" indent="-457200" algn="just">
              <a:buFont typeface="Wingdings" pitchFamily="2" charset="2"/>
              <a:buChar char="Ø"/>
            </a:pPr>
            <a:r>
              <a:rPr lang="tr-TR" sz="2400" dirty="0" smtClean="0">
                <a:latin typeface="Times New Roman" pitchFamily="18" charset="0"/>
                <a:cs typeface="Times New Roman" pitchFamily="18" charset="0"/>
              </a:rPr>
              <a:t>Maliye Bakanlığınca yayımlanan Kamu İdarelerince Hazırlanacak Performans Programları Hakkında Yönetmelik’ten,</a:t>
            </a:r>
          </a:p>
          <a:p>
            <a:pPr marL="457200" indent="-457200">
              <a:buFont typeface="Wingdings" pitchFamily="2" charset="2"/>
              <a:buChar char="Ø"/>
            </a:pPr>
            <a:r>
              <a:rPr lang="tr-TR" sz="2400" dirty="0" smtClean="0">
                <a:latin typeface="Times New Roman" pitchFamily="18" charset="0"/>
                <a:cs typeface="Times New Roman" pitchFamily="18" charset="0"/>
              </a:rPr>
              <a:t>Performans </a:t>
            </a:r>
            <a:r>
              <a:rPr lang="tr-TR" sz="2400" dirty="0">
                <a:latin typeface="Times New Roman" pitchFamily="18" charset="0"/>
                <a:cs typeface="Times New Roman" pitchFamily="18" charset="0"/>
              </a:rPr>
              <a:t>Programı Hazırlama </a:t>
            </a:r>
            <a:r>
              <a:rPr lang="tr-TR" sz="2400" dirty="0" smtClean="0">
                <a:latin typeface="Times New Roman" pitchFamily="18" charset="0"/>
                <a:cs typeface="Times New Roman" pitchFamily="18" charset="0"/>
              </a:rPr>
              <a:t>Rehberinden alır.</a:t>
            </a:r>
          </a:p>
          <a:p>
            <a:endParaRPr lang="tr-TR" sz="2400" dirty="0">
              <a:latin typeface="Times New Roman" pitchFamily="18" charset="0"/>
              <a:cs typeface="Times New Roman" pitchFamily="18" charset="0"/>
            </a:endParaRPr>
          </a:p>
        </p:txBody>
      </p:sp>
    </p:spTree>
    <p:extLst>
      <p:ext uri="{BB962C8B-B14F-4D97-AF65-F5344CB8AC3E}">
        <p14:creationId xmlns:p14="http://schemas.microsoft.com/office/powerpoint/2010/main" val="412163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043608" y="1124744"/>
            <a:ext cx="7250386" cy="4080604"/>
          </a:xfrm>
          <a:prstGeom prst="rect">
            <a:avLst/>
          </a:prstGeom>
        </p:spPr>
        <p:txBody>
          <a:bodyPr wrap="square">
            <a:spAutoFit/>
          </a:bodyPr>
          <a:lstStyle/>
          <a:p>
            <a:pPr algn="ctr">
              <a:spcAft>
                <a:spcPts val="1000"/>
              </a:spcAft>
            </a:pPr>
            <a:r>
              <a:rPr lang="tr-TR" sz="2000" b="1" dirty="0" smtClean="0">
                <a:solidFill>
                  <a:schemeClr val="accent2">
                    <a:lumMod val="75000"/>
                  </a:schemeClr>
                </a:solidFill>
                <a:latin typeface="Times New Roman"/>
                <a:ea typeface="Calibri"/>
                <a:cs typeface="Times New Roman"/>
              </a:rPr>
              <a:t>         KURUMUMUZ </a:t>
            </a:r>
            <a:r>
              <a:rPr lang="tr-TR" sz="2000" b="1" dirty="0">
                <a:solidFill>
                  <a:schemeClr val="accent2">
                    <a:lumMod val="75000"/>
                  </a:schemeClr>
                </a:solidFill>
                <a:latin typeface="Times New Roman"/>
                <a:ea typeface="Calibri"/>
                <a:cs typeface="Times New Roman"/>
              </a:rPr>
              <a:t>STRATEJİK PLANDA YER ALAN </a:t>
            </a:r>
            <a:r>
              <a:rPr lang="tr-TR" sz="2000" b="1" dirty="0" smtClean="0">
                <a:solidFill>
                  <a:schemeClr val="accent2">
                    <a:lumMod val="75000"/>
                  </a:schemeClr>
                </a:solidFill>
                <a:latin typeface="Times New Roman"/>
                <a:ea typeface="Calibri"/>
                <a:cs typeface="Times New Roman"/>
              </a:rPr>
              <a:t>STRATEJİK HEDEFLLERİMİZ</a:t>
            </a:r>
          </a:p>
          <a:p>
            <a:pPr algn="ctr">
              <a:spcAft>
                <a:spcPts val="1000"/>
              </a:spcAft>
            </a:pPr>
            <a:endParaRPr lang="tr-TR" sz="2000" b="1" dirty="0">
              <a:latin typeface="Calibri"/>
              <a:ea typeface="Calibri"/>
              <a:cs typeface="Times New Roman"/>
            </a:endParaRPr>
          </a:p>
          <a:p>
            <a:pPr algn="just">
              <a:spcAft>
                <a:spcPts val="1000"/>
              </a:spcAft>
            </a:pPr>
            <a:r>
              <a:rPr lang="tr-TR" sz="2000" b="1" dirty="0">
                <a:latin typeface="Times New Roman"/>
                <a:ea typeface="Calibri"/>
                <a:cs typeface="Times New Roman"/>
              </a:rPr>
              <a:t>Stratejik Amaç </a:t>
            </a:r>
            <a:r>
              <a:rPr lang="tr-TR" sz="2000" b="1" dirty="0" smtClean="0">
                <a:latin typeface="Times New Roman"/>
                <a:ea typeface="Calibri"/>
                <a:cs typeface="Times New Roman"/>
              </a:rPr>
              <a:t>1:</a:t>
            </a:r>
            <a:endParaRPr lang="tr-TR" sz="2000" b="1" dirty="0">
              <a:latin typeface="Calibri"/>
              <a:ea typeface="Calibri"/>
              <a:cs typeface="Times New Roman"/>
            </a:endParaRPr>
          </a:p>
          <a:p>
            <a:pPr>
              <a:spcAft>
                <a:spcPts val="1000"/>
              </a:spcAft>
            </a:pPr>
            <a:r>
              <a:rPr lang="tr-TR" sz="2000" dirty="0">
                <a:solidFill>
                  <a:srgbClr val="000000"/>
                </a:solidFill>
                <a:latin typeface="Times New Roman"/>
                <a:ea typeface="Calibri"/>
                <a:cs typeface="Times New Roman"/>
              </a:rPr>
              <a:t>Kurumsallaşmayı ve profesyonelleşmeyi sağlamak ve Kurum kapasitesini geliştirmek.</a:t>
            </a:r>
          </a:p>
          <a:p>
            <a:pPr algn="just">
              <a:spcAft>
                <a:spcPts val="0"/>
              </a:spcAft>
            </a:pPr>
            <a:r>
              <a:rPr lang="tr-TR" sz="2000" b="1" dirty="0">
                <a:solidFill>
                  <a:srgbClr val="000000"/>
                </a:solidFill>
                <a:latin typeface="Times New Roman"/>
                <a:ea typeface="Calibri"/>
                <a:cs typeface="Times New Roman"/>
              </a:rPr>
              <a:t> </a:t>
            </a:r>
            <a:endParaRPr lang="tr-TR" sz="2000" dirty="0">
              <a:latin typeface="Calibri"/>
              <a:ea typeface="Calibri"/>
              <a:cs typeface="Times New Roman"/>
            </a:endParaRPr>
          </a:p>
          <a:p>
            <a:pPr algn="just">
              <a:spcBef>
                <a:spcPts val="80"/>
              </a:spcBef>
              <a:spcAft>
                <a:spcPts val="0"/>
              </a:spcAft>
            </a:pPr>
            <a:r>
              <a:rPr lang="tr-TR" sz="2000" b="1" dirty="0" smtClean="0">
                <a:latin typeface="Times New Roman"/>
                <a:ea typeface="Calibri"/>
                <a:cs typeface="Times New Roman"/>
              </a:rPr>
              <a:t>Hedef</a:t>
            </a:r>
            <a:r>
              <a:rPr lang="tr-TR" sz="2000" b="1" dirty="0">
                <a:latin typeface="Times New Roman"/>
                <a:ea typeface="Calibri"/>
                <a:cs typeface="Times New Roman"/>
              </a:rPr>
              <a:t> </a:t>
            </a:r>
            <a:r>
              <a:rPr lang="tr-TR" sz="2000" b="1" dirty="0" smtClean="0">
                <a:latin typeface="Times New Roman"/>
                <a:ea typeface="Calibri"/>
                <a:cs typeface="Times New Roman"/>
              </a:rPr>
              <a:t>1:</a:t>
            </a:r>
            <a:r>
              <a:rPr lang="tr-TR" sz="2000" b="1" spc="-200" dirty="0" smtClean="0">
                <a:latin typeface="Times New Roman"/>
                <a:ea typeface="Calibri"/>
                <a:cs typeface="Times New Roman"/>
              </a:rPr>
              <a:t> </a:t>
            </a:r>
            <a:r>
              <a:rPr lang="tr-TR" sz="2000" dirty="0" smtClean="0">
                <a:solidFill>
                  <a:srgbClr val="000000"/>
                </a:solidFill>
                <a:latin typeface="Times New Roman"/>
                <a:ea typeface="Calibri"/>
                <a:cs typeface="Times New Roman"/>
              </a:rPr>
              <a:t>Etkili </a:t>
            </a:r>
            <a:r>
              <a:rPr lang="tr-TR" sz="2000" dirty="0">
                <a:solidFill>
                  <a:srgbClr val="000000"/>
                </a:solidFill>
                <a:latin typeface="Times New Roman"/>
                <a:ea typeface="Calibri"/>
                <a:cs typeface="Times New Roman"/>
              </a:rPr>
              <a:t>bir insan kaynakları sistemi oluşturularak insan kaynakları ile Kurum kapasitesi geliştirilecek</a:t>
            </a:r>
            <a:r>
              <a:rPr lang="tr-TR" sz="2000" dirty="0" smtClean="0">
                <a:solidFill>
                  <a:srgbClr val="000000"/>
                </a:solidFill>
                <a:latin typeface="Times New Roman"/>
                <a:ea typeface="Calibri"/>
                <a:cs typeface="Times New Roman"/>
              </a:rPr>
              <a:t>.</a:t>
            </a:r>
            <a:endParaRPr lang="tr-TR" sz="2000" dirty="0">
              <a:latin typeface="Calibri"/>
              <a:ea typeface="Calibri"/>
              <a:cs typeface="Times New Roman"/>
            </a:endParaRPr>
          </a:p>
          <a:p>
            <a:pPr algn="just">
              <a:spcBef>
                <a:spcPts val="285"/>
              </a:spcBef>
              <a:spcAft>
                <a:spcPts val="0"/>
              </a:spcAft>
            </a:pPr>
            <a:r>
              <a:rPr lang="tr-TR" sz="2000" b="1" dirty="0">
                <a:latin typeface="Times New Roman"/>
                <a:ea typeface="Calibri"/>
                <a:cs typeface="Times New Roman"/>
              </a:rPr>
              <a:t>Hedef </a:t>
            </a:r>
            <a:r>
              <a:rPr lang="tr-TR" sz="2000" b="1" dirty="0" smtClean="0">
                <a:latin typeface="Times New Roman"/>
                <a:ea typeface="Calibri"/>
                <a:cs typeface="Times New Roman"/>
              </a:rPr>
              <a:t>2: </a:t>
            </a:r>
            <a:r>
              <a:rPr lang="tr-TR" sz="2000" dirty="0" smtClean="0">
                <a:solidFill>
                  <a:srgbClr val="000000"/>
                </a:solidFill>
                <a:latin typeface="Times New Roman"/>
                <a:ea typeface="Calibri"/>
                <a:cs typeface="Times New Roman"/>
              </a:rPr>
              <a:t>Kurumsal iletişim politikası geliştirilecek.</a:t>
            </a:r>
          </a:p>
          <a:p>
            <a:pPr algn="just">
              <a:spcBef>
                <a:spcPts val="285"/>
              </a:spcBef>
              <a:spcAft>
                <a:spcPts val="0"/>
              </a:spcAft>
            </a:pPr>
            <a:r>
              <a:rPr lang="tr-TR" sz="2000" b="1" dirty="0">
                <a:latin typeface="Times New Roman"/>
                <a:ea typeface="Calibri"/>
                <a:cs typeface="Times New Roman"/>
              </a:rPr>
              <a:t>Hedef </a:t>
            </a:r>
            <a:r>
              <a:rPr lang="tr-TR" sz="2000" b="1" dirty="0" smtClean="0">
                <a:latin typeface="Times New Roman"/>
                <a:ea typeface="Calibri"/>
                <a:cs typeface="Times New Roman"/>
              </a:rPr>
              <a:t>3:</a:t>
            </a:r>
            <a:r>
              <a:rPr lang="tr-TR" sz="2000" b="1" spc="-200" dirty="0" smtClean="0">
                <a:latin typeface="Times New Roman"/>
                <a:ea typeface="Calibri"/>
                <a:cs typeface="Times New Roman"/>
              </a:rPr>
              <a:t> </a:t>
            </a:r>
            <a:r>
              <a:rPr lang="tr-TR" sz="2000" dirty="0" smtClean="0">
                <a:solidFill>
                  <a:srgbClr val="000000"/>
                </a:solidFill>
                <a:latin typeface="Times New Roman"/>
                <a:ea typeface="Calibri"/>
                <a:cs typeface="Times New Roman"/>
              </a:rPr>
              <a:t>Yurt </a:t>
            </a:r>
            <a:r>
              <a:rPr lang="tr-TR" sz="2000" dirty="0">
                <a:solidFill>
                  <a:srgbClr val="000000"/>
                </a:solidFill>
                <a:latin typeface="Times New Roman"/>
                <a:ea typeface="Calibri"/>
                <a:cs typeface="Times New Roman"/>
              </a:rPr>
              <a:t>içi ve yurt dışı eğitimlerin artırılması </a:t>
            </a:r>
            <a:r>
              <a:rPr lang="tr-TR" sz="2000" dirty="0" smtClean="0">
                <a:solidFill>
                  <a:srgbClr val="000000"/>
                </a:solidFill>
                <a:latin typeface="Times New Roman"/>
                <a:ea typeface="Calibri"/>
                <a:cs typeface="Times New Roman"/>
              </a:rPr>
              <a:t>sağlanacak</a:t>
            </a:r>
            <a:r>
              <a:rPr lang="tr-TR" sz="2000" dirty="0">
                <a:solidFill>
                  <a:srgbClr val="000000"/>
                </a:solidFill>
                <a:latin typeface="Times New Roman"/>
                <a:ea typeface="Calibri"/>
                <a:cs typeface="Times New Roman"/>
              </a:rPr>
              <a:t>. </a:t>
            </a:r>
            <a:endParaRPr lang="tr-TR" sz="2000" dirty="0">
              <a:latin typeface="Calibri"/>
              <a:ea typeface="Calibri"/>
              <a:cs typeface="Times New Roman"/>
            </a:endParaRPr>
          </a:p>
        </p:txBody>
      </p:sp>
    </p:spTree>
    <p:extLst>
      <p:ext uri="{BB962C8B-B14F-4D97-AF65-F5344CB8AC3E}">
        <p14:creationId xmlns:p14="http://schemas.microsoft.com/office/powerpoint/2010/main" val="31371254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043608" y="1124744"/>
            <a:ext cx="7250386" cy="4119076"/>
          </a:xfrm>
          <a:prstGeom prst="rect">
            <a:avLst/>
          </a:prstGeom>
        </p:spPr>
        <p:txBody>
          <a:bodyPr wrap="square">
            <a:spAutoFit/>
          </a:bodyPr>
          <a:lstStyle/>
          <a:p>
            <a:pPr algn="ctr"/>
            <a:r>
              <a:rPr lang="tr-TR" sz="2000" b="1" dirty="0" smtClean="0">
                <a:solidFill>
                  <a:schemeClr val="accent3">
                    <a:lumMod val="75000"/>
                  </a:schemeClr>
                </a:solidFill>
                <a:latin typeface="Times New Roman"/>
                <a:ea typeface="Calibri"/>
                <a:cs typeface="Times New Roman"/>
              </a:rPr>
              <a:t>         </a:t>
            </a:r>
            <a:r>
              <a:rPr lang="tr-TR" sz="2000" b="1" dirty="0">
                <a:solidFill>
                  <a:schemeClr val="accent2">
                    <a:lumMod val="75000"/>
                  </a:schemeClr>
                </a:solidFill>
                <a:latin typeface="Times New Roman"/>
                <a:ea typeface="Calibri"/>
                <a:cs typeface="Times New Roman"/>
              </a:rPr>
              <a:t>KURUMUMUZ 2017-2021 TASLAK </a:t>
            </a:r>
          </a:p>
          <a:p>
            <a:pPr algn="ctr"/>
            <a:r>
              <a:rPr lang="tr-TR" sz="2000" b="1" dirty="0">
                <a:solidFill>
                  <a:schemeClr val="accent2">
                    <a:lumMod val="75000"/>
                  </a:schemeClr>
                </a:solidFill>
                <a:latin typeface="Times New Roman"/>
                <a:ea typeface="Calibri"/>
                <a:cs typeface="Times New Roman"/>
              </a:rPr>
              <a:t>STRATEJİK PLANDA YER ALAN AMAÇLARIMIZ</a:t>
            </a:r>
          </a:p>
          <a:p>
            <a:pPr algn="just">
              <a:spcAft>
                <a:spcPts val="1000"/>
              </a:spcAft>
            </a:pPr>
            <a:endParaRPr lang="tr-TR" sz="2000" b="1" dirty="0" smtClean="0">
              <a:latin typeface="Times New Roman"/>
              <a:ea typeface="Calibri"/>
              <a:cs typeface="Times New Roman"/>
            </a:endParaRPr>
          </a:p>
          <a:p>
            <a:pPr algn="just">
              <a:spcAft>
                <a:spcPts val="1000"/>
              </a:spcAft>
            </a:pPr>
            <a:r>
              <a:rPr lang="tr-TR" sz="2000" b="1" dirty="0" smtClean="0">
                <a:latin typeface="Times New Roman"/>
                <a:ea typeface="Calibri"/>
                <a:cs typeface="Times New Roman"/>
              </a:rPr>
              <a:t>Stratejik </a:t>
            </a:r>
            <a:r>
              <a:rPr lang="tr-TR" sz="2000" b="1" dirty="0">
                <a:latin typeface="Times New Roman"/>
                <a:ea typeface="Calibri"/>
                <a:cs typeface="Times New Roman"/>
              </a:rPr>
              <a:t>Amaç 2</a:t>
            </a:r>
            <a:r>
              <a:rPr lang="tr-TR" sz="2000" b="1" dirty="0" smtClean="0">
                <a:latin typeface="Times New Roman"/>
                <a:ea typeface="Calibri"/>
                <a:cs typeface="Times New Roman"/>
              </a:rPr>
              <a:t>:</a:t>
            </a:r>
            <a:endParaRPr lang="tr-TR" sz="2000" b="1" dirty="0">
              <a:latin typeface="Calibri"/>
              <a:ea typeface="Calibri"/>
              <a:cs typeface="Times New Roman"/>
            </a:endParaRPr>
          </a:p>
          <a:p>
            <a:pPr>
              <a:spcAft>
                <a:spcPts val="1000"/>
              </a:spcAft>
            </a:pPr>
            <a:r>
              <a:rPr lang="tr-TR" sz="2000" dirty="0">
                <a:solidFill>
                  <a:srgbClr val="000000"/>
                </a:solidFill>
                <a:latin typeface="Times New Roman"/>
                <a:ea typeface="Calibri"/>
                <a:cs typeface="Times New Roman"/>
              </a:rPr>
              <a:t>Sağlık hizmetlerinin sürdürülebilirliğini </a:t>
            </a:r>
            <a:r>
              <a:rPr lang="tr-TR" sz="2000" dirty="0" smtClean="0">
                <a:solidFill>
                  <a:srgbClr val="000000"/>
                </a:solidFill>
                <a:latin typeface="Times New Roman"/>
                <a:ea typeface="Calibri"/>
                <a:cs typeface="Times New Roman"/>
              </a:rPr>
              <a:t>sağlamak</a:t>
            </a:r>
            <a:r>
              <a:rPr lang="tr-TR" sz="2000" dirty="0">
                <a:solidFill>
                  <a:srgbClr val="000000"/>
                </a:solidFill>
                <a:latin typeface="Times New Roman"/>
                <a:ea typeface="Calibri"/>
                <a:cs typeface="Times New Roman"/>
              </a:rPr>
              <a:t>. </a:t>
            </a:r>
            <a:r>
              <a:rPr lang="tr-TR" sz="2000" b="1" dirty="0">
                <a:solidFill>
                  <a:srgbClr val="000000"/>
                </a:solidFill>
                <a:latin typeface="Times New Roman"/>
                <a:ea typeface="Calibri"/>
                <a:cs typeface="Times New Roman"/>
              </a:rPr>
              <a:t> </a:t>
            </a:r>
            <a:endParaRPr lang="tr-TR" sz="2000" b="1" dirty="0" smtClean="0">
              <a:solidFill>
                <a:srgbClr val="000000"/>
              </a:solidFill>
              <a:latin typeface="Times New Roman"/>
              <a:ea typeface="Calibri"/>
              <a:cs typeface="Times New Roman"/>
            </a:endParaRPr>
          </a:p>
          <a:p>
            <a:pPr>
              <a:spcAft>
                <a:spcPts val="1000"/>
              </a:spcAft>
            </a:pPr>
            <a:endParaRPr lang="tr-TR" sz="2000" dirty="0">
              <a:latin typeface="Calibri"/>
              <a:ea typeface="Calibri"/>
              <a:cs typeface="Times New Roman"/>
            </a:endParaRPr>
          </a:p>
          <a:p>
            <a:pPr algn="just">
              <a:spcBef>
                <a:spcPts val="80"/>
              </a:spcBef>
              <a:spcAft>
                <a:spcPts val="0"/>
              </a:spcAft>
            </a:pPr>
            <a:r>
              <a:rPr lang="tr-TR" sz="2000" b="1" dirty="0" smtClean="0">
                <a:latin typeface="Times New Roman"/>
                <a:ea typeface="Calibri"/>
                <a:cs typeface="Times New Roman"/>
              </a:rPr>
              <a:t>Hedef</a:t>
            </a:r>
            <a:r>
              <a:rPr lang="tr-TR" sz="2000" b="1" dirty="0">
                <a:latin typeface="Times New Roman"/>
                <a:ea typeface="Calibri"/>
                <a:cs typeface="Times New Roman"/>
              </a:rPr>
              <a:t> </a:t>
            </a:r>
            <a:r>
              <a:rPr lang="tr-TR" sz="2000" b="1" dirty="0" smtClean="0">
                <a:latin typeface="Times New Roman"/>
                <a:ea typeface="Calibri"/>
                <a:cs typeface="Times New Roman"/>
              </a:rPr>
              <a:t>1:</a:t>
            </a:r>
            <a:r>
              <a:rPr lang="tr-TR" sz="2000" b="1" spc="-200" dirty="0" smtClean="0">
                <a:latin typeface="Times New Roman"/>
                <a:ea typeface="Calibri"/>
                <a:cs typeface="Times New Roman"/>
              </a:rPr>
              <a:t> </a:t>
            </a:r>
            <a:r>
              <a:rPr lang="tr-TR" sz="2000" dirty="0">
                <a:solidFill>
                  <a:srgbClr val="000000"/>
                </a:solidFill>
                <a:latin typeface="Times New Roman"/>
                <a:ea typeface="Calibri"/>
                <a:cs typeface="Times New Roman"/>
              </a:rPr>
              <a:t>Sağlık tesislerinde tasarruf sağlanarak finansal sürdürülebilirlik artırılacak.  </a:t>
            </a:r>
            <a:endParaRPr lang="tr-TR" sz="2000" dirty="0">
              <a:latin typeface="Calibri"/>
              <a:ea typeface="Calibri"/>
              <a:cs typeface="Times New Roman"/>
            </a:endParaRPr>
          </a:p>
          <a:p>
            <a:pPr algn="just">
              <a:spcBef>
                <a:spcPts val="285"/>
              </a:spcBef>
              <a:spcAft>
                <a:spcPts val="0"/>
              </a:spcAft>
            </a:pPr>
            <a:r>
              <a:rPr lang="tr-TR" sz="2000" b="1" dirty="0">
                <a:latin typeface="Times New Roman"/>
                <a:ea typeface="Calibri"/>
                <a:cs typeface="Times New Roman"/>
              </a:rPr>
              <a:t>Hedef </a:t>
            </a:r>
            <a:r>
              <a:rPr lang="tr-TR" sz="2000" b="1" dirty="0" smtClean="0">
                <a:latin typeface="Times New Roman"/>
                <a:ea typeface="Calibri"/>
                <a:cs typeface="Times New Roman"/>
              </a:rPr>
              <a:t>2: </a:t>
            </a:r>
            <a:r>
              <a:rPr lang="tr-TR" sz="2000" dirty="0">
                <a:solidFill>
                  <a:srgbClr val="000000"/>
                </a:solidFill>
                <a:latin typeface="Times New Roman"/>
                <a:ea typeface="Calibri"/>
                <a:cs typeface="Times New Roman"/>
              </a:rPr>
              <a:t>Sağlık endüstrisi ve sağlık turizmi geliştirilecek</a:t>
            </a:r>
            <a:r>
              <a:rPr lang="tr-TR" sz="2000" dirty="0" smtClean="0">
                <a:solidFill>
                  <a:srgbClr val="000000"/>
                </a:solidFill>
                <a:latin typeface="Times New Roman"/>
                <a:ea typeface="Calibri"/>
                <a:cs typeface="Times New Roman"/>
              </a:rPr>
              <a:t>.</a:t>
            </a:r>
          </a:p>
          <a:p>
            <a:pPr algn="just">
              <a:spcBef>
                <a:spcPts val="285"/>
              </a:spcBef>
              <a:spcAft>
                <a:spcPts val="0"/>
              </a:spcAft>
            </a:pPr>
            <a:r>
              <a:rPr lang="tr-TR" sz="2000" b="1" dirty="0">
                <a:latin typeface="Times New Roman"/>
                <a:ea typeface="Calibri"/>
                <a:cs typeface="Times New Roman"/>
              </a:rPr>
              <a:t>Hedef </a:t>
            </a:r>
            <a:r>
              <a:rPr lang="tr-TR" sz="2000" b="1" dirty="0" smtClean="0">
                <a:latin typeface="Times New Roman"/>
                <a:ea typeface="Calibri"/>
                <a:cs typeface="Times New Roman"/>
              </a:rPr>
              <a:t>3:</a:t>
            </a:r>
            <a:r>
              <a:rPr lang="tr-TR" sz="2000" b="1" spc="-200" dirty="0" smtClean="0">
                <a:latin typeface="Times New Roman"/>
                <a:ea typeface="Calibri"/>
                <a:cs typeface="Times New Roman"/>
              </a:rPr>
              <a:t> </a:t>
            </a:r>
            <a:r>
              <a:rPr lang="tr-TR" sz="2000" dirty="0" smtClean="0">
                <a:solidFill>
                  <a:srgbClr val="000000"/>
                </a:solidFill>
                <a:latin typeface="Times New Roman"/>
                <a:ea typeface="Calibri"/>
                <a:cs typeface="Times New Roman"/>
              </a:rPr>
              <a:t>Sağlık </a:t>
            </a:r>
            <a:r>
              <a:rPr lang="tr-TR" sz="2000" dirty="0">
                <a:solidFill>
                  <a:srgbClr val="000000"/>
                </a:solidFill>
                <a:latin typeface="Times New Roman"/>
                <a:ea typeface="Calibri"/>
                <a:cs typeface="Times New Roman"/>
              </a:rPr>
              <a:t>bilimi ve Ar-Ge faaliyetleri geliştirilecek</a:t>
            </a:r>
            <a:r>
              <a:rPr lang="tr-TR" sz="2000" dirty="0" smtClean="0">
                <a:solidFill>
                  <a:srgbClr val="000000"/>
                </a:solidFill>
                <a:latin typeface="Times New Roman"/>
                <a:ea typeface="Calibri"/>
                <a:cs typeface="Times New Roman"/>
              </a:rPr>
              <a:t>.</a:t>
            </a:r>
          </a:p>
          <a:p>
            <a:pPr algn="just">
              <a:spcBef>
                <a:spcPts val="285"/>
              </a:spcBef>
              <a:spcAft>
                <a:spcPts val="0"/>
              </a:spcAft>
            </a:pPr>
            <a:endParaRPr lang="tr-TR" sz="2000" dirty="0">
              <a:latin typeface="Calibri"/>
              <a:ea typeface="Calibri"/>
              <a:cs typeface="Times New Roman"/>
            </a:endParaRPr>
          </a:p>
        </p:txBody>
      </p:sp>
    </p:spTree>
    <p:extLst>
      <p:ext uri="{BB962C8B-B14F-4D97-AF65-F5344CB8AC3E}">
        <p14:creationId xmlns:p14="http://schemas.microsoft.com/office/powerpoint/2010/main" val="14169219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043608" y="1124744"/>
            <a:ext cx="7250386" cy="4080604"/>
          </a:xfrm>
          <a:prstGeom prst="rect">
            <a:avLst/>
          </a:prstGeom>
        </p:spPr>
        <p:txBody>
          <a:bodyPr wrap="square">
            <a:spAutoFit/>
          </a:bodyPr>
          <a:lstStyle/>
          <a:p>
            <a:pPr algn="ctr"/>
            <a:r>
              <a:rPr lang="tr-TR" sz="2000" b="1" dirty="0" smtClean="0">
                <a:solidFill>
                  <a:schemeClr val="accent3">
                    <a:lumMod val="75000"/>
                  </a:schemeClr>
                </a:solidFill>
                <a:latin typeface="Times New Roman"/>
                <a:ea typeface="Calibri"/>
                <a:cs typeface="Times New Roman"/>
              </a:rPr>
              <a:t>         </a:t>
            </a:r>
            <a:r>
              <a:rPr lang="tr-TR" sz="2000" b="1" dirty="0">
                <a:solidFill>
                  <a:schemeClr val="accent2">
                    <a:lumMod val="75000"/>
                  </a:schemeClr>
                </a:solidFill>
                <a:latin typeface="Times New Roman"/>
                <a:ea typeface="Calibri"/>
                <a:cs typeface="Times New Roman"/>
              </a:rPr>
              <a:t>KURUMUMUZ 2017-2021 TASLAK </a:t>
            </a:r>
          </a:p>
          <a:p>
            <a:pPr algn="ctr"/>
            <a:r>
              <a:rPr lang="tr-TR" sz="2000" b="1" dirty="0">
                <a:solidFill>
                  <a:schemeClr val="accent2">
                    <a:lumMod val="75000"/>
                  </a:schemeClr>
                </a:solidFill>
                <a:latin typeface="Times New Roman"/>
                <a:ea typeface="Calibri"/>
                <a:cs typeface="Times New Roman"/>
              </a:rPr>
              <a:t>STRATEJİK PLANDA YER ALAN AMAÇLARIMIZ</a:t>
            </a:r>
          </a:p>
          <a:p>
            <a:pPr algn="just">
              <a:spcAft>
                <a:spcPts val="1000"/>
              </a:spcAft>
            </a:pPr>
            <a:endParaRPr lang="tr-TR" sz="2000" b="1" dirty="0" smtClean="0">
              <a:latin typeface="Times New Roman"/>
              <a:ea typeface="Calibri"/>
              <a:cs typeface="Times New Roman"/>
            </a:endParaRPr>
          </a:p>
          <a:p>
            <a:pPr algn="just">
              <a:spcAft>
                <a:spcPts val="1000"/>
              </a:spcAft>
            </a:pPr>
            <a:r>
              <a:rPr lang="tr-TR" sz="2000" b="1" dirty="0" smtClean="0">
                <a:latin typeface="Times New Roman"/>
                <a:ea typeface="Calibri"/>
                <a:cs typeface="Times New Roman"/>
              </a:rPr>
              <a:t>Stratejik </a:t>
            </a:r>
            <a:r>
              <a:rPr lang="tr-TR" sz="2000" b="1" dirty="0">
                <a:latin typeface="Times New Roman"/>
                <a:ea typeface="Calibri"/>
                <a:cs typeface="Times New Roman"/>
              </a:rPr>
              <a:t>Amaç </a:t>
            </a:r>
            <a:r>
              <a:rPr lang="tr-TR" sz="2000" b="1" dirty="0" smtClean="0">
                <a:latin typeface="Times New Roman"/>
                <a:ea typeface="Calibri"/>
                <a:cs typeface="Times New Roman"/>
              </a:rPr>
              <a:t>3:</a:t>
            </a:r>
            <a:endParaRPr lang="tr-TR" sz="2000" b="1" dirty="0">
              <a:latin typeface="Calibri"/>
              <a:ea typeface="Calibri"/>
              <a:cs typeface="Times New Roman"/>
            </a:endParaRPr>
          </a:p>
          <a:p>
            <a:pPr>
              <a:spcAft>
                <a:spcPts val="1000"/>
              </a:spcAft>
            </a:pPr>
            <a:r>
              <a:rPr lang="tr-TR" sz="2000" dirty="0">
                <a:solidFill>
                  <a:srgbClr val="000000"/>
                </a:solidFill>
                <a:latin typeface="Times New Roman"/>
                <a:ea typeface="Calibri"/>
                <a:cs typeface="Times New Roman"/>
              </a:rPr>
              <a:t>Sağlık hizmetlerinde daha yüksek etkinlik sağlamak</a:t>
            </a:r>
            <a:r>
              <a:rPr lang="tr-TR" sz="2000" dirty="0" smtClean="0">
                <a:solidFill>
                  <a:srgbClr val="000000"/>
                </a:solidFill>
                <a:latin typeface="Times New Roman"/>
                <a:ea typeface="Calibri"/>
                <a:cs typeface="Times New Roman"/>
              </a:rPr>
              <a:t>.</a:t>
            </a:r>
          </a:p>
          <a:p>
            <a:pPr>
              <a:spcAft>
                <a:spcPts val="1000"/>
              </a:spcAft>
            </a:pPr>
            <a:endParaRPr lang="tr-TR" sz="2000" dirty="0">
              <a:latin typeface="Calibri"/>
              <a:ea typeface="Calibri"/>
              <a:cs typeface="Times New Roman"/>
            </a:endParaRPr>
          </a:p>
          <a:p>
            <a:pPr algn="just">
              <a:spcBef>
                <a:spcPts val="80"/>
              </a:spcBef>
              <a:spcAft>
                <a:spcPts val="0"/>
              </a:spcAft>
            </a:pPr>
            <a:r>
              <a:rPr lang="tr-TR" sz="2000" b="1" dirty="0" smtClean="0">
                <a:latin typeface="Times New Roman"/>
                <a:ea typeface="Calibri"/>
                <a:cs typeface="Times New Roman"/>
              </a:rPr>
              <a:t>Hedef</a:t>
            </a:r>
            <a:r>
              <a:rPr lang="tr-TR" sz="2000" b="1" dirty="0">
                <a:latin typeface="Times New Roman"/>
                <a:ea typeface="Calibri"/>
                <a:cs typeface="Times New Roman"/>
              </a:rPr>
              <a:t> </a:t>
            </a:r>
            <a:r>
              <a:rPr lang="tr-TR" sz="2000" b="1" dirty="0" smtClean="0">
                <a:latin typeface="Times New Roman"/>
                <a:ea typeface="Calibri"/>
                <a:cs typeface="Times New Roman"/>
              </a:rPr>
              <a:t>1:</a:t>
            </a:r>
            <a:r>
              <a:rPr lang="tr-TR" sz="2000" b="1" spc="-200" dirty="0" smtClean="0">
                <a:latin typeface="Times New Roman"/>
                <a:ea typeface="Calibri"/>
                <a:cs typeface="Times New Roman"/>
              </a:rPr>
              <a:t> </a:t>
            </a:r>
            <a:r>
              <a:rPr lang="tr-TR" sz="2000" dirty="0">
                <a:solidFill>
                  <a:srgbClr val="000000"/>
                </a:solidFill>
                <a:latin typeface="Times New Roman"/>
                <a:ea typeface="Calibri"/>
                <a:cs typeface="Times New Roman"/>
              </a:rPr>
              <a:t>Sağlık hizmet sunumunu güçlendirerek kaliteli hizmete erişim sürekli kılınacak</a:t>
            </a:r>
            <a:r>
              <a:rPr lang="tr-TR" sz="2000" dirty="0" smtClean="0">
                <a:solidFill>
                  <a:srgbClr val="000000"/>
                </a:solidFill>
                <a:latin typeface="Times New Roman"/>
                <a:ea typeface="Calibri"/>
                <a:cs typeface="Times New Roman"/>
              </a:rPr>
              <a:t>.</a:t>
            </a:r>
            <a:endParaRPr lang="tr-TR" sz="2000" dirty="0">
              <a:latin typeface="Calibri"/>
              <a:ea typeface="Calibri"/>
              <a:cs typeface="Times New Roman"/>
            </a:endParaRPr>
          </a:p>
          <a:p>
            <a:pPr algn="just">
              <a:spcBef>
                <a:spcPts val="285"/>
              </a:spcBef>
              <a:spcAft>
                <a:spcPts val="0"/>
              </a:spcAft>
            </a:pPr>
            <a:r>
              <a:rPr lang="tr-TR" sz="2000" b="1" dirty="0">
                <a:latin typeface="Times New Roman"/>
                <a:ea typeface="Calibri"/>
                <a:cs typeface="Times New Roman"/>
              </a:rPr>
              <a:t>Hedef 2: </a:t>
            </a:r>
            <a:r>
              <a:rPr lang="tr-TR" sz="2000" dirty="0">
                <a:latin typeface="Times New Roman"/>
                <a:ea typeface="Calibri"/>
                <a:cs typeface="Times New Roman"/>
              </a:rPr>
              <a:t>Finansal sürdürülebilirlik sağlanacak</a:t>
            </a:r>
            <a:r>
              <a:rPr lang="tr-TR" sz="2000" dirty="0" smtClean="0">
                <a:latin typeface="Times New Roman"/>
                <a:ea typeface="Calibri"/>
                <a:cs typeface="Times New Roman"/>
              </a:rPr>
              <a:t>.</a:t>
            </a:r>
            <a:endParaRPr lang="tr-TR" sz="2000" dirty="0" smtClean="0">
              <a:solidFill>
                <a:srgbClr val="000000"/>
              </a:solidFill>
              <a:latin typeface="Times New Roman"/>
              <a:ea typeface="Calibri"/>
              <a:cs typeface="Times New Roman"/>
            </a:endParaRPr>
          </a:p>
          <a:p>
            <a:pPr algn="just">
              <a:spcBef>
                <a:spcPts val="285"/>
              </a:spcBef>
              <a:spcAft>
                <a:spcPts val="0"/>
              </a:spcAft>
            </a:pPr>
            <a:r>
              <a:rPr lang="tr-TR" sz="2000" b="1" dirty="0">
                <a:latin typeface="Times New Roman"/>
                <a:ea typeface="Calibri"/>
                <a:cs typeface="Times New Roman"/>
              </a:rPr>
              <a:t>Hedef </a:t>
            </a:r>
            <a:r>
              <a:rPr lang="tr-TR" sz="2000" b="1" dirty="0" smtClean="0">
                <a:latin typeface="Times New Roman"/>
                <a:ea typeface="Calibri"/>
                <a:cs typeface="Times New Roman"/>
              </a:rPr>
              <a:t>3:</a:t>
            </a:r>
            <a:r>
              <a:rPr lang="tr-TR" sz="2000" b="1" spc="-200" dirty="0" smtClean="0">
                <a:latin typeface="Times New Roman"/>
                <a:ea typeface="Calibri"/>
                <a:cs typeface="Times New Roman"/>
              </a:rPr>
              <a:t> </a:t>
            </a:r>
            <a:r>
              <a:rPr lang="tr-TR" sz="2000" dirty="0">
                <a:solidFill>
                  <a:srgbClr val="000000"/>
                </a:solidFill>
                <a:latin typeface="Times New Roman"/>
                <a:ea typeface="Calibri"/>
                <a:cs typeface="Times New Roman"/>
              </a:rPr>
              <a:t>Mali etkinliğin sağlanmasına yönelik profesyonel insan gücü ihtiyacı nicelik ve nitelik itibarıyla tamamlanacak.</a:t>
            </a:r>
            <a:endParaRPr lang="tr-TR" sz="2000" dirty="0">
              <a:latin typeface="Calibri"/>
              <a:ea typeface="Calibri"/>
              <a:cs typeface="Times New Roman"/>
            </a:endParaRPr>
          </a:p>
        </p:txBody>
      </p:sp>
    </p:spTree>
    <p:extLst>
      <p:ext uri="{BB962C8B-B14F-4D97-AF65-F5344CB8AC3E}">
        <p14:creationId xmlns:p14="http://schemas.microsoft.com/office/powerpoint/2010/main" val="35503911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043608" y="1124744"/>
            <a:ext cx="7250386" cy="4503797"/>
          </a:xfrm>
          <a:prstGeom prst="rect">
            <a:avLst/>
          </a:prstGeom>
        </p:spPr>
        <p:txBody>
          <a:bodyPr wrap="square">
            <a:spAutoFit/>
          </a:bodyPr>
          <a:lstStyle/>
          <a:p>
            <a:pPr algn="ctr"/>
            <a:r>
              <a:rPr lang="tr-TR" sz="2000" b="1" dirty="0" smtClean="0">
                <a:solidFill>
                  <a:schemeClr val="accent3">
                    <a:lumMod val="75000"/>
                  </a:schemeClr>
                </a:solidFill>
                <a:latin typeface="Times New Roman"/>
                <a:ea typeface="Calibri"/>
                <a:cs typeface="Times New Roman"/>
              </a:rPr>
              <a:t>         </a:t>
            </a:r>
            <a:r>
              <a:rPr lang="tr-TR" sz="2000" b="1" dirty="0">
                <a:solidFill>
                  <a:schemeClr val="accent2">
                    <a:lumMod val="75000"/>
                  </a:schemeClr>
                </a:solidFill>
                <a:latin typeface="Times New Roman"/>
                <a:ea typeface="Calibri"/>
                <a:cs typeface="Times New Roman"/>
              </a:rPr>
              <a:t>KURUMUMUZ 2017-2021 TASLAK </a:t>
            </a:r>
          </a:p>
          <a:p>
            <a:pPr algn="ctr"/>
            <a:r>
              <a:rPr lang="tr-TR" sz="2000" b="1" dirty="0">
                <a:solidFill>
                  <a:schemeClr val="accent2">
                    <a:lumMod val="75000"/>
                  </a:schemeClr>
                </a:solidFill>
                <a:latin typeface="Times New Roman"/>
                <a:ea typeface="Calibri"/>
                <a:cs typeface="Times New Roman"/>
              </a:rPr>
              <a:t>STRATEJİK PLANDA YER ALAN AMAÇLARIMIZ</a:t>
            </a:r>
          </a:p>
          <a:p>
            <a:pPr algn="just">
              <a:spcAft>
                <a:spcPts val="1000"/>
              </a:spcAft>
            </a:pPr>
            <a:endParaRPr lang="tr-TR" sz="2000" b="1" dirty="0" smtClean="0">
              <a:latin typeface="Times New Roman"/>
              <a:ea typeface="Calibri"/>
              <a:cs typeface="Times New Roman"/>
            </a:endParaRPr>
          </a:p>
          <a:p>
            <a:pPr algn="just">
              <a:spcAft>
                <a:spcPts val="1000"/>
              </a:spcAft>
            </a:pPr>
            <a:r>
              <a:rPr lang="tr-TR" sz="2000" b="1" dirty="0" smtClean="0">
                <a:latin typeface="Times New Roman"/>
                <a:ea typeface="Calibri"/>
                <a:cs typeface="Times New Roman"/>
              </a:rPr>
              <a:t>Stratejik </a:t>
            </a:r>
            <a:r>
              <a:rPr lang="tr-TR" sz="2000" b="1" dirty="0">
                <a:latin typeface="Times New Roman"/>
                <a:ea typeface="Calibri"/>
                <a:cs typeface="Times New Roman"/>
              </a:rPr>
              <a:t>Amaç 4</a:t>
            </a:r>
            <a:r>
              <a:rPr lang="tr-TR" sz="2000" b="1" dirty="0" smtClean="0">
                <a:latin typeface="Times New Roman"/>
                <a:ea typeface="Calibri"/>
                <a:cs typeface="Times New Roman"/>
              </a:rPr>
              <a:t>:</a:t>
            </a:r>
            <a:endParaRPr lang="tr-TR" sz="2000" b="1" dirty="0">
              <a:latin typeface="Calibri"/>
              <a:ea typeface="Calibri"/>
              <a:cs typeface="Times New Roman"/>
            </a:endParaRPr>
          </a:p>
          <a:p>
            <a:pPr>
              <a:spcAft>
                <a:spcPts val="1000"/>
              </a:spcAft>
            </a:pPr>
            <a:r>
              <a:rPr lang="tr-TR" sz="2000" dirty="0">
                <a:solidFill>
                  <a:srgbClr val="000000"/>
                </a:solidFill>
                <a:latin typeface="Times New Roman"/>
                <a:ea typeface="Calibri"/>
                <a:cs typeface="Times New Roman"/>
              </a:rPr>
              <a:t>Sağlık hizmetlerinin sunumunda daha ileri kalite sağlamak. </a:t>
            </a:r>
          </a:p>
          <a:p>
            <a:pPr>
              <a:spcAft>
                <a:spcPts val="1000"/>
              </a:spcAft>
            </a:pPr>
            <a:endParaRPr lang="tr-TR" sz="2000" b="1" dirty="0">
              <a:solidFill>
                <a:srgbClr val="000000"/>
              </a:solidFill>
              <a:latin typeface="Times New Roman"/>
              <a:ea typeface="Calibri"/>
              <a:cs typeface="Times New Roman"/>
            </a:endParaRPr>
          </a:p>
          <a:p>
            <a:pPr>
              <a:spcAft>
                <a:spcPts val="1000"/>
              </a:spcAft>
            </a:pPr>
            <a:r>
              <a:rPr lang="tr-TR" sz="2000" b="1" dirty="0" smtClean="0">
                <a:latin typeface="Times New Roman"/>
                <a:ea typeface="Calibri"/>
                <a:cs typeface="Times New Roman"/>
              </a:rPr>
              <a:t>Hedef 1:</a:t>
            </a:r>
            <a:r>
              <a:rPr lang="tr-TR" sz="2000" b="1" spc="-200" dirty="0" smtClean="0">
                <a:latin typeface="Times New Roman"/>
                <a:ea typeface="Calibri"/>
                <a:cs typeface="Times New Roman"/>
              </a:rPr>
              <a:t> </a:t>
            </a:r>
            <a:r>
              <a:rPr lang="tr-TR" sz="2000" dirty="0">
                <a:solidFill>
                  <a:srgbClr val="000000"/>
                </a:solidFill>
                <a:latin typeface="Times New Roman"/>
                <a:ea typeface="Calibri"/>
                <a:cs typeface="Times New Roman"/>
              </a:rPr>
              <a:t>Verimlilik değerlendirme ölçütleri çerçevesinde kamu hastane birliklerinin kaynak kullanımının ve hizmet sunumunun etkinliği ve verimliliği değerlendirilecek</a:t>
            </a:r>
            <a:r>
              <a:rPr lang="tr-TR" sz="2000" dirty="0" smtClean="0">
                <a:solidFill>
                  <a:srgbClr val="000000"/>
                </a:solidFill>
                <a:latin typeface="Times New Roman"/>
                <a:ea typeface="Calibri"/>
                <a:cs typeface="Times New Roman"/>
              </a:rPr>
              <a:t>.</a:t>
            </a:r>
            <a:endParaRPr lang="tr-TR" sz="2000" dirty="0">
              <a:latin typeface="Calibri"/>
              <a:ea typeface="Calibri"/>
              <a:cs typeface="Times New Roman"/>
            </a:endParaRPr>
          </a:p>
          <a:p>
            <a:pPr algn="just">
              <a:spcBef>
                <a:spcPts val="285"/>
              </a:spcBef>
              <a:spcAft>
                <a:spcPts val="0"/>
              </a:spcAft>
            </a:pPr>
            <a:r>
              <a:rPr lang="tr-TR" sz="2000" b="1" dirty="0">
                <a:latin typeface="Times New Roman"/>
                <a:ea typeface="Calibri"/>
                <a:cs typeface="Times New Roman"/>
              </a:rPr>
              <a:t>Hedef 2: </a:t>
            </a:r>
            <a:r>
              <a:rPr lang="tr-TR" sz="2000" dirty="0">
                <a:latin typeface="Times New Roman"/>
                <a:ea typeface="Calibri"/>
                <a:cs typeface="Times New Roman"/>
              </a:rPr>
              <a:t>İş sağlığı ve güvenliği eğitimleri verilerek iş kazaları azaltılacak.</a:t>
            </a:r>
            <a:endParaRPr lang="tr-TR" sz="2000" dirty="0" smtClean="0">
              <a:solidFill>
                <a:srgbClr val="000000"/>
              </a:solidFill>
              <a:latin typeface="Times New Roman"/>
              <a:ea typeface="Calibri"/>
              <a:cs typeface="Times New Roman"/>
            </a:endParaRPr>
          </a:p>
          <a:p>
            <a:pPr algn="just">
              <a:spcBef>
                <a:spcPts val="285"/>
              </a:spcBef>
              <a:spcAft>
                <a:spcPts val="0"/>
              </a:spcAft>
            </a:pPr>
            <a:r>
              <a:rPr lang="tr-TR" sz="2000" dirty="0" smtClean="0">
                <a:solidFill>
                  <a:srgbClr val="000000"/>
                </a:solidFill>
                <a:latin typeface="Times New Roman"/>
                <a:ea typeface="Calibri"/>
                <a:cs typeface="Times New Roman"/>
              </a:rPr>
              <a:t>.</a:t>
            </a:r>
            <a:endParaRPr lang="tr-TR" sz="2000" dirty="0">
              <a:latin typeface="Calibri"/>
              <a:ea typeface="Calibri"/>
              <a:cs typeface="Times New Roman"/>
            </a:endParaRPr>
          </a:p>
        </p:txBody>
      </p:sp>
    </p:spTree>
    <p:extLst>
      <p:ext uri="{BB962C8B-B14F-4D97-AF65-F5344CB8AC3E}">
        <p14:creationId xmlns:p14="http://schemas.microsoft.com/office/powerpoint/2010/main" val="13812164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4203153702"/>
              </p:ext>
            </p:extLst>
          </p:nvPr>
        </p:nvGraphicFramePr>
        <p:xfrm>
          <a:off x="-2" y="591678"/>
          <a:ext cx="9144003" cy="6266320"/>
        </p:xfrm>
        <a:graphic>
          <a:graphicData uri="http://schemas.openxmlformats.org/drawingml/2006/table">
            <a:tbl>
              <a:tblPr firstRow="1" firstCol="1" bandRow="1"/>
              <a:tblGrid>
                <a:gridCol w="2039112"/>
                <a:gridCol w="786385"/>
                <a:gridCol w="689458"/>
                <a:gridCol w="687629"/>
                <a:gridCol w="689458"/>
                <a:gridCol w="689458"/>
                <a:gridCol w="687629"/>
                <a:gridCol w="687629"/>
                <a:gridCol w="786385"/>
                <a:gridCol w="811986"/>
                <a:gridCol w="588874"/>
              </a:tblGrid>
              <a:tr h="381849">
                <a:tc rowSpan="2">
                  <a:txBody>
                    <a:bodyPr/>
                    <a:lstStyle/>
                    <a:p>
                      <a:pPr algn="ctr">
                        <a:lnSpc>
                          <a:spcPct val="115000"/>
                        </a:lnSpc>
                        <a:spcAft>
                          <a:spcPts val="0"/>
                        </a:spcAft>
                      </a:pPr>
                      <a:r>
                        <a:rPr lang="tr-TR" sz="600" b="1" dirty="0">
                          <a:effectLst/>
                          <a:latin typeface="Times New Roman" panose="02020603050405020304" pitchFamily="18" charset="0"/>
                          <a:ea typeface="Times New Roman" panose="02020603050405020304" pitchFamily="18" charset="0"/>
                          <a:cs typeface="Times New Roman" panose="02020603050405020304" pitchFamily="18" charset="0"/>
                        </a:rPr>
                        <a:t>AMAÇLAR/ HEDEFLER</a:t>
                      </a:r>
                      <a:endParaRPr lang="tr-TR"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EDF5D9"/>
                    </a:solidFill>
                  </a:tcPr>
                </a:tc>
                <a:tc gridSpan="10">
                  <a:txBody>
                    <a:bodyPr/>
                    <a:lstStyle/>
                    <a:p>
                      <a:pPr algn="ctr">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HARCAMA BİRİMLERİ</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EDF5D9"/>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759802">
                <a:tc vMerge="1">
                  <a:txBody>
                    <a:bodyPr/>
                    <a:lstStyle/>
                    <a:p>
                      <a:endParaRPr lang="tr-TR"/>
                    </a:p>
                  </a:txBody>
                  <a:tcPr/>
                </a:tc>
                <a:tc>
                  <a:txBody>
                    <a:bodyPr/>
                    <a:lstStyle/>
                    <a:p>
                      <a:pPr algn="ctr">
                        <a:lnSpc>
                          <a:spcPct val="115000"/>
                        </a:lnSpc>
                        <a:spcAft>
                          <a:spcPts val="0"/>
                        </a:spcAft>
                      </a:pPr>
                      <a:r>
                        <a:rPr lang="tr-TR" sz="700" b="1" dirty="0">
                          <a:effectLst/>
                          <a:latin typeface="Times New Roman" panose="02020603050405020304" pitchFamily="18" charset="0"/>
                          <a:ea typeface="Times New Roman" panose="02020603050405020304" pitchFamily="18" charset="0"/>
                          <a:cs typeface="Times New Roman" panose="02020603050405020304" pitchFamily="18" charset="0"/>
                        </a:rPr>
                        <a:t>Özel Kalem ve İç Denetim Birimi Başkanlığı</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EDF5D9"/>
                    </a:solidFill>
                  </a:tcPr>
                </a:tc>
                <a:tc>
                  <a:txBody>
                    <a:bodyPr/>
                    <a:lstStyle/>
                    <a:p>
                      <a:pPr algn="ctr">
                        <a:lnSpc>
                          <a:spcPct val="115000"/>
                        </a:lnSpc>
                        <a:spcAft>
                          <a:spcPts val="0"/>
                        </a:spcAft>
                      </a:pPr>
                      <a:r>
                        <a:rPr lang="tr-TR" sz="700" b="1" dirty="0">
                          <a:effectLst/>
                          <a:latin typeface="Times New Roman" panose="02020603050405020304" pitchFamily="18" charset="0"/>
                          <a:ea typeface="Times New Roman" panose="02020603050405020304" pitchFamily="18" charset="0"/>
                          <a:cs typeface="Times New Roman" panose="02020603050405020304" pitchFamily="18" charset="0"/>
                        </a:rPr>
                        <a:t>Destek ve İdari Hizmetler Kurum Başkan Yardımcılığı</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EDF5D9"/>
                    </a:solidFill>
                  </a:tcPr>
                </a:tc>
                <a:tc>
                  <a:txBody>
                    <a:bodyPr/>
                    <a:lstStyle/>
                    <a:p>
                      <a:pPr algn="ctr">
                        <a:lnSpc>
                          <a:spcPct val="115000"/>
                        </a:lnSpc>
                        <a:spcAft>
                          <a:spcPts val="0"/>
                        </a:spcAft>
                      </a:pPr>
                      <a:r>
                        <a:rPr lang="tr-TR" sz="700" b="1" dirty="0">
                          <a:effectLst/>
                          <a:latin typeface="Times New Roman" panose="02020603050405020304" pitchFamily="18" charset="0"/>
                          <a:ea typeface="Times New Roman" panose="02020603050405020304" pitchFamily="18" charset="0"/>
                          <a:cs typeface="Times New Roman" panose="02020603050405020304" pitchFamily="18" charset="0"/>
                        </a:rPr>
                        <a:t>İnsan Kaynakları Kurum Başkan Yardımcılığı</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EDF5D9"/>
                    </a:solidFill>
                  </a:tcPr>
                </a:tc>
                <a:tc>
                  <a:txBody>
                    <a:bodyPr/>
                    <a:lstStyle/>
                    <a:p>
                      <a:pPr algn="ctr">
                        <a:lnSpc>
                          <a:spcPct val="115000"/>
                        </a:lnSpc>
                        <a:spcAft>
                          <a:spcPts val="0"/>
                        </a:spcAft>
                      </a:pPr>
                      <a:r>
                        <a:rPr lang="tr-TR" sz="700" b="1" dirty="0">
                          <a:effectLst/>
                          <a:latin typeface="Times New Roman" panose="02020603050405020304" pitchFamily="18" charset="0"/>
                          <a:ea typeface="Times New Roman" panose="02020603050405020304" pitchFamily="18" charset="0"/>
                          <a:cs typeface="Times New Roman" panose="02020603050405020304" pitchFamily="18" charset="0"/>
                        </a:rPr>
                        <a:t>Mali Hizmetler Kurum Başkan Yardımcılığı</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EDF5D9"/>
                    </a:solidFill>
                  </a:tcPr>
                </a:tc>
                <a:tc>
                  <a:txBody>
                    <a:bodyPr/>
                    <a:lstStyle/>
                    <a:p>
                      <a:pPr algn="ctr">
                        <a:lnSpc>
                          <a:spcPct val="115000"/>
                        </a:lnSpc>
                        <a:spcAft>
                          <a:spcPts val="0"/>
                        </a:spcAft>
                      </a:pPr>
                      <a:r>
                        <a:rPr lang="tr-TR" sz="700" b="1" dirty="0">
                          <a:effectLst/>
                          <a:latin typeface="Times New Roman" panose="02020603050405020304" pitchFamily="18" charset="0"/>
                          <a:ea typeface="Times New Roman" panose="02020603050405020304" pitchFamily="18" charset="0"/>
                          <a:cs typeface="Times New Roman" panose="02020603050405020304" pitchFamily="18" charset="0"/>
                        </a:rPr>
                        <a:t>Tıbbi Hizmetler Kurum Başkan Yardımcılığı</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EDF5D9"/>
                    </a:solidFill>
                  </a:tcPr>
                </a:tc>
                <a:tc>
                  <a:txBody>
                    <a:bodyPr/>
                    <a:lstStyle/>
                    <a:p>
                      <a:pPr algn="ctr">
                        <a:lnSpc>
                          <a:spcPct val="115000"/>
                        </a:lnSpc>
                        <a:spcAft>
                          <a:spcPts val="0"/>
                        </a:spcAft>
                      </a:pPr>
                      <a:r>
                        <a:rPr lang="tr-TR" sz="700" b="1" dirty="0">
                          <a:effectLst/>
                          <a:latin typeface="Times New Roman" panose="02020603050405020304" pitchFamily="18" charset="0"/>
                          <a:ea typeface="Times New Roman" panose="02020603050405020304" pitchFamily="18" charset="0"/>
                          <a:cs typeface="Times New Roman" panose="02020603050405020304" pitchFamily="18" charset="0"/>
                        </a:rPr>
                        <a:t>İzleme, Ölçme ve Değerlendirme Kurum Başkan Yardımcılığı</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EDF5D9"/>
                    </a:solidFill>
                  </a:tcPr>
                </a:tc>
                <a:tc>
                  <a:txBody>
                    <a:bodyPr/>
                    <a:lstStyle/>
                    <a:p>
                      <a:pPr algn="ctr">
                        <a:lnSpc>
                          <a:spcPct val="115000"/>
                        </a:lnSpc>
                        <a:spcAft>
                          <a:spcPts val="0"/>
                        </a:spcAft>
                      </a:pPr>
                      <a:r>
                        <a:rPr lang="tr-TR" sz="700" b="1" dirty="0">
                          <a:effectLst/>
                          <a:latin typeface="Times New Roman" panose="02020603050405020304" pitchFamily="18" charset="0"/>
                          <a:ea typeface="Times New Roman" panose="02020603050405020304" pitchFamily="18" charset="0"/>
                          <a:cs typeface="Times New Roman" panose="02020603050405020304" pitchFamily="18" charset="0"/>
                        </a:rPr>
                        <a:t>Strateji Geliştirme Daire Başkanlığı</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EDF5D9"/>
                    </a:solidFill>
                  </a:tcPr>
                </a:tc>
                <a:tc>
                  <a:txBody>
                    <a:bodyPr/>
                    <a:lstStyle/>
                    <a:p>
                      <a:pPr algn="ctr">
                        <a:lnSpc>
                          <a:spcPct val="115000"/>
                        </a:lnSpc>
                        <a:spcAft>
                          <a:spcPts val="0"/>
                        </a:spcAft>
                      </a:pPr>
                      <a:r>
                        <a:rPr lang="tr-TR" sz="700" b="1" dirty="0">
                          <a:effectLst/>
                          <a:latin typeface="Times New Roman" panose="02020603050405020304" pitchFamily="18" charset="0"/>
                          <a:ea typeface="Times New Roman" panose="02020603050405020304" pitchFamily="18" charset="0"/>
                          <a:cs typeface="Times New Roman" panose="02020603050405020304" pitchFamily="18" charset="0"/>
                        </a:rPr>
                        <a:t>Hukuk Müşavirliği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EDF5D9"/>
                    </a:solidFill>
                  </a:tcPr>
                </a:tc>
                <a:tc>
                  <a:txBody>
                    <a:bodyPr/>
                    <a:lstStyle/>
                    <a:p>
                      <a:pPr algn="ctr">
                        <a:lnSpc>
                          <a:spcPct val="115000"/>
                        </a:lnSpc>
                        <a:spcAft>
                          <a:spcPts val="0"/>
                        </a:spcAft>
                      </a:pPr>
                      <a:r>
                        <a:rPr lang="tr-TR" sz="700" b="1" dirty="0">
                          <a:effectLst/>
                          <a:latin typeface="Times New Roman" panose="02020603050405020304" pitchFamily="18" charset="0"/>
                          <a:ea typeface="Times New Roman" panose="02020603050405020304" pitchFamily="18" charset="0"/>
                          <a:cs typeface="Times New Roman" panose="02020603050405020304" pitchFamily="18" charset="0"/>
                        </a:rPr>
                        <a:t>Denetim Hizmetleri Daire Başkanlığı</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EDF5D9"/>
                    </a:solidFill>
                  </a:tcPr>
                </a:tc>
                <a:tc>
                  <a:txBody>
                    <a:bodyPr/>
                    <a:lstStyle/>
                    <a:p>
                      <a:pPr algn="ctr">
                        <a:lnSpc>
                          <a:spcPct val="115000"/>
                        </a:lnSpc>
                        <a:spcAft>
                          <a:spcPts val="0"/>
                        </a:spcAft>
                      </a:pPr>
                      <a:r>
                        <a:rPr lang="tr-TR" sz="700" b="1" dirty="0">
                          <a:effectLst/>
                          <a:latin typeface="Times New Roman" panose="02020603050405020304" pitchFamily="18" charset="0"/>
                          <a:ea typeface="Times New Roman" panose="02020603050405020304" pitchFamily="18" charset="0"/>
                          <a:cs typeface="Times New Roman" panose="02020603050405020304" pitchFamily="18" charset="0"/>
                        </a:rPr>
                        <a:t>Kamu Hastaneleri Genel Sekreterlikleri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EDF5D9"/>
                    </a:solidFill>
                  </a:tcPr>
                </a:tc>
              </a:tr>
              <a:tr h="640798">
                <a:tc>
                  <a:txBody>
                    <a:bodyPr/>
                    <a:lstStyle/>
                    <a:p>
                      <a:pPr>
                        <a:lnSpc>
                          <a:spcPct val="115000"/>
                        </a:lnSpc>
                        <a:spcAft>
                          <a:spcPts val="0"/>
                        </a:spcAft>
                      </a:pPr>
                      <a:r>
                        <a:rPr lang="tr-TR" sz="900" b="1" dirty="0">
                          <a:effectLst/>
                          <a:latin typeface="Times New Roman" panose="02020603050405020304" pitchFamily="18" charset="0"/>
                          <a:ea typeface="Times New Roman" panose="02020603050405020304" pitchFamily="18" charset="0"/>
                          <a:cs typeface="Times New Roman" panose="02020603050405020304" pitchFamily="18" charset="0"/>
                        </a:rPr>
                        <a:t>H.1.1</a:t>
                      </a:r>
                      <a:r>
                        <a:rPr lang="tr-TR" sz="900" dirty="0">
                          <a:effectLst/>
                          <a:latin typeface="Times New Roman" panose="02020603050405020304" pitchFamily="18" charset="0"/>
                          <a:ea typeface="Times New Roman" panose="02020603050405020304" pitchFamily="18" charset="0"/>
                          <a:cs typeface="Times New Roman" panose="02020603050405020304" pitchFamily="18" charset="0"/>
                        </a:rPr>
                        <a:t>.Etkili bir insan kaynakları sistemi oluşturularak insan kaynakları ile Kurum kapasitesi geliştirilecek.</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S</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AEEF3"/>
                    </a:solidFill>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316822">
                <a:tc>
                  <a:txBody>
                    <a:bodyPr/>
                    <a:lstStyle/>
                    <a:p>
                      <a:pPr>
                        <a:lnSpc>
                          <a:spcPct val="115000"/>
                        </a:lnSpc>
                        <a:spcAft>
                          <a:spcPts val="0"/>
                        </a:spcAft>
                      </a:pPr>
                      <a:r>
                        <a:rPr lang="tr-TR" sz="900" b="1" dirty="0">
                          <a:effectLst/>
                          <a:latin typeface="Times New Roman" panose="02020603050405020304" pitchFamily="18" charset="0"/>
                          <a:ea typeface="Times New Roman" panose="02020603050405020304" pitchFamily="18" charset="0"/>
                          <a:cs typeface="Times New Roman" panose="02020603050405020304" pitchFamily="18" charset="0"/>
                        </a:rPr>
                        <a:t>H.1.2.</a:t>
                      </a:r>
                      <a:r>
                        <a:rPr lang="tr-TR" sz="900" dirty="0">
                          <a:effectLst/>
                          <a:latin typeface="Times New Roman" panose="02020603050405020304" pitchFamily="18" charset="0"/>
                          <a:ea typeface="Times New Roman" panose="02020603050405020304" pitchFamily="18" charset="0"/>
                          <a:cs typeface="Times New Roman" panose="02020603050405020304" pitchFamily="18" charset="0"/>
                        </a:rPr>
                        <a:t> Kurumsal iletişim politikası geliştirilecek.</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S</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AEEF3"/>
                    </a:solidFill>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316822">
                <a:tc>
                  <a:txBody>
                    <a:bodyPr/>
                    <a:lstStyle/>
                    <a:p>
                      <a:pPr>
                        <a:lnSpc>
                          <a:spcPct val="115000"/>
                        </a:lnSpc>
                        <a:spcAft>
                          <a:spcPts val="0"/>
                        </a:spcAft>
                      </a:pPr>
                      <a:r>
                        <a:rPr lang="tr-TR" sz="900" b="1" dirty="0">
                          <a:effectLst/>
                          <a:latin typeface="Times New Roman" panose="02020603050405020304" pitchFamily="18" charset="0"/>
                          <a:ea typeface="Times New Roman" panose="02020603050405020304" pitchFamily="18" charset="0"/>
                          <a:cs typeface="Times New Roman" panose="02020603050405020304" pitchFamily="18" charset="0"/>
                        </a:rPr>
                        <a:t>H.1.3.</a:t>
                      </a:r>
                      <a:r>
                        <a:rPr lang="tr-TR" sz="900" dirty="0">
                          <a:effectLst/>
                          <a:latin typeface="Times New Roman" panose="02020603050405020304" pitchFamily="18" charset="0"/>
                          <a:ea typeface="Times New Roman" panose="02020603050405020304" pitchFamily="18" charset="0"/>
                          <a:cs typeface="Times New Roman" panose="02020603050405020304" pitchFamily="18" charset="0"/>
                        </a:rPr>
                        <a:t> Yurt içi ve yurt dışı eğitimlerin artırılması sağlanacak.</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S</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AEEF3"/>
                    </a:solidFill>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481843">
                <a:tc>
                  <a:txBody>
                    <a:bodyPr/>
                    <a:lstStyle/>
                    <a:p>
                      <a:pPr>
                        <a:lnSpc>
                          <a:spcPct val="115000"/>
                        </a:lnSpc>
                        <a:spcAft>
                          <a:spcPts val="0"/>
                        </a:spcAft>
                      </a:pPr>
                      <a:r>
                        <a:rPr lang="tr-TR" sz="900" b="1" dirty="0">
                          <a:effectLst/>
                          <a:latin typeface="Times New Roman" panose="02020603050405020304" pitchFamily="18" charset="0"/>
                          <a:ea typeface="Times New Roman" panose="02020603050405020304" pitchFamily="18" charset="0"/>
                          <a:cs typeface="Times New Roman" panose="02020603050405020304" pitchFamily="18" charset="0"/>
                        </a:rPr>
                        <a:t>H.2.1. </a:t>
                      </a:r>
                      <a:r>
                        <a:rPr lang="tr-TR" sz="900" dirty="0">
                          <a:effectLst/>
                          <a:latin typeface="Times New Roman" panose="02020603050405020304" pitchFamily="18" charset="0"/>
                          <a:ea typeface="Times New Roman" panose="02020603050405020304" pitchFamily="18" charset="0"/>
                          <a:cs typeface="Times New Roman" panose="02020603050405020304" pitchFamily="18" charset="0"/>
                        </a:rPr>
                        <a:t>Sağlık tesislerinde tasarruf sağlanarak finansal sürdürülebilirlik artırılacak.</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S</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AEEF3"/>
                    </a:solidFill>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dirty="0">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316822">
                <a:tc>
                  <a:txBody>
                    <a:bodyPr/>
                    <a:lstStyle/>
                    <a:p>
                      <a:pPr>
                        <a:lnSpc>
                          <a:spcPct val="115000"/>
                        </a:lnSpc>
                        <a:spcAft>
                          <a:spcPts val="0"/>
                        </a:spcAft>
                      </a:pPr>
                      <a:r>
                        <a:rPr lang="tr-TR" sz="900" b="1" dirty="0">
                          <a:effectLst/>
                          <a:latin typeface="Times New Roman" panose="02020603050405020304" pitchFamily="18" charset="0"/>
                          <a:ea typeface="Times New Roman" panose="02020603050405020304" pitchFamily="18" charset="0"/>
                          <a:cs typeface="Times New Roman" panose="02020603050405020304" pitchFamily="18" charset="0"/>
                        </a:rPr>
                        <a:t>H.2.2.</a:t>
                      </a:r>
                      <a:r>
                        <a:rPr lang="tr-TR" sz="900" dirty="0">
                          <a:effectLst/>
                          <a:latin typeface="Times New Roman" panose="02020603050405020304" pitchFamily="18" charset="0"/>
                          <a:ea typeface="Times New Roman" panose="02020603050405020304" pitchFamily="18" charset="0"/>
                          <a:cs typeface="Times New Roman" panose="02020603050405020304" pitchFamily="18" charset="0"/>
                        </a:rPr>
                        <a:t> Sağlık endüstrisi ve sağlık turizmi geliştirilecek.</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dirty="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S</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AEEF3"/>
                    </a:solidFill>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316822">
                <a:tc>
                  <a:txBody>
                    <a:bodyPr/>
                    <a:lstStyle/>
                    <a:p>
                      <a:pPr>
                        <a:lnSpc>
                          <a:spcPct val="115000"/>
                        </a:lnSpc>
                        <a:spcAft>
                          <a:spcPts val="0"/>
                        </a:spcAft>
                      </a:pPr>
                      <a:r>
                        <a:rPr lang="tr-TR" sz="900" b="1" dirty="0">
                          <a:effectLst/>
                          <a:latin typeface="Times New Roman" panose="02020603050405020304" pitchFamily="18" charset="0"/>
                          <a:ea typeface="Times New Roman" panose="02020603050405020304" pitchFamily="18" charset="0"/>
                          <a:cs typeface="Times New Roman" panose="02020603050405020304" pitchFamily="18" charset="0"/>
                        </a:rPr>
                        <a:t>H.2.3. </a:t>
                      </a:r>
                      <a:r>
                        <a:rPr lang="tr-TR" sz="900" dirty="0">
                          <a:effectLst/>
                          <a:latin typeface="Times New Roman" panose="02020603050405020304" pitchFamily="18" charset="0"/>
                          <a:ea typeface="Times New Roman" panose="02020603050405020304" pitchFamily="18" charset="0"/>
                          <a:cs typeface="Times New Roman" panose="02020603050405020304" pitchFamily="18" charset="0"/>
                        </a:rPr>
                        <a:t>Sağlık bilimi ve Ar-Ge faaliyetleri geliştirilecek.</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S</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AEEF3"/>
                    </a:solidFill>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481843">
                <a:tc>
                  <a:txBody>
                    <a:bodyPr/>
                    <a:lstStyle/>
                    <a:p>
                      <a:pPr>
                        <a:lnSpc>
                          <a:spcPct val="115000"/>
                        </a:lnSpc>
                        <a:spcAft>
                          <a:spcPts val="0"/>
                        </a:spcAft>
                      </a:pPr>
                      <a:r>
                        <a:rPr lang="tr-TR" sz="900" b="1" dirty="0">
                          <a:effectLst/>
                          <a:latin typeface="Times New Roman" panose="02020603050405020304" pitchFamily="18" charset="0"/>
                          <a:ea typeface="Times New Roman" panose="02020603050405020304" pitchFamily="18" charset="0"/>
                          <a:cs typeface="Times New Roman" panose="02020603050405020304" pitchFamily="18" charset="0"/>
                        </a:rPr>
                        <a:t>H.3.1</a:t>
                      </a:r>
                      <a:r>
                        <a:rPr lang="tr-TR" sz="900" dirty="0">
                          <a:effectLst/>
                          <a:latin typeface="Times New Roman" panose="02020603050405020304" pitchFamily="18" charset="0"/>
                          <a:ea typeface="Times New Roman" panose="02020603050405020304" pitchFamily="18" charset="0"/>
                          <a:cs typeface="Times New Roman" panose="02020603050405020304" pitchFamily="18" charset="0"/>
                        </a:rPr>
                        <a:t>. Sağlık hizmet sunumunu güçlendirerek kaliteli hizmete erişim sürekli kılınacak.</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dirty="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S</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AEEF3"/>
                    </a:solidFill>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316822">
                <a:tc>
                  <a:txBody>
                    <a:bodyPr/>
                    <a:lstStyle/>
                    <a:p>
                      <a:pPr>
                        <a:lnSpc>
                          <a:spcPct val="115000"/>
                        </a:lnSpc>
                        <a:spcAft>
                          <a:spcPts val="0"/>
                        </a:spcAft>
                      </a:pPr>
                      <a:r>
                        <a:rPr lang="tr-TR" sz="900" b="1" dirty="0">
                          <a:effectLst/>
                          <a:latin typeface="Times New Roman" panose="02020603050405020304" pitchFamily="18" charset="0"/>
                          <a:ea typeface="Times New Roman" panose="02020603050405020304" pitchFamily="18" charset="0"/>
                          <a:cs typeface="Times New Roman" panose="02020603050405020304" pitchFamily="18" charset="0"/>
                        </a:rPr>
                        <a:t>H.3.2.</a:t>
                      </a:r>
                      <a:r>
                        <a:rPr lang="tr-TR" sz="900" dirty="0">
                          <a:effectLst/>
                          <a:latin typeface="Times New Roman" panose="02020603050405020304" pitchFamily="18" charset="0"/>
                          <a:ea typeface="Times New Roman" panose="02020603050405020304" pitchFamily="18" charset="0"/>
                          <a:cs typeface="Times New Roman" panose="02020603050405020304" pitchFamily="18" charset="0"/>
                        </a:rPr>
                        <a:t> Finansal sürdürülebilirlik sağlanacak.</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dirty="0">
                          <a:effectLst/>
                          <a:latin typeface="Times New Roman" panose="02020603050405020304" pitchFamily="18" charset="0"/>
                          <a:ea typeface="Times New Roman" panose="02020603050405020304" pitchFamily="18" charset="0"/>
                          <a:cs typeface="Times New Roman" panose="02020603050405020304" pitchFamily="18" charset="0"/>
                        </a:rPr>
                        <a:t>S</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AEEF3"/>
                    </a:solidFill>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646864">
                <a:tc>
                  <a:txBody>
                    <a:bodyPr/>
                    <a:lstStyle/>
                    <a:p>
                      <a:pPr>
                        <a:lnSpc>
                          <a:spcPct val="115000"/>
                        </a:lnSpc>
                        <a:spcAft>
                          <a:spcPts val="0"/>
                        </a:spcAft>
                      </a:pPr>
                      <a:r>
                        <a:rPr lang="tr-TR" sz="900" b="1" dirty="0">
                          <a:effectLst/>
                          <a:latin typeface="Times New Roman" panose="02020603050405020304" pitchFamily="18" charset="0"/>
                          <a:ea typeface="Times New Roman" panose="02020603050405020304" pitchFamily="18" charset="0"/>
                          <a:cs typeface="Times New Roman" panose="02020603050405020304" pitchFamily="18" charset="0"/>
                        </a:rPr>
                        <a:t>H.3.3.</a:t>
                      </a:r>
                      <a:r>
                        <a:rPr lang="tr-TR" sz="900" dirty="0">
                          <a:effectLst/>
                          <a:latin typeface="Times New Roman" panose="02020603050405020304" pitchFamily="18" charset="0"/>
                          <a:ea typeface="Times New Roman" panose="02020603050405020304" pitchFamily="18" charset="0"/>
                          <a:cs typeface="Times New Roman" panose="02020603050405020304" pitchFamily="18" charset="0"/>
                        </a:rPr>
                        <a:t> Mali etkinliğin sağlanmasına yönelik profesyonel insan gücü ihtiyacı nicelik ve nitelik itibarıyla tamamlanacak.</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S</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AEEF3"/>
                    </a:solidFill>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811885">
                <a:tc>
                  <a:txBody>
                    <a:bodyPr/>
                    <a:lstStyle/>
                    <a:p>
                      <a:pPr>
                        <a:lnSpc>
                          <a:spcPct val="115000"/>
                        </a:lnSpc>
                        <a:spcAft>
                          <a:spcPts val="0"/>
                        </a:spcAft>
                      </a:pPr>
                      <a:r>
                        <a:rPr lang="tr-TR" sz="900" b="1" dirty="0">
                          <a:effectLst/>
                          <a:latin typeface="Times New Roman" panose="02020603050405020304" pitchFamily="18" charset="0"/>
                          <a:ea typeface="Times New Roman" panose="02020603050405020304" pitchFamily="18" charset="0"/>
                          <a:cs typeface="Times New Roman" panose="02020603050405020304" pitchFamily="18" charset="0"/>
                        </a:rPr>
                        <a:t>H.4.1.</a:t>
                      </a:r>
                      <a:r>
                        <a:rPr lang="tr-TR" sz="900" dirty="0">
                          <a:effectLst/>
                          <a:latin typeface="Times New Roman" panose="02020603050405020304" pitchFamily="18" charset="0"/>
                          <a:ea typeface="Times New Roman" panose="02020603050405020304" pitchFamily="18" charset="0"/>
                          <a:cs typeface="Times New Roman" panose="02020603050405020304" pitchFamily="18" charset="0"/>
                        </a:rPr>
                        <a:t> Verimlilik değerlendirme ölçütleri çerçevesinde kamu hastane birliklerinin kaynak kullanımının ve hizmet sunumunun etkinliği ve verimliliği değerlendirilecek.</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S</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AEEF3"/>
                    </a:solidFill>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477326">
                <a:tc>
                  <a:txBody>
                    <a:bodyPr/>
                    <a:lstStyle/>
                    <a:p>
                      <a:pPr>
                        <a:lnSpc>
                          <a:spcPct val="115000"/>
                        </a:lnSpc>
                        <a:spcAft>
                          <a:spcPts val="0"/>
                        </a:spcAft>
                      </a:pPr>
                      <a:r>
                        <a:rPr lang="tr-TR" sz="900" b="1" dirty="0">
                          <a:effectLst/>
                          <a:latin typeface="Times New Roman" panose="02020603050405020304" pitchFamily="18" charset="0"/>
                          <a:ea typeface="Times New Roman" panose="02020603050405020304" pitchFamily="18" charset="0"/>
                          <a:cs typeface="Times New Roman" panose="02020603050405020304" pitchFamily="18" charset="0"/>
                        </a:rPr>
                        <a:t>H.4.2. </a:t>
                      </a:r>
                      <a:r>
                        <a:rPr lang="tr-TR" sz="900" dirty="0">
                          <a:effectLst/>
                          <a:latin typeface="Times New Roman" panose="02020603050405020304" pitchFamily="18" charset="0"/>
                          <a:ea typeface="Times New Roman" panose="02020603050405020304" pitchFamily="18" charset="0"/>
                          <a:cs typeface="Times New Roman" panose="02020603050405020304" pitchFamily="18" charset="0"/>
                        </a:rPr>
                        <a:t>İş sağlığı ve güvenliği eğitimleri verilerek iş kazaları azaltılacak.</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S</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AEEF3"/>
                    </a:solidFill>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tr-TR" sz="1400">
                        <a:effectLst/>
                        <a:latin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tr-TR" sz="800" b="1" dirty="0">
                          <a:effectLst/>
                          <a:latin typeface="Times New Roman" panose="02020603050405020304" pitchFamily="18" charset="0"/>
                          <a:ea typeface="Times New Roman" panose="02020603050405020304" pitchFamily="18" charset="0"/>
                          <a:cs typeface="Times New Roman" panose="02020603050405020304" pitchFamily="18" charset="0"/>
                        </a:rPr>
                        <a:t>İ</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0" marR="67840"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607218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762249365"/>
              </p:ext>
            </p:extLst>
          </p:nvPr>
        </p:nvGraphicFramePr>
        <p:xfrm>
          <a:off x="351066" y="930728"/>
          <a:ext cx="8441870" cy="5592536"/>
        </p:xfrm>
        <a:graphic>
          <a:graphicData uri="http://schemas.openxmlformats.org/drawingml/2006/table">
            <a:tbl>
              <a:tblPr/>
              <a:tblGrid>
                <a:gridCol w="1373432"/>
                <a:gridCol w="1373432"/>
                <a:gridCol w="1673879"/>
                <a:gridCol w="407941"/>
                <a:gridCol w="441242"/>
                <a:gridCol w="516170"/>
                <a:gridCol w="532820"/>
                <a:gridCol w="648882"/>
                <a:gridCol w="1474072"/>
              </a:tblGrid>
              <a:tr h="109624">
                <a:tc gridSpan="9">
                  <a:txBody>
                    <a:bodyPr/>
                    <a:lstStyle/>
                    <a:p>
                      <a:pPr algn="ctr" fontAlgn="ctr"/>
                      <a:r>
                        <a:rPr lang="tr-TR" sz="500" b="1" i="0" u="none" strike="noStrike" dirty="0">
                          <a:solidFill>
                            <a:srgbClr val="FFFFFF"/>
                          </a:solidFill>
                          <a:effectLst/>
                          <a:latin typeface="Arial"/>
                        </a:rPr>
                        <a:t> </a:t>
                      </a:r>
                    </a:p>
                  </a:txBody>
                  <a:tcPr marL="1624" marR="1624" marT="1624" marB="0" anchor="ctr">
                    <a:lnL>
                      <a:noFill/>
                    </a:lnL>
                    <a:lnR>
                      <a:noFill/>
                    </a:lnR>
                    <a:lnT>
                      <a:noFill/>
                    </a:lnT>
                    <a:lnB w="6350" cap="flat" cmpd="sng" algn="ctr">
                      <a:solidFill>
                        <a:srgbClr val="000000"/>
                      </a:solidFill>
                      <a:prstDash val="solid"/>
                      <a:round/>
                      <a:headEnd type="none" w="med" len="med"/>
                      <a:tailEnd type="none" w="med" len="med"/>
                    </a:lnB>
                    <a:solidFill>
                      <a:srgbClr val="8DB4E2"/>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01190">
                <a:tc>
                  <a:txBody>
                    <a:bodyPr/>
                    <a:lstStyle/>
                    <a:p>
                      <a:pPr algn="ctr" fontAlgn="ctr"/>
                      <a:r>
                        <a:rPr lang="tr-TR" sz="500" b="1" i="0" u="none" strike="noStrike">
                          <a:solidFill>
                            <a:srgbClr val="000000"/>
                          </a:solidFill>
                          <a:effectLst/>
                          <a:latin typeface="Arial"/>
                        </a:rPr>
                        <a:t>Amaç</a:t>
                      </a:r>
                    </a:p>
                  </a:txBody>
                  <a:tcPr marL="1624" marR="1624" marT="162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500" b="1" i="0" u="none" strike="noStrike">
                          <a:solidFill>
                            <a:srgbClr val="000000"/>
                          </a:solidFill>
                          <a:effectLst/>
                          <a:latin typeface="Arial"/>
                        </a:rPr>
                        <a:t>Hedef </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500" b="1" i="0" u="none" strike="noStrike">
                          <a:solidFill>
                            <a:srgbClr val="000000"/>
                          </a:solidFill>
                          <a:effectLst/>
                          <a:latin typeface="Arial"/>
                        </a:rPr>
                        <a:t>Gösterge</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500" b="1" i="0" u="none" strike="noStrike">
                          <a:solidFill>
                            <a:srgbClr val="000000"/>
                          </a:solidFill>
                          <a:effectLst/>
                          <a:latin typeface="Arial"/>
                        </a:rPr>
                        <a:t>2017</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500" b="1" i="0" u="none" strike="noStrike">
                          <a:solidFill>
                            <a:srgbClr val="000000"/>
                          </a:solidFill>
                          <a:effectLst/>
                          <a:latin typeface="Arial"/>
                        </a:rPr>
                        <a:t>2018</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500" b="1" i="0" u="none" strike="noStrike">
                          <a:solidFill>
                            <a:srgbClr val="000000"/>
                          </a:solidFill>
                          <a:effectLst/>
                          <a:latin typeface="Arial"/>
                        </a:rPr>
                        <a:t>2019</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500" b="1" i="0" u="none" strike="noStrike">
                          <a:solidFill>
                            <a:srgbClr val="000000"/>
                          </a:solidFill>
                          <a:effectLst/>
                          <a:latin typeface="Arial"/>
                        </a:rPr>
                        <a:t>2020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500" b="1" i="0" u="none" strike="noStrike">
                          <a:solidFill>
                            <a:srgbClr val="000000"/>
                          </a:solidFill>
                          <a:effectLst/>
                          <a:latin typeface="Arial"/>
                        </a:rPr>
                        <a:t>2021</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tr-TR" sz="500" b="1" i="0" u="none" strike="noStrike">
                          <a:solidFill>
                            <a:srgbClr val="000000"/>
                          </a:solidFill>
                          <a:effectLst/>
                          <a:latin typeface="Arial"/>
                        </a:rPr>
                        <a:t>SORUMLU BİRİMLER</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r>
              <a:tr h="115020">
                <a:tc rowSpan="14">
                  <a:txBody>
                    <a:bodyPr/>
                    <a:lstStyle/>
                    <a:p>
                      <a:pPr algn="l" fontAlgn="ctr"/>
                      <a:r>
                        <a:rPr lang="tr-TR" sz="500" b="1" i="0" u="none" strike="noStrike">
                          <a:solidFill>
                            <a:srgbClr val="000000"/>
                          </a:solidFill>
                          <a:effectLst/>
                          <a:latin typeface="Arial"/>
                        </a:rPr>
                        <a:t>1-Kurumsallaşmayı ve profesyonelleşmeyi sağlamak ve Kurum kapasitesini geliştirmek.</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l" fontAlgn="ctr"/>
                      <a:r>
                        <a:rPr lang="tr-TR" sz="500" b="0" i="0" u="none" strike="noStrike">
                          <a:solidFill>
                            <a:srgbClr val="000000"/>
                          </a:solidFill>
                          <a:effectLst/>
                          <a:latin typeface="Arial"/>
                        </a:rPr>
                        <a:t>1-Etkili bir insan kaynakları sistemi oluşturularak insan kaynakları ile Kurum kapasitesi geliştirilecek.</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Uzman tabiplerde 5. ve 6. hizmet bölgesi doluluk oranını </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77</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81</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87</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90</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93</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İnsan Kaynakları Kurum Başkan Yardımcılığı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190">
                <a:tc vMerge="1">
                  <a:txBody>
                    <a:bodyPr/>
                    <a:lstStyle/>
                    <a:p>
                      <a:endParaRPr lang="tr-TR"/>
                    </a:p>
                  </a:txBody>
                  <a:tcPr/>
                </a:tc>
                <a:tc vMerge="1">
                  <a:txBody>
                    <a:bodyPr/>
                    <a:lstStyle/>
                    <a:p>
                      <a:endParaRPr lang="tr-TR"/>
                    </a:p>
                  </a:txBody>
                  <a:tcPr/>
                </a:tc>
                <a:tc>
                  <a:txBody>
                    <a:bodyPr/>
                    <a:lstStyle/>
                    <a:p>
                      <a:pPr algn="l" fontAlgn="ctr"/>
                      <a:r>
                        <a:rPr lang="tr-TR" sz="500" b="0" i="0" u="none" strike="noStrike">
                          <a:solidFill>
                            <a:srgbClr val="000000"/>
                          </a:solidFill>
                          <a:effectLst/>
                          <a:latin typeface="Arial"/>
                        </a:rPr>
                        <a:t>Tabiplerde 5. ve 6. hizmet bölgesi doluluk oranı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90</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91</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93</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94</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95</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İnsan Kaynakları Kurum Başkan Yardımcılığı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946">
                <a:tc vMerge="1">
                  <a:txBody>
                    <a:bodyPr/>
                    <a:lstStyle/>
                    <a:p>
                      <a:endParaRPr lang="tr-TR"/>
                    </a:p>
                  </a:txBody>
                  <a:tcPr/>
                </a:tc>
                <a:tc vMerge="1">
                  <a:txBody>
                    <a:bodyPr/>
                    <a:lstStyle/>
                    <a:p>
                      <a:endParaRPr lang="tr-TR"/>
                    </a:p>
                  </a:txBody>
                  <a:tcPr/>
                </a:tc>
                <a:tc>
                  <a:txBody>
                    <a:bodyPr/>
                    <a:lstStyle/>
                    <a:p>
                      <a:pPr algn="l" fontAlgn="ctr"/>
                      <a:r>
                        <a:rPr lang="tr-TR" sz="500" b="0" i="0" u="none" strike="noStrike">
                          <a:solidFill>
                            <a:srgbClr val="000000"/>
                          </a:solidFill>
                          <a:effectLst/>
                          <a:latin typeface="Arial"/>
                        </a:rPr>
                        <a:t>Hemşire doluluk oranı en yüksek il ile en düşük il arasındaki fark</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55</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53</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47</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45</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40</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İnsan Kaynakları Kurum Başkan Yardımcılığı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946">
                <a:tc vMerge="1">
                  <a:txBody>
                    <a:bodyPr/>
                    <a:lstStyle/>
                    <a:p>
                      <a:endParaRPr lang="tr-TR"/>
                    </a:p>
                  </a:txBody>
                  <a:tcPr/>
                </a:tc>
                <a:tc vMerge="1">
                  <a:txBody>
                    <a:bodyPr/>
                    <a:lstStyle/>
                    <a:p>
                      <a:endParaRPr lang="tr-TR"/>
                    </a:p>
                  </a:txBody>
                  <a:tcPr/>
                </a:tc>
                <a:tc>
                  <a:txBody>
                    <a:bodyPr/>
                    <a:lstStyle/>
                    <a:p>
                      <a:pPr algn="l" fontAlgn="ctr"/>
                      <a:r>
                        <a:rPr lang="tr-TR" sz="500" b="0" i="0" u="none" strike="noStrike">
                          <a:solidFill>
                            <a:srgbClr val="000000"/>
                          </a:solidFill>
                          <a:effectLst/>
                          <a:latin typeface="Arial"/>
                        </a:rPr>
                        <a:t>Ebe doluluk oranı en yüksek il ile en düşük il arasındaki fark</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80</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76</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70</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65</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60</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İnsan Kaynakları Kurum Başkan Yardımcılığı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946">
                <a:tc vMerge="1">
                  <a:txBody>
                    <a:bodyPr/>
                    <a:lstStyle/>
                    <a:p>
                      <a:endParaRPr lang="tr-TR"/>
                    </a:p>
                  </a:txBody>
                  <a:tcPr/>
                </a:tc>
                <a:tc vMerge="1">
                  <a:txBody>
                    <a:bodyPr/>
                    <a:lstStyle/>
                    <a:p>
                      <a:endParaRPr lang="tr-TR"/>
                    </a:p>
                  </a:txBody>
                  <a:tcPr/>
                </a:tc>
                <a:tc>
                  <a:txBody>
                    <a:bodyPr/>
                    <a:lstStyle/>
                    <a:p>
                      <a:pPr algn="l" fontAlgn="ctr"/>
                      <a:r>
                        <a:rPr lang="tr-TR" sz="500" b="0" i="0" u="none" strike="noStrike">
                          <a:solidFill>
                            <a:srgbClr val="000000"/>
                          </a:solidFill>
                          <a:effectLst/>
                          <a:latin typeface="Arial"/>
                        </a:rPr>
                        <a:t>Sağlık memuru doluluk oranı en yüksek il ile en düşük il arasındaki fark</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60</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57</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52</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46</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40</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İnsan Kaynakları Kurum Başkan Yardımcılığı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946">
                <a:tc vMerge="1">
                  <a:txBody>
                    <a:bodyPr/>
                    <a:lstStyle/>
                    <a:p>
                      <a:endParaRPr lang="tr-TR"/>
                    </a:p>
                  </a:txBody>
                  <a:tcPr/>
                </a:tc>
                <a:tc rowSpan="4">
                  <a:txBody>
                    <a:bodyPr/>
                    <a:lstStyle/>
                    <a:p>
                      <a:pPr algn="l" fontAlgn="ctr"/>
                      <a:r>
                        <a:rPr lang="tr-TR" sz="500" b="0" i="0" u="none" strike="noStrike">
                          <a:solidFill>
                            <a:srgbClr val="000000"/>
                          </a:solidFill>
                          <a:effectLst/>
                          <a:latin typeface="Arial"/>
                        </a:rPr>
                        <a:t>2-Kurumsal iletişim politikası geliştirilecek.</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Eğitim araştırma hastaneleri basın birimi sayısı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50</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89</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Destek ve İdari Hizmetler Kurum Başkan Yardımcılığı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946">
                <a:tc vMerge="1">
                  <a:txBody>
                    <a:bodyPr/>
                    <a:lstStyle/>
                    <a:p>
                      <a:endParaRPr lang="tr-TR"/>
                    </a:p>
                  </a:txBody>
                  <a:tcPr/>
                </a:tc>
                <a:tc vMerge="1">
                  <a:txBody>
                    <a:bodyPr/>
                    <a:lstStyle/>
                    <a:p>
                      <a:endParaRPr lang="tr-TR"/>
                    </a:p>
                  </a:txBody>
                  <a:tcPr/>
                </a:tc>
                <a:tc>
                  <a:txBody>
                    <a:bodyPr/>
                    <a:lstStyle/>
                    <a:p>
                      <a:pPr algn="l" fontAlgn="ctr"/>
                      <a:r>
                        <a:rPr lang="tr-TR" sz="500" b="0" i="0" u="none" strike="noStrike">
                          <a:solidFill>
                            <a:srgbClr val="000000"/>
                          </a:solidFill>
                          <a:effectLst/>
                          <a:latin typeface="Arial"/>
                        </a:rPr>
                        <a:t>Olumlu haber oranı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66</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71</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75</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78</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80</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Destek ve İdari Hizmetler Kurum Başkan Yardımcılığı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946">
                <a:tc vMerge="1">
                  <a:txBody>
                    <a:bodyPr/>
                    <a:lstStyle/>
                    <a:p>
                      <a:endParaRPr lang="tr-TR"/>
                    </a:p>
                  </a:txBody>
                  <a:tcPr/>
                </a:tc>
                <a:tc vMerge="1">
                  <a:txBody>
                    <a:bodyPr/>
                    <a:lstStyle/>
                    <a:p>
                      <a:endParaRPr lang="tr-TR"/>
                    </a:p>
                  </a:txBody>
                  <a:tcPr/>
                </a:tc>
                <a:tc>
                  <a:txBody>
                    <a:bodyPr/>
                    <a:lstStyle/>
                    <a:p>
                      <a:pPr algn="l" fontAlgn="ctr"/>
                      <a:r>
                        <a:rPr lang="tr-TR" sz="500" b="0" i="0" u="none" strike="noStrike">
                          <a:solidFill>
                            <a:srgbClr val="000000"/>
                          </a:solidFill>
                          <a:effectLst/>
                          <a:latin typeface="Arial"/>
                        </a:rPr>
                        <a:t>Basın ve iletişim birimi eğitim sayısı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11</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12</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13</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14</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15</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Destek ve İdari Hizmetler Kurum Başkan Yardımcılığı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946">
                <a:tc vMerge="1">
                  <a:txBody>
                    <a:bodyPr/>
                    <a:lstStyle/>
                    <a:p>
                      <a:endParaRPr lang="tr-TR"/>
                    </a:p>
                  </a:txBody>
                  <a:tcPr/>
                </a:tc>
                <a:tc vMerge="1">
                  <a:txBody>
                    <a:bodyPr/>
                    <a:lstStyle/>
                    <a:p>
                      <a:endParaRPr lang="tr-TR"/>
                    </a:p>
                  </a:txBody>
                  <a:tcPr/>
                </a:tc>
                <a:tc>
                  <a:txBody>
                    <a:bodyPr/>
                    <a:lstStyle/>
                    <a:p>
                      <a:pPr algn="l" fontAlgn="ctr"/>
                      <a:r>
                        <a:rPr lang="tr-TR" sz="500" b="0" i="0" u="none" strike="noStrike">
                          <a:solidFill>
                            <a:srgbClr val="000000"/>
                          </a:solidFill>
                          <a:effectLst/>
                          <a:latin typeface="Arial"/>
                        </a:rPr>
                        <a:t>Kurumsal aidiyet ve farkındalık oluşturmaya yönelik eğitim sayısı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6</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7</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8</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9</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10</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Destek ve İdari Hizmetler Kurum Başkan Yardımcılığı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946">
                <a:tc vMerge="1">
                  <a:txBody>
                    <a:bodyPr/>
                    <a:lstStyle/>
                    <a:p>
                      <a:endParaRPr lang="tr-TR"/>
                    </a:p>
                  </a:txBody>
                  <a:tcPr/>
                </a:tc>
                <a:tc rowSpan="5">
                  <a:txBody>
                    <a:bodyPr/>
                    <a:lstStyle/>
                    <a:p>
                      <a:pPr algn="l" fontAlgn="ctr"/>
                      <a:r>
                        <a:rPr lang="tr-TR" sz="500" b="0" i="0" u="none" strike="noStrike">
                          <a:solidFill>
                            <a:srgbClr val="000000"/>
                          </a:solidFill>
                          <a:effectLst/>
                          <a:latin typeface="Arial"/>
                        </a:rPr>
                        <a:t>3-Yurt içi ve yurt dışı eğitimlerin artırılması sağlanacak.</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Sertifikalı eğitim programlarına katılan personel sayısı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2000</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2700</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3600</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4800</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5200</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Destek ve İdari Hizmetler Kurum Başkan Yardımcılığı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946">
                <a:tc vMerge="1">
                  <a:txBody>
                    <a:bodyPr/>
                    <a:lstStyle/>
                    <a:p>
                      <a:endParaRPr lang="tr-TR"/>
                    </a:p>
                  </a:txBody>
                  <a:tcPr/>
                </a:tc>
                <a:tc vMerge="1">
                  <a:txBody>
                    <a:bodyPr/>
                    <a:lstStyle/>
                    <a:p>
                      <a:endParaRPr lang="tr-TR"/>
                    </a:p>
                  </a:txBody>
                  <a:tcPr/>
                </a:tc>
                <a:tc>
                  <a:txBody>
                    <a:bodyPr/>
                    <a:lstStyle/>
                    <a:p>
                      <a:pPr algn="l" fontAlgn="ctr"/>
                      <a:r>
                        <a:rPr lang="tr-TR" sz="500" b="0" i="0" u="none" strike="noStrike">
                          <a:solidFill>
                            <a:srgbClr val="000000"/>
                          </a:solidFill>
                          <a:effectLst/>
                          <a:latin typeface="Arial"/>
                        </a:rPr>
                        <a:t>Sertifikalı eğitim programları için oluşturulacak kaynak kitap Sayısı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3</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4</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6</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12</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18</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Destek ve İdari Hizmetler Kurum Başkan Yardımcılığı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946">
                <a:tc vMerge="1">
                  <a:txBody>
                    <a:bodyPr/>
                    <a:lstStyle/>
                    <a:p>
                      <a:endParaRPr lang="tr-TR"/>
                    </a:p>
                  </a:txBody>
                  <a:tcPr/>
                </a:tc>
                <a:tc vMerge="1">
                  <a:txBody>
                    <a:bodyPr/>
                    <a:lstStyle/>
                    <a:p>
                      <a:endParaRPr lang="tr-TR"/>
                    </a:p>
                  </a:txBody>
                  <a:tcPr/>
                </a:tc>
                <a:tc>
                  <a:txBody>
                    <a:bodyPr/>
                    <a:lstStyle/>
                    <a:p>
                      <a:pPr algn="l" fontAlgn="ctr"/>
                      <a:r>
                        <a:rPr lang="tr-TR" sz="500" b="0" i="0" u="none" strike="noStrike">
                          <a:solidFill>
                            <a:srgbClr val="000000"/>
                          </a:solidFill>
                          <a:effectLst/>
                          <a:latin typeface="Arial"/>
                        </a:rPr>
                        <a:t>Standartları yayımlanan sertifikalı eğitim programları sayısı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15</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18</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20</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22</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23</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Destek ve İdari Hizmetler Kurum Başkan Yardımcılığı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946">
                <a:tc vMerge="1">
                  <a:txBody>
                    <a:bodyPr/>
                    <a:lstStyle/>
                    <a:p>
                      <a:endParaRPr lang="tr-TR"/>
                    </a:p>
                  </a:txBody>
                  <a:tcPr/>
                </a:tc>
                <a:tc vMerge="1">
                  <a:txBody>
                    <a:bodyPr/>
                    <a:lstStyle/>
                    <a:p>
                      <a:endParaRPr lang="tr-TR"/>
                    </a:p>
                  </a:txBody>
                  <a:tcPr/>
                </a:tc>
                <a:tc>
                  <a:txBody>
                    <a:bodyPr/>
                    <a:lstStyle/>
                    <a:p>
                      <a:pPr algn="l" fontAlgn="ctr"/>
                      <a:r>
                        <a:rPr lang="tr-TR" sz="500" b="0" i="0" u="none" strike="noStrike">
                          <a:solidFill>
                            <a:srgbClr val="000000"/>
                          </a:solidFill>
                          <a:effectLst/>
                          <a:latin typeface="Arial"/>
                        </a:rPr>
                        <a:t>Hizmet içi eğitim organizasyonları sayısı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6</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7</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8</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9</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10</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Destek ve İdari Hizmetler Kurum Başkan Yardımcılığı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946">
                <a:tc vMerge="1">
                  <a:txBody>
                    <a:bodyPr/>
                    <a:lstStyle/>
                    <a:p>
                      <a:endParaRPr lang="tr-TR"/>
                    </a:p>
                  </a:txBody>
                  <a:tcPr/>
                </a:tc>
                <a:tc vMerge="1">
                  <a:txBody>
                    <a:bodyPr/>
                    <a:lstStyle/>
                    <a:p>
                      <a:endParaRPr lang="tr-TR"/>
                    </a:p>
                  </a:txBody>
                  <a:tcPr/>
                </a:tc>
                <a:tc>
                  <a:txBody>
                    <a:bodyPr/>
                    <a:lstStyle/>
                    <a:p>
                      <a:pPr algn="l" fontAlgn="ctr"/>
                      <a:r>
                        <a:rPr lang="tr-TR" sz="500" b="0" i="0" u="none" strike="noStrike">
                          <a:solidFill>
                            <a:srgbClr val="000000"/>
                          </a:solidFill>
                          <a:effectLst/>
                          <a:latin typeface="Arial"/>
                        </a:rPr>
                        <a:t>Yurt dışına yetiştirilmek amacıyla gönderilmeye hak kazanan personel sayısı </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10</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12</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15</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17</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500" b="0" i="0" u="none" strike="noStrike">
                          <a:solidFill>
                            <a:srgbClr val="000000"/>
                          </a:solidFill>
                          <a:effectLst/>
                          <a:latin typeface="Arial"/>
                        </a:rPr>
                        <a:t>20</a:t>
                      </a:r>
                    </a:p>
                  </a:txBody>
                  <a:tcPr marL="1624" marR="1624" marT="1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Destek ve İdari Hizmetler Kurum Başkan Yardımcılığı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190">
                <a:tc rowSpan="7">
                  <a:txBody>
                    <a:bodyPr/>
                    <a:lstStyle/>
                    <a:p>
                      <a:pPr algn="l" fontAlgn="ctr"/>
                      <a:r>
                        <a:rPr lang="tr-TR" sz="500" b="1" i="0" u="none" strike="noStrike">
                          <a:solidFill>
                            <a:srgbClr val="000000"/>
                          </a:solidFill>
                          <a:effectLst/>
                          <a:latin typeface="Arial"/>
                        </a:rPr>
                        <a:t>2-Sağlık hizmetlerinin sürdürülebilirliğini sağlamak.</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l" fontAlgn="ctr"/>
                      <a:r>
                        <a:rPr lang="tr-TR" sz="500" b="0" i="0" u="none" strike="noStrike">
                          <a:solidFill>
                            <a:srgbClr val="000000"/>
                          </a:solidFill>
                          <a:effectLst/>
                          <a:latin typeface="Arial"/>
                        </a:rPr>
                        <a:t>1-Sağlık tesislerinde tasarruf sağlanarak finansal sürdürülebilirlik artırılacak.</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Kiralık bina sayısı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360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350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340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330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320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Tıbbi Hizmetler Kurum Başkan Yardımcılığı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190">
                <a:tc vMerge="1">
                  <a:txBody>
                    <a:bodyPr/>
                    <a:lstStyle/>
                    <a:p>
                      <a:endParaRPr lang="tr-TR"/>
                    </a:p>
                  </a:txBody>
                  <a:tcPr/>
                </a:tc>
                <a:tc vMerge="1">
                  <a:txBody>
                    <a:bodyPr/>
                    <a:lstStyle/>
                    <a:p>
                      <a:endParaRPr lang="tr-TR"/>
                    </a:p>
                  </a:txBody>
                  <a:tcPr/>
                </a:tc>
                <a:tc>
                  <a:txBody>
                    <a:bodyPr/>
                    <a:lstStyle/>
                    <a:p>
                      <a:pPr algn="l" fontAlgn="ctr"/>
                      <a:r>
                        <a:rPr lang="tr-TR" sz="500" b="0" i="0" u="none" strike="noStrike">
                          <a:solidFill>
                            <a:srgbClr val="000000"/>
                          </a:solidFill>
                          <a:effectLst/>
                          <a:latin typeface="Arial"/>
                        </a:rPr>
                        <a:t>Isı yalıtımı yapılan bina sayısı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10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9</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8</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7</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6</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Tıbbi Hizmetler Kurum Başkan Yardımcılığı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190">
                <a:tc vMerge="1">
                  <a:txBody>
                    <a:bodyPr/>
                    <a:lstStyle/>
                    <a:p>
                      <a:endParaRPr lang="tr-TR"/>
                    </a:p>
                  </a:txBody>
                  <a:tcPr/>
                </a:tc>
                <a:tc vMerge="1">
                  <a:txBody>
                    <a:bodyPr/>
                    <a:lstStyle/>
                    <a:p>
                      <a:endParaRPr lang="tr-TR"/>
                    </a:p>
                  </a:txBody>
                  <a:tcPr/>
                </a:tc>
                <a:tc>
                  <a:txBody>
                    <a:bodyPr/>
                    <a:lstStyle/>
                    <a:p>
                      <a:pPr algn="l" fontAlgn="ctr"/>
                      <a:r>
                        <a:rPr lang="nn-NO" sz="500" b="0" i="0" u="none" strike="noStrike">
                          <a:solidFill>
                            <a:srgbClr val="000000"/>
                          </a:solidFill>
                          <a:effectLst/>
                          <a:latin typeface="Arial"/>
                        </a:rPr>
                        <a:t>Elektrik tasarrufu yapılan hastane sayısı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9</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10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11</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12</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13</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Tıbbi Hizmetler Kurum Başkan Yardımcılığı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946">
                <a:tc vMerge="1">
                  <a:txBody>
                    <a:bodyPr/>
                    <a:lstStyle/>
                    <a:p>
                      <a:endParaRPr lang="tr-TR"/>
                    </a:p>
                  </a:txBody>
                  <a:tcPr/>
                </a:tc>
                <a:tc rowSpan="2">
                  <a:txBody>
                    <a:bodyPr/>
                    <a:lstStyle/>
                    <a:p>
                      <a:pPr algn="l" fontAlgn="ctr"/>
                      <a:r>
                        <a:rPr lang="tr-TR" sz="500" b="0" i="0" u="none" strike="noStrike">
                          <a:solidFill>
                            <a:srgbClr val="000000"/>
                          </a:solidFill>
                          <a:effectLst/>
                          <a:latin typeface="Arial"/>
                        </a:rPr>
                        <a:t>2-Sağlık endüstrisi ve sağlık turizmi geliştirilecek.</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Sağlık turizmi ve turistin sağlığı kapsamında hizmet sunan uluslararası hasta birimi sayısı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55</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57</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59</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65</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75</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Tıbbi Hizmetler Kurum Başkan Yardımcılığı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946">
                <a:tc vMerge="1">
                  <a:txBody>
                    <a:bodyPr/>
                    <a:lstStyle/>
                    <a:p>
                      <a:endParaRPr lang="tr-TR"/>
                    </a:p>
                  </a:txBody>
                  <a:tcPr/>
                </a:tc>
                <a:tc vMerge="1">
                  <a:txBody>
                    <a:bodyPr/>
                    <a:lstStyle/>
                    <a:p>
                      <a:endParaRPr lang="tr-TR"/>
                    </a:p>
                  </a:txBody>
                  <a:tcPr/>
                </a:tc>
                <a:tc>
                  <a:txBody>
                    <a:bodyPr/>
                    <a:lstStyle/>
                    <a:p>
                      <a:pPr algn="l" fontAlgn="ctr"/>
                      <a:r>
                        <a:rPr lang="tr-TR" sz="500" b="0" i="0" u="none" strike="noStrike">
                          <a:solidFill>
                            <a:srgbClr val="000000"/>
                          </a:solidFill>
                          <a:effectLst/>
                          <a:latin typeface="Arial"/>
                        </a:rPr>
                        <a:t>Sağlık turizmi ve turistin sağlığı kapsamında gelen hasta sayısı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155000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157000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160000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165000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175000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Tıbbi Hizmetler Kurum Başkan Yardımcılığı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946">
                <a:tc vMerge="1">
                  <a:txBody>
                    <a:bodyPr/>
                    <a:lstStyle/>
                    <a:p>
                      <a:endParaRPr lang="tr-TR"/>
                    </a:p>
                  </a:txBody>
                  <a:tcPr/>
                </a:tc>
                <a:tc rowSpan="2">
                  <a:txBody>
                    <a:bodyPr/>
                    <a:lstStyle/>
                    <a:p>
                      <a:pPr algn="l" fontAlgn="ctr"/>
                      <a:r>
                        <a:rPr lang="tr-TR" sz="500" b="0" i="0" u="none" strike="noStrike">
                          <a:solidFill>
                            <a:srgbClr val="000000"/>
                          </a:solidFill>
                          <a:effectLst/>
                          <a:latin typeface="Arial"/>
                        </a:rPr>
                        <a:t>3- Sağlık bilimi ve Ar-Ge faaliyetleri geliştirilecek.</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Sağlık tesislerimizden sunulan Ar-Ge projelerinin kabul edilme oranı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15</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20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25</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30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35</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Destek ve İdari Hizmetler Kurum Başkan Yardımcılığı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946">
                <a:tc vMerge="1">
                  <a:txBody>
                    <a:bodyPr/>
                    <a:lstStyle/>
                    <a:p>
                      <a:endParaRPr lang="tr-TR"/>
                    </a:p>
                  </a:txBody>
                  <a:tcPr/>
                </a:tc>
                <a:tc vMerge="1">
                  <a:txBody>
                    <a:bodyPr/>
                    <a:lstStyle/>
                    <a:p>
                      <a:endParaRPr lang="tr-TR"/>
                    </a:p>
                  </a:txBody>
                  <a:tcPr/>
                </a:tc>
                <a:tc>
                  <a:txBody>
                    <a:bodyPr/>
                    <a:lstStyle/>
                    <a:p>
                      <a:pPr algn="l" fontAlgn="ctr"/>
                      <a:r>
                        <a:rPr lang="tr-TR" sz="500" b="0" i="0" u="none" strike="noStrike">
                          <a:solidFill>
                            <a:srgbClr val="000000"/>
                          </a:solidFill>
                          <a:effectLst/>
                          <a:latin typeface="Arial"/>
                        </a:rPr>
                        <a:t>Sağlık tesislerimizde yürütülen klinik araştırma sayısı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85</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90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95</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100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110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Destek ve İdari Hizmetler Kurum Başkan Yardımcılığı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190">
                <a:tc rowSpan="14">
                  <a:txBody>
                    <a:bodyPr/>
                    <a:lstStyle/>
                    <a:p>
                      <a:pPr algn="l" fontAlgn="ctr"/>
                      <a:r>
                        <a:rPr lang="tr-TR" sz="500" b="1" i="0" u="none" strike="noStrike">
                          <a:solidFill>
                            <a:srgbClr val="000000"/>
                          </a:solidFill>
                          <a:effectLst/>
                          <a:latin typeface="Arial"/>
                        </a:rPr>
                        <a:t>3-Sağlık hizmetlerinde daha yüksek etkinlik sağlamak.</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l" fontAlgn="ctr"/>
                      <a:r>
                        <a:rPr lang="tr-TR" sz="500" b="0" i="0" u="none" strike="noStrike">
                          <a:solidFill>
                            <a:srgbClr val="000000"/>
                          </a:solidFill>
                          <a:effectLst/>
                          <a:latin typeface="Arial"/>
                        </a:rPr>
                        <a:t>1- Sağlık hizmet sunumunu güçlendirerek kaliteli hizmete erişim sürekli kılınacak.</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Evde sağlık hizmeti ortalama ziyaret sayısı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1,53</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1,63</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1,75</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1,85</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2</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Tıbbi Hizmetler Kurum Başkan Yardımcılığı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190">
                <a:tc vMerge="1">
                  <a:txBody>
                    <a:bodyPr/>
                    <a:lstStyle/>
                    <a:p>
                      <a:endParaRPr lang="tr-TR"/>
                    </a:p>
                  </a:txBody>
                  <a:tcPr/>
                </a:tc>
                <a:tc vMerge="1">
                  <a:txBody>
                    <a:bodyPr/>
                    <a:lstStyle/>
                    <a:p>
                      <a:endParaRPr lang="tr-TR"/>
                    </a:p>
                  </a:txBody>
                  <a:tcPr/>
                </a:tc>
                <a:tc>
                  <a:txBody>
                    <a:bodyPr/>
                    <a:lstStyle/>
                    <a:p>
                      <a:pPr algn="l" fontAlgn="ctr"/>
                      <a:r>
                        <a:rPr lang="tr-TR" sz="500" b="0" i="0" u="none" strike="noStrike">
                          <a:solidFill>
                            <a:srgbClr val="000000"/>
                          </a:solidFill>
                          <a:effectLst/>
                          <a:latin typeface="Arial"/>
                        </a:rPr>
                        <a:t>Palyatif bakım merkezi yatak sayısı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3000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3175</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3350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3500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4100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Tıbbi Hizmetler Kurum Başkan Yardımcılığı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190">
                <a:tc vMerge="1">
                  <a:txBody>
                    <a:bodyPr/>
                    <a:lstStyle/>
                    <a:p>
                      <a:endParaRPr lang="tr-TR"/>
                    </a:p>
                  </a:txBody>
                  <a:tcPr/>
                </a:tc>
                <a:tc vMerge="1">
                  <a:txBody>
                    <a:bodyPr/>
                    <a:lstStyle/>
                    <a:p>
                      <a:endParaRPr lang="tr-TR"/>
                    </a:p>
                  </a:txBody>
                  <a:tcPr/>
                </a:tc>
                <a:tc>
                  <a:txBody>
                    <a:bodyPr/>
                    <a:lstStyle/>
                    <a:p>
                      <a:pPr algn="l" fontAlgn="ctr"/>
                      <a:r>
                        <a:rPr lang="tr-TR" sz="500" b="0" i="0" u="none" strike="noStrike">
                          <a:solidFill>
                            <a:srgbClr val="000000"/>
                          </a:solidFill>
                          <a:effectLst/>
                          <a:latin typeface="Arial"/>
                        </a:rPr>
                        <a:t>TRSM sayısı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170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190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210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230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236</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Tıbbi Hizmetler Kurum Başkan Yardımcılığı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190">
                <a:tc vMerge="1">
                  <a:txBody>
                    <a:bodyPr/>
                    <a:lstStyle/>
                    <a:p>
                      <a:endParaRPr lang="tr-TR"/>
                    </a:p>
                  </a:txBody>
                  <a:tcPr/>
                </a:tc>
                <a:tc vMerge="1">
                  <a:txBody>
                    <a:bodyPr/>
                    <a:lstStyle/>
                    <a:p>
                      <a:endParaRPr lang="tr-TR"/>
                    </a:p>
                  </a:txBody>
                  <a:tcPr/>
                </a:tc>
                <a:tc>
                  <a:txBody>
                    <a:bodyPr/>
                    <a:lstStyle/>
                    <a:p>
                      <a:pPr algn="l" fontAlgn="ctr"/>
                      <a:r>
                        <a:rPr lang="tr-TR" sz="500" b="0" i="0" u="none" strike="noStrike">
                          <a:solidFill>
                            <a:srgbClr val="000000"/>
                          </a:solidFill>
                          <a:effectLst/>
                          <a:latin typeface="Arial"/>
                        </a:rPr>
                        <a:t>Anne misafir hanesi yatak sayısı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1587</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1915</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2243</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2571</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2899</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Tıbbi Hizmetler Kurum Başkan Yardımcılığı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190">
                <a:tc vMerge="1">
                  <a:txBody>
                    <a:bodyPr/>
                    <a:lstStyle/>
                    <a:p>
                      <a:endParaRPr lang="tr-TR"/>
                    </a:p>
                  </a:txBody>
                  <a:tcPr/>
                </a:tc>
                <a:tc vMerge="1">
                  <a:txBody>
                    <a:bodyPr/>
                    <a:lstStyle/>
                    <a:p>
                      <a:endParaRPr lang="tr-TR"/>
                    </a:p>
                  </a:txBody>
                  <a:tcPr/>
                </a:tc>
                <a:tc>
                  <a:txBody>
                    <a:bodyPr/>
                    <a:lstStyle/>
                    <a:p>
                      <a:pPr algn="l" fontAlgn="ctr"/>
                      <a:r>
                        <a:rPr lang="tr-TR" sz="500" b="0" i="0" u="none" strike="noStrike">
                          <a:solidFill>
                            <a:srgbClr val="000000"/>
                          </a:solidFill>
                          <a:effectLst/>
                          <a:latin typeface="Arial"/>
                        </a:rPr>
                        <a:t>Perinatal merkezi sayısı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23</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26</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28</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29</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30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Tıbbi Hizmetler Kurum Başkan Yardımcılığı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190">
                <a:tc vMerge="1">
                  <a:txBody>
                    <a:bodyPr/>
                    <a:lstStyle/>
                    <a:p>
                      <a:endParaRPr lang="tr-TR"/>
                    </a:p>
                  </a:txBody>
                  <a:tcPr/>
                </a:tc>
                <a:tc rowSpan="4">
                  <a:txBody>
                    <a:bodyPr/>
                    <a:lstStyle/>
                    <a:p>
                      <a:pPr algn="l" fontAlgn="ctr"/>
                      <a:r>
                        <a:rPr lang="tr-TR" sz="500" b="0" i="0" u="none" strike="noStrike">
                          <a:solidFill>
                            <a:srgbClr val="000000"/>
                          </a:solidFill>
                          <a:effectLst/>
                          <a:latin typeface="Arial"/>
                        </a:rPr>
                        <a:t>2-Finansal sürdürülebilirlik sağlanacak.</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Ödeme gün süresi</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150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145</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140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130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120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Mali Hizmetler Kurum Başkan Yardımcılığı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190">
                <a:tc vMerge="1">
                  <a:txBody>
                    <a:bodyPr/>
                    <a:lstStyle/>
                    <a:p>
                      <a:endParaRPr lang="tr-TR"/>
                    </a:p>
                  </a:txBody>
                  <a:tcPr/>
                </a:tc>
                <a:tc vMerge="1">
                  <a:txBody>
                    <a:bodyPr/>
                    <a:lstStyle/>
                    <a:p>
                      <a:endParaRPr lang="tr-TR"/>
                    </a:p>
                  </a:txBody>
                  <a:tcPr/>
                </a:tc>
                <a:tc>
                  <a:txBody>
                    <a:bodyPr/>
                    <a:lstStyle/>
                    <a:p>
                      <a:pPr algn="l" fontAlgn="ctr"/>
                      <a:r>
                        <a:rPr lang="tr-TR" sz="500" b="0" i="0" u="none" strike="noStrike">
                          <a:solidFill>
                            <a:srgbClr val="000000"/>
                          </a:solidFill>
                          <a:effectLst/>
                          <a:latin typeface="Arial"/>
                        </a:rPr>
                        <a:t>Gelirin gideri karşılama oranı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0,9</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0,91</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0,92</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0,93</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0,94</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Mali Hizmetler Kurum Başkan Yardımcılığı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190">
                <a:tc vMerge="1">
                  <a:txBody>
                    <a:bodyPr/>
                    <a:lstStyle/>
                    <a:p>
                      <a:endParaRPr lang="tr-TR"/>
                    </a:p>
                  </a:txBody>
                  <a:tcPr/>
                </a:tc>
                <a:tc vMerge="1">
                  <a:txBody>
                    <a:bodyPr/>
                    <a:lstStyle/>
                    <a:p>
                      <a:endParaRPr lang="tr-TR"/>
                    </a:p>
                  </a:txBody>
                  <a:tcPr/>
                </a:tc>
                <a:tc>
                  <a:txBody>
                    <a:bodyPr/>
                    <a:lstStyle/>
                    <a:p>
                      <a:pPr algn="l" fontAlgn="ctr"/>
                      <a:r>
                        <a:rPr lang="tr-TR" sz="500" b="0" i="0" u="none" strike="noStrike">
                          <a:solidFill>
                            <a:srgbClr val="000000"/>
                          </a:solidFill>
                          <a:effectLst/>
                          <a:latin typeface="Arial"/>
                        </a:rPr>
                        <a:t>Borçluluk oranı </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2,4</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2,3</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2,2</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2,1</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2</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Mali Hizmetler Kurum Başkan Yardımcılığı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190">
                <a:tc vMerge="1">
                  <a:txBody>
                    <a:bodyPr/>
                    <a:lstStyle/>
                    <a:p>
                      <a:endParaRPr lang="tr-TR"/>
                    </a:p>
                  </a:txBody>
                  <a:tcPr/>
                </a:tc>
                <a:tc vMerge="1">
                  <a:txBody>
                    <a:bodyPr/>
                    <a:lstStyle/>
                    <a:p>
                      <a:endParaRPr lang="tr-TR"/>
                    </a:p>
                  </a:txBody>
                  <a:tcPr/>
                </a:tc>
                <a:tc>
                  <a:txBody>
                    <a:bodyPr/>
                    <a:lstStyle/>
                    <a:p>
                      <a:pPr algn="l" fontAlgn="ctr"/>
                      <a:r>
                        <a:rPr lang="tr-TR" sz="500" b="0" i="0" u="none" strike="noStrike">
                          <a:solidFill>
                            <a:srgbClr val="000000"/>
                          </a:solidFill>
                          <a:effectLst/>
                          <a:latin typeface="Arial"/>
                        </a:rPr>
                        <a:t>Stok devir hızı </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9,5</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9,6</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9,7</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9,8</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10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Mali Hizmetler Kurum Başkan Yardımcılığı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946">
                <a:tc vMerge="1">
                  <a:txBody>
                    <a:bodyPr/>
                    <a:lstStyle/>
                    <a:p>
                      <a:endParaRPr lang="tr-TR"/>
                    </a:p>
                  </a:txBody>
                  <a:tcPr/>
                </a:tc>
                <a:tc rowSpan="5">
                  <a:txBody>
                    <a:bodyPr/>
                    <a:lstStyle/>
                    <a:p>
                      <a:pPr algn="l" fontAlgn="ctr"/>
                      <a:r>
                        <a:rPr lang="tr-TR" sz="500" b="0" i="0" u="none" strike="noStrike">
                          <a:solidFill>
                            <a:srgbClr val="000000"/>
                          </a:solidFill>
                          <a:effectLst/>
                          <a:latin typeface="Arial"/>
                        </a:rPr>
                        <a:t>3-Mali etkinliğin sağlanmasına yönelik profesyonel insan gücü ihtiyacı nicelik ve nitelik itibarıyla tamamlanacak.</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Klinik mühendislik ve eczacılık hizmetleri eğitim ve uygulama merkezleri sayısı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2</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3</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4</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5</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11</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Mali Hizmetler Kurum Başkan Yardımcılığı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190">
                <a:tc vMerge="1">
                  <a:txBody>
                    <a:bodyPr/>
                    <a:lstStyle/>
                    <a:p>
                      <a:endParaRPr lang="tr-TR"/>
                    </a:p>
                  </a:txBody>
                  <a:tcPr/>
                </a:tc>
                <a:tc vMerge="1">
                  <a:txBody>
                    <a:bodyPr/>
                    <a:lstStyle/>
                    <a:p>
                      <a:endParaRPr lang="tr-TR"/>
                    </a:p>
                  </a:txBody>
                  <a:tcPr/>
                </a:tc>
                <a:tc>
                  <a:txBody>
                    <a:bodyPr/>
                    <a:lstStyle/>
                    <a:p>
                      <a:pPr algn="l" fontAlgn="ctr"/>
                      <a:r>
                        <a:rPr lang="tr-TR" sz="500" b="0" i="0" u="none" strike="noStrike">
                          <a:solidFill>
                            <a:srgbClr val="000000"/>
                          </a:solidFill>
                          <a:effectLst/>
                          <a:latin typeface="Arial"/>
                        </a:rPr>
                        <a:t>Açılan AİKDM sayısı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10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15</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20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25</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30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Mali Hizmetler Kurum Başkan Yardımcılığı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5020">
                <a:tc vMerge="1">
                  <a:txBody>
                    <a:bodyPr/>
                    <a:lstStyle/>
                    <a:p>
                      <a:endParaRPr lang="tr-TR"/>
                    </a:p>
                  </a:txBody>
                  <a:tcPr/>
                </a:tc>
                <a:tc vMerge="1">
                  <a:txBody>
                    <a:bodyPr/>
                    <a:lstStyle/>
                    <a:p>
                      <a:endParaRPr lang="tr-TR"/>
                    </a:p>
                  </a:txBody>
                  <a:tcPr/>
                </a:tc>
                <a:tc>
                  <a:txBody>
                    <a:bodyPr/>
                    <a:lstStyle/>
                    <a:p>
                      <a:pPr algn="l" fontAlgn="ctr"/>
                      <a:r>
                        <a:rPr lang="tr-TR" sz="500" b="0" i="0" u="none" strike="noStrike">
                          <a:solidFill>
                            <a:srgbClr val="000000"/>
                          </a:solidFill>
                          <a:effectLst/>
                          <a:latin typeface="Arial"/>
                        </a:rPr>
                        <a:t>AİKDM Sertifika programını tamamlayan eczacı sayısı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10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15</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20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25</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30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Mali Hizmetler Kurum Başkan Yardımcılığı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5020">
                <a:tc vMerge="1">
                  <a:txBody>
                    <a:bodyPr/>
                    <a:lstStyle/>
                    <a:p>
                      <a:endParaRPr lang="tr-TR"/>
                    </a:p>
                  </a:txBody>
                  <a:tcPr/>
                </a:tc>
                <a:tc vMerge="1">
                  <a:txBody>
                    <a:bodyPr/>
                    <a:lstStyle/>
                    <a:p>
                      <a:endParaRPr lang="tr-TR"/>
                    </a:p>
                  </a:txBody>
                  <a:tcPr/>
                </a:tc>
                <a:tc>
                  <a:txBody>
                    <a:bodyPr/>
                    <a:lstStyle/>
                    <a:p>
                      <a:pPr algn="l" fontAlgn="ctr"/>
                      <a:r>
                        <a:rPr lang="tr-TR" sz="500" b="0" i="0" u="none" strike="noStrike">
                          <a:solidFill>
                            <a:srgbClr val="000000"/>
                          </a:solidFill>
                          <a:effectLst/>
                          <a:latin typeface="Arial"/>
                        </a:rPr>
                        <a:t>Merkez başına günlük hizmet verilen hasta sayısı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15</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25</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35</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45</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55</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Mali Hizmetler Kurum Başkan Yardımcılığı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190">
                <a:tc vMerge="1">
                  <a:txBody>
                    <a:bodyPr/>
                    <a:lstStyle/>
                    <a:p>
                      <a:endParaRPr lang="tr-TR"/>
                    </a:p>
                  </a:txBody>
                  <a:tcPr/>
                </a:tc>
                <a:tc vMerge="1">
                  <a:txBody>
                    <a:bodyPr/>
                    <a:lstStyle/>
                    <a:p>
                      <a:endParaRPr lang="tr-TR"/>
                    </a:p>
                  </a:txBody>
                  <a:tcPr/>
                </a:tc>
                <a:tc>
                  <a:txBody>
                    <a:bodyPr/>
                    <a:lstStyle/>
                    <a:p>
                      <a:pPr algn="l" fontAlgn="ctr"/>
                      <a:r>
                        <a:rPr lang="tr-TR" sz="500" b="0" i="0" u="none" strike="noStrike">
                          <a:solidFill>
                            <a:srgbClr val="000000"/>
                          </a:solidFill>
                          <a:effectLst/>
                          <a:latin typeface="Arial"/>
                        </a:rPr>
                        <a:t>Faturalandırma eğitimi verilen personel sayısı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280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285</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290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295</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300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Mali Hizmetler Kurum Başkan Yardımcılığı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946">
                <a:tc rowSpan="5">
                  <a:txBody>
                    <a:bodyPr/>
                    <a:lstStyle/>
                    <a:p>
                      <a:pPr algn="l" fontAlgn="ctr"/>
                      <a:r>
                        <a:rPr lang="tr-TR" sz="500" b="1" i="0" u="none" strike="noStrike">
                          <a:solidFill>
                            <a:srgbClr val="000000"/>
                          </a:solidFill>
                          <a:effectLst/>
                          <a:latin typeface="Arial"/>
                        </a:rPr>
                        <a:t>4-Sağlık hizmetlerinin sunumunda daha ileri kalite sağlamak.</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l" fontAlgn="ctr"/>
                      <a:r>
                        <a:rPr lang="tr-TR" sz="500" b="0" i="0" u="none" strike="noStrike">
                          <a:solidFill>
                            <a:srgbClr val="000000"/>
                          </a:solidFill>
                          <a:effectLst/>
                          <a:latin typeface="Arial"/>
                        </a:rPr>
                        <a:t>1-Verimlilik değerlendirme ölçütleri çerçevesinde kamu hastane birliklerinin kaynak kullanımının ve hizmet sunumunun etkinliği ve verimliliği değerlendirilecek.</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Yönetici performansının yerinde değerlendirme puanı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91</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92</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93</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94</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95</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cs typeface="Times New Roman"/>
                        </a:rPr>
                        <a:t>İzleme, Ölçme ve Değerlendirme Kurum Başkan Yardımcılığı</a:t>
                      </a:r>
                      <a:endParaRPr lang="tr-TR" sz="500" b="0" i="0" u="none" strike="noStrike">
                        <a:solidFill>
                          <a:srgbClr val="000000"/>
                        </a:solidFill>
                        <a:effectLst/>
                        <a:latin typeface="Arial"/>
                      </a:endParaRP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946">
                <a:tc vMerge="1">
                  <a:txBody>
                    <a:bodyPr/>
                    <a:lstStyle/>
                    <a:p>
                      <a:endParaRPr lang="tr-TR"/>
                    </a:p>
                  </a:txBody>
                  <a:tcPr/>
                </a:tc>
                <a:tc vMerge="1">
                  <a:txBody>
                    <a:bodyPr/>
                    <a:lstStyle/>
                    <a:p>
                      <a:endParaRPr lang="tr-TR"/>
                    </a:p>
                  </a:txBody>
                  <a:tcPr/>
                </a:tc>
                <a:tc>
                  <a:txBody>
                    <a:bodyPr/>
                    <a:lstStyle/>
                    <a:p>
                      <a:pPr algn="l" fontAlgn="ctr"/>
                      <a:r>
                        <a:rPr lang="tr-TR" sz="500" b="0" i="0" u="none" strike="noStrike">
                          <a:solidFill>
                            <a:srgbClr val="000000"/>
                          </a:solidFill>
                          <a:effectLst/>
                          <a:latin typeface="Arial"/>
                        </a:rPr>
                        <a:t>Çalışan hakları boyut puanı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92</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93</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94</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95</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96</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İzleme, Ölçme ve Değerlendirme Kurum Başkan Yardımcılığı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946">
                <a:tc vMerge="1">
                  <a:txBody>
                    <a:bodyPr/>
                    <a:lstStyle/>
                    <a:p>
                      <a:endParaRPr lang="tr-TR"/>
                    </a:p>
                  </a:txBody>
                  <a:tcPr/>
                </a:tc>
                <a:tc vMerge="1">
                  <a:txBody>
                    <a:bodyPr/>
                    <a:lstStyle/>
                    <a:p>
                      <a:endParaRPr lang="tr-TR"/>
                    </a:p>
                  </a:txBody>
                  <a:tcPr/>
                </a:tc>
                <a:tc>
                  <a:txBody>
                    <a:bodyPr/>
                    <a:lstStyle/>
                    <a:p>
                      <a:pPr algn="l" fontAlgn="ctr"/>
                      <a:r>
                        <a:rPr lang="tr-TR" sz="500" b="0" i="0" u="none" strike="noStrike">
                          <a:solidFill>
                            <a:srgbClr val="000000"/>
                          </a:solidFill>
                          <a:effectLst/>
                          <a:latin typeface="Arial"/>
                        </a:rPr>
                        <a:t>Hasta hakları boyut puanı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92</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93</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94</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95</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96</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İzleme, Ölçme ve Değerlendirme Kurum Başkan Yardımcılığı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946">
                <a:tc vMerge="1">
                  <a:txBody>
                    <a:bodyPr/>
                    <a:lstStyle/>
                    <a:p>
                      <a:endParaRPr lang="tr-TR"/>
                    </a:p>
                  </a:txBody>
                  <a:tcPr/>
                </a:tc>
                <a:tc rowSpan="2">
                  <a:txBody>
                    <a:bodyPr/>
                    <a:lstStyle/>
                    <a:p>
                      <a:pPr algn="l" fontAlgn="ctr"/>
                      <a:r>
                        <a:rPr lang="tr-TR" sz="500" b="0" i="0" u="none" strike="noStrike">
                          <a:solidFill>
                            <a:srgbClr val="000000"/>
                          </a:solidFill>
                          <a:effectLst/>
                          <a:latin typeface="Arial"/>
                        </a:rPr>
                        <a:t>2- İş sağlığı ve güvenliği eğitimleri verilerek iş kazaları azaltılacak.</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Kaza olabilirlik oranı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900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850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800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750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a:rPr>
                        <a:t>700</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a:rPr>
                        <a:t>Destek ve İdari Hizmetler Kurum Başkan Yardımcılığı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946">
                <a:tc vMerge="1">
                  <a:txBody>
                    <a:bodyPr/>
                    <a:lstStyle/>
                    <a:p>
                      <a:endParaRPr lang="tr-TR"/>
                    </a:p>
                  </a:txBody>
                  <a:tcPr/>
                </a:tc>
                <a:tc vMerge="1">
                  <a:txBody>
                    <a:bodyPr/>
                    <a:lstStyle/>
                    <a:p>
                      <a:endParaRPr lang="tr-TR"/>
                    </a:p>
                  </a:txBody>
                  <a:tcPr/>
                </a:tc>
                <a:tc>
                  <a:txBody>
                    <a:bodyPr/>
                    <a:lstStyle/>
                    <a:p>
                      <a:pPr algn="l" fontAlgn="ctr"/>
                      <a:r>
                        <a:rPr lang="tr-TR" sz="500" b="0" i="0" u="none" strike="noStrike">
                          <a:solidFill>
                            <a:srgbClr val="000000"/>
                          </a:solidFill>
                          <a:effectLst/>
                          <a:latin typeface="Arial"/>
                        </a:rPr>
                        <a:t>İş sağlığı ve güvenliği eğitimi verilen personel sayısı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dirty="0" smtClean="0">
                          <a:solidFill>
                            <a:srgbClr val="000000"/>
                          </a:solidFill>
                          <a:effectLst/>
                          <a:latin typeface="Arial"/>
                        </a:rPr>
                        <a:t>100.000</a:t>
                      </a:r>
                      <a:endParaRPr lang="tr-TR" sz="500" b="0" i="0" u="none" strike="noStrike" dirty="0">
                        <a:solidFill>
                          <a:srgbClr val="000000"/>
                        </a:solidFill>
                        <a:effectLst/>
                        <a:latin typeface="Arial"/>
                      </a:endParaRP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dirty="0" smtClean="0">
                          <a:solidFill>
                            <a:srgbClr val="000000"/>
                          </a:solidFill>
                          <a:effectLst/>
                          <a:latin typeface="Arial"/>
                        </a:rPr>
                        <a:t>150.000</a:t>
                      </a:r>
                      <a:endParaRPr lang="tr-TR" sz="500" b="0" i="0" u="none" strike="noStrike" dirty="0">
                        <a:solidFill>
                          <a:srgbClr val="000000"/>
                        </a:solidFill>
                        <a:effectLst/>
                        <a:latin typeface="Arial"/>
                      </a:endParaRP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dirty="0" smtClean="0">
                          <a:solidFill>
                            <a:srgbClr val="000000"/>
                          </a:solidFill>
                          <a:effectLst/>
                          <a:latin typeface="Arial"/>
                        </a:rPr>
                        <a:t>200.000</a:t>
                      </a:r>
                      <a:endParaRPr lang="tr-TR" sz="500" b="0" i="0" u="none" strike="noStrike" dirty="0">
                        <a:solidFill>
                          <a:srgbClr val="000000"/>
                        </a:solidFill>
                        <a:effectLst/>
                        <a:latin typeface="Arial"/>
                      </a:endParaRP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dirty="0" smtClean="0">
                          <a:solidFill>
                            <a:srgbClr val="000000"/>
                          </a:solidFill>
                          <a:effectLst/>
                          <a:latin typeface="Arial"/>
                        </a:rPr>
                        <a:t>250.000</a:t>
                      </a:r>
                      <a:endParaRPr lang="tr-TR" sz="500" b="0" i="0" u="none" strike="noStrike" dirty="0">
                        <a:solidFill>
                          <a:srgbClr val="000000"/>
                        </a:solidFill>
                        <a:effectLst/>
                        <a:latin typeface="Arial"/>
                      </a:endParaRP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dirty="0" smtClean="0">
                          <a:solidFill>
                            <a:srgbClr val="000000"/>
                          </a:solidFill>
                          <a:effectLst/>
                          <a:latin typeface="Arial"/>
                        </a:rPr>
                        <a:t>300.000</a:t>
                      </a:r>
                      <a:endParaRPr lang="tr-TR" sz="500" b="0" i="0" u="none" strike="noStrike" dirty="0">
                        <a:solidFill>
                          <a:srgbClr val="000000"/>
                        </a:solidFill>
                        <a:effectLst/>
                        <a:latin typeface="Arial"/>
                      </a:endParaRP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dirty="0">
                          <a:solidFill>
                            <a:srgbClr val="000000"/>
                          </a:solidFill>
                          <a:effectLst/>
                          <a:latin typeface="Arial"/>
                        </a:rPr>
                        <a:t>Destek ve İdari Hizmetler Kurum Başkan Yardımcılığı</a:t>
                      </a:r>
                    </a:p>
                  </a:txBody>
                  <a:tcPr marL="1624" marR="1624" marT="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521610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857224" y="476673"/>
            <a:ext cx="7963248" cy="3077766"/>
          </a:xfrm>
          <a:prstGeom prst="rect">
            <a:avLst/>
          </a:prstGeom>
        </p:spPr>
        <p:txBody>
          <a:bodyPr wrap="square">
            <a:spAutoFit/>
          </a:bodyPr>
          <a:lstStyle/>
          <a:p>
            <a:r>
              <a:rPr lang="tr-TR" sz="3200" dirty="0" smtClean="0"/>
              <a:t> </a:t>
            </a:r>
            <a:r>
              <a:rPr lang="tr-TR" sz="3200" b="1" dirty="0" smtClean="0"/>
              <a:t> </a:t>
            </a:r>
          </a:p>
          <a:p>
            <a:endParaRPr lang="tr-TR" sz="3200" b="1" dirty="0" smtClean="0"/>
          </a:p>
          <a:p>
            <a:endParaRPr lang="tr-TR" sz="3200" b="1" dirty="0" smtClean="0"/>
          </a:p>
          <a:p>
            <a:endParaRPr lang="tr-TR" sz="3200" b="1" dirty="0" smtClean="0"/>
          </a:p>
          <a:p>
            <a:pPr algn="ctr"/>
            <a:r>
              <a:rPr lang="tr-TR" sz="6600" b="1" dirty="0" smtClean="0">
                <a:solidFill>
                  <a:schemeClr val="accent2">
                    <a:lumMod val="75000"/>
                  </a:schemeClr>
                </a:solidFill>
              </a:rPr>
              <a:t>TEŞEKKÜRLER…</a:t>
            </a:r>
            <a:endParaRPr lang="tr-TR" sz="6600" dirty="0">
              <a:solidFill>
                <a:schemeClr val="accent2">
                  <a:lumMod val="75000"/>
                </a:schemeClr>
              </a:solidFill>
            </a:endParaRPr>
          </a:p>
        </p:txBody>
      </p:sp>
    </p:spTree>
    <p:extLst>
      <p:ext uri="{BB962C8B-B14F-4D97-AF65-F5344CB8AC3E}">
        <p14:creationId xmlns:p14="http://schemas.microsoft.com/office/powerpoint/2010/main" val="3386122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763688" y="990259"/>
            <a:ext cx="5112568" cy="892552"/>
          </a:xfrm>
          <a:prstGeom prst="rect">
            <a:avLst/>
          </a:prstGeom>
          <a:noFill/>
        </p:spPr>
        <p:txBody>
          <a:bodyPr wrap="square" rtlCol="0">
            <a:spAutoFit/>
          </a:bodyPr>
          <a:lstStyle/>
          <a:p>
            <a:pPr algn="ctr"/>
            <a:endParaRPr lang="tr-TR" altLang="en-US" sz="2800" b="1" dirty="0" smtClean="0">
              <a:solidFill>
                <a:schemeClr val="accent2">
                  <a:lumMod val="75000"/>
                </a:schemeClr>
              </a:solidFill>
              <a:latin typeface="Lucida Sans Unicode" panose="020B0602030504020204" pitchFamily="34" charset="0"/>
            </a:endParaRPr>
          </a:p>
          <a:p>
            <a:pPr algn="ctr"/>
            <a:r>
              <a:rPr lang="tr-TR" altLang="en-US" sz="2400" b="1" dirty="0" smtClean="0">
                <a:solidFill>
                  <a:schemeClr val="accent2">
                    <a:lumMod val="75000"/>
                  </a:schemeClr>
                </a:solidFill>
                <a:latin typeface="Lucida Sans Unicode" panose="020B0602030504020204" pitchFamily="34" charset="0"/>
              </a:rPr>
              <a:t>PERFORMANS PROGRAMI NEDİR?</a:t>
            </a:r>
            <a:endParaRPr lang="tr-TR" sz="2400" b="1" dirty="0">
              <a:solidFill>
                <a:schemeClr val="accent2">
                  <a:lumMod val="75000"/>
                </a:schemeClr>
              </a:solidFill>
            </a:endParaRPr>
          </a:p>
        </p:txBody>
      </p:sp>
      <p:sp>
        <p:nvSpPr>
          <p:cNvPr id="5" name="Rectangle 3"/>
          <p:cNvSpPr txBox="1">
            <a:spLocks noChangeArrowheads="1"/>
          </p:cNvSpPr>
          <p:nvPr/>
        </p:nvSpPr>
        <p:spPr>
          <a:xfrm>
            <a:off x="467544" y="1925638"/>
            <a:ext cx="7811042" cy="3797526"/>
          </a:xfrm>
          <a:prstGeom prst="rect">
            <a:avLst/>
          </a:prstGeom>
        </p:spPr>
        <p:txBody>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spcBef>
                <a:spcPts val="600"/>
              </a:spcBef>
              <a:spcAft>
                <a:spcPts val="600"/>
              </a:spcAft>
              <a:buNone/>
            </a:pPr>
            <a:r>
              <a:rPr lang="tr-TR" altLang="en-US" sz="2400" dirty="0" smtClean="0">
                <a:latin typeface="Times New Roman" pitchFamily="18" charset="0"/>
                <a:cs typeface="Times New Roman" pitchFamily="18" charset="0"/>
              </a:rPr>
              <a:t>     </a:t>
            </a:r>
          </a:p>
          <a:p>
            <a:pPr marL="0" indent="0">
              <a:spcBef>
                <a:spcPts val="600"/>
              </a:spcBef>
              <a:spcAft>
                <a:spcPts val="600"/>
              </a:spcAft>
              <a:buNone/>
            </a:pPr>
            <a:r>
              <a:rPr lang="tr-TR" altLang="en-US" sz="2400" dirty="0">
                <a:latin typeface="Times New Roman" pitchFamily="18" charset="0"/>
                <a:cs typeface="Times New Roman" pitchFamily="18" charset="0"/>
              </a:rPr>
              <a:t> </a:t>
            </a:r>
            <a:r>
              <a:rPr lang="tr-TR" altLang="en-US" sz="2400" dirty="0" smtClean="0">
                <a:latin typeface="Times New Roman" pitchFamily="18" charset="0"/>
                <a:cs typeface="Times New Roman" pitchFamily="18" charset="0"/>
              </a:rPr>
              <a:t>      Bir </a:t>
            </a:r>
            <a:r>
              <a:rPr lang="tr-TR" altLang="en-US" sz="2400" dirty="0">
                <a:latin typeface="Times New Roman" pitchFamily="18" charset="0"/>
                <a:cs typeface="Times New Roman" pitchFamily="18" charset="0"/>
              </a:rPr>
              <a:t>kamu idaresinin program </a:t>
            </a:r>
            <a:r>
              <a:rPr lang="tr-TR" altLang="en-US" sz="2400" dirty="0" smtClean="0">
                <a:latin typeface="Times New Roman" pitchFamily="18" charset="0"/>
                <a:cs typeface="Times New Roman" pitchFamily="18" charset="0"/>
              </a:rPr>
              <a:t>dönemine ilişkin (2018</a:t>
            </a:r>
            <a:r>
              <a:rPr lang="tr-TR" altLang="en-US" sz="2400" dirty="0">
                <a:latin typeface="Times New Roman" pitchFamily="18" charset="0"/>
                <a:cs typeface="Times New Roman" pitchFamily="18" charset="0"/>
              </a:rPr>
              <a:t>)</a:t>
            </a:r>
            <a:endParaRPr lang="tr-TR" altLang="en-US" sz="2400" dirty="0" smtClean="0">
              <a:latin typeface="Times New Roman" pitchFamily="18" charset="0"/>
              <a:cs typeface="Times New Roman" pitchFamily="18" charset="0"/>
            </a:endParaRPr>
          </a:p>
          <a:p>
            <a:pPr marL="457200" indent="-457200">
              <a:spcBef>
                <a:spcPts val="600"/>
              </a:spcBef>
              <a:spcAft>
                <a:spcPts val="600"/>
              </a:spcAft>
              <a:buClrTx/>
              <a:buFont typeface="Wingdings" pitchFamily="2" charset="2"/>
              <a:buChar char="Ø"/>
            </a:pPr>
            <a:r>
              <a:rPr lang="tr-TR" altLang="en-US" sz="2400" dirty="0" smtClean="0">
                <a:latin typeface="Times New Roman" pitchFamily="18" charset="0"/>
                <a:cs typeface="Times New Roman" pitchFamily="18" charset="0"/>
              </a:rPr>
              <a:t>performans hedeflerini,</a:t>
            </a:r>
          </a:p>
          <a:p>
            <a:pPr marL="457200" indent="-457200">
              <a:spcBef>
                <a:spcPts val="600"/>
              </a:spcBef>
              <a:spcAft>
                <a:spcPts val="600"/>
              </a:spcAft>
              <a:buClrTx/>
              <a:buFont typeface="Wingdings" pitchFamily="2" charset="2"/>
              <a:buChar char="Ø"/>
            </a:pPr>
            <a:r>
              <a:rPr lang="tr-TR" altLang="en-US" sz="2400" dirty="0" smtClean="0">
                <a:latin typeface="Times New Roman" pitchFamily="18" charset="0"/>
                <a:cs typeface="Times New Roman" pitchFamily="18" charset="0"/>
              </a:rPr>
              <a:t>bu </a:t>
            </a:r>
            <a:r>
              <a:rPr lang="tr-TR" altLang="en-US" sz="2400" dirty="0">
                <a:latin typeface="Times New Roman" pitchFamily="18" charset="0"/>
                <a:cs typeface="Times New Roman" pitchFamily="18" charset="0"/>
              </a:rPr>
              <a:t>hedeflere ulaşmak için yürüteceği faaliyetleri,</a:t>
            </a:r>
          </a:p>
          <a:p>
            <a:pPr marL="457200" indent="-457200">
              <a:spcBef>
                <a:spcPts val="600"/>
              </a:spcBef>
              <a:spcAft>
                <a:spcPts val="600"/>
              </a:spcAft>
              <a:buClr>
                <a:schemeClr val="tx1"/>
              </a:buClr>
              <a:buFont typeface="Wingdings" pitchFamily="2" charset="2"/>
              <a:buChar char="Ø"/>
            </a:pPr>
            <a:r>
              <a:rPr lang="tr-TR" altLang="en-US" sz="2400" dirty="0">
                <a:latin typeface="Times New Roman" pitchFamily="18" charset="0"/>
                <a:cs typeface="Times New Roman" pitchFamily="18" charset="0"/>
              </a:rPr>
              <a:t>kaynak ihtiyacını ve </a:t>
            </a:r>
          </a:p>
          <a:p>
            <a:pPr marL="457200" indent="-457200">
              <a:spcBef>
                <a:spcPts val="600"/>
              </a:spcBef>
              <a:spcAft>
                <a:spcPts val="600"/>
              </a:spcAft>
              <a:buClr>
                <a:schemeClr val="tx1"/>
              </a:buClr>
              <a:buFont typeface="Wingdings" pitchFamily="2" charset="2"/>
              <a:buChar char="Ø"/>
            </a:pPr>
            <a:r>
              <a:rPr lang="tr-TR" altLang="en-US" sz="2400" dirty="0">
                <a:latin typeface="Times New Roman" pitchFamily="18" charset="0"/>
                <a:cs typeface="Times New Roman" pitchFamily="18" charset="0"/>
              </a:rPr>
              <a:t>performans göstergelerini </a:t>
            </a:r>
          </a:p>
          <a:p>
            <a:pPr marL="0" indent="0">
              <a:spcBef>
                <a:spcPts val="600"/>
              </a:spcBef>
              <a:spcAft>
                <a:spcPts val="600"/>
              </a:spcAft>
              <a:buNone/>
            </a:pPr>
            <a:r>
              <a:rPr lang="tr-TR" altLang="en-US" sz="2400" dirty="0" smtClean="0">
                <a:latin typeface="Times New Roman" pitchFamily="18" charset="0"/>
                <a:cs typeface="Times New Roman" pitchFamily="18" charset="0"/>
              </a:rPr>
              <a:t>     içeren </a:t>
            </a:r>
            <a:r>
              <a:rPr lang="tr-TR" altLang="en-US" sz="2400" dirty="0">
                <a:latin typeface="Times New Roman" pitchFamily="18" charset="0"/>
                <a:cs typeface="Times New Roman" pitchFamily="18" charset="0"/>
              </a:rPr>
              <a:t>programdır.</a:t>
            </a:r>
          </a:p>
        </p:txBody>
      </p:sp>
    </p:spTree>
    <p:extLst>
      <p:ext uri="{BB962C8B-B14F-4D97-AF65-F5344CB8AC3E}">
        <p14:creationId xmlns:p14="http://schemas.microsoft.com/office/powerpoint/2010/main" val="19225951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4399" y="761792"/>
            <a:ext cx="8136904" cy="738664"/>
          </a:xfrm>
          <a:prstGeom prst="rect">
            <a:avLst/>
          </a:prstGeom>
        </p:spPr>
        <p:txBody>
          <a:bodyPr wrap="square">
            <a:spAutoFit/>
          </a:bodyPr>
          <a:lstStyle/>
          <a:p>
            <a:pPr algn="ctr"/>
            <a:endParaRPr lang="tr-TR" dirty="0"/>
          </a:p>
          <a:p>
            <a:pPr algn="ctr"/>
            <a:r>
              <a:rPr lang="tr-TR" sz="2400" b="1" dirty="0" smtClean="0">
                <a:solidFill>
                  <a:schemeClr val="accent2">
                    <a:lumMod val="75000"/>
                  </a:schemeClr>
                </a:solidFill>
                <a:latin typeface="Times New Roman" pitchFamily="18" charset="0"/>
                <a:cs typeface="Times New Roman" pitchFamily="18" charset="0"/>
              </a:rPr>
              <a:t>PERFORMANS PROGRAMI</a:t>
            </a:r>
            <a:endParaRPr lang="tr-TR" sz="2400" b="1" dirty="0">
              <a:solidFill>
                <a:schemeClr val="accent2">
                  <a:lumMod val="75000"/>
                </a:schemeClr>
              </a:solidFill>
              <a:latin typeface="Times New Roman" pitchFamily="18" charset="0"/>
              <a:cs typeface="Times New Roman" pitchFamily="18" charset="0"/>
            </a:endParaRPr>
          </a:p>
        </p:txBody>
      </p:sp>
      <p:sp>
        <p:nvSpPr>
          <p:cNvPr id="3" name="Dikdörtgen 2"/>
          <p:cNvSpPr/>
          <p:nvPr/>
        </p:nvSpPr>
        <p:spPr>
          <a:xfrm>
            <a:off x="539552" y="1551818"/>
            <a:ext cx="8208912" cy="4524315"/>
          </a:xfrm>
          <a:prstGeom prst="rect">
            <a:avLst/>
          </a:prstGeom>
        </p:spPr>
        <p:txBody>
          <a:bodyPr wrap="square">
            <a:spAutoFit/>
          </a:bodyPr>
          <a:lstStyle/>
          <a:p>
            <a:pPr marL="457200" indent="-457200" algn="just">
              <a:buFont typeface="Wingdings" pitchFamily="2" charset="2"/>
              <a:buChar char="Ø"/>
            </a:pPr>
            <a:endParaRPr lang="tr-TR" dirty="0" smtClean="0">
              <a:latin typeface="Times New Roman" pitchFamily="18" charset="0"/>
              <a:cs typeface="Times New Roman" pitchFamily="18" charset="0"/>
            </a:endParaRPr>
          </a:p>
          <a:p>
            <a:pPr marL="457200" indent="-457200" algn="just">
              <a:buFont typeface="Wingdings" pitchFamily="2" charset="2"/>
              <a:buChar char="Ø"/>
            </a:pPr>
            <a:r>
              <a:rPr lang="tr-TR" sz="2400" dirty="0" smtClean="0">
                <a:latin typeface="Times New Roman" pitchFamily="18" charset="0"/>
                <a:cs typeface="Times New Roman" pitchFamily="18" charset="0"/>
              </a:rPr>
              <a:t>Kamu </a:t>
            </a:r>
            <a:r>
              <a:rPr lang="tr-TR" sz="2400" dirty="0">
                <a:latin typeface="Times New Roman" pitchFamily="18" charset="0"/>
                <a:cs typeface="Times New Roman" pitchFamily="18" charset="0"/>
              </a:rPr>
              <a:t>idarelerinin üst yöneticisi ve harcama yetkilileri tarafından program dönemine ilişkin öncelikli stratejik amaç ve hedeflerin, performans hedef ve göstergelerinin, faaliyetlerin ve bunlardan sorumlu harcama birimlerinin belirlenmesi ile başlar</a:t>
            </a:r>
            <a:r>
              <a:rPr lang="tr-TR" sz="2400" dirty="0" smtClean="0">
                <a:latin typeface="Times New Roman" pitchFamily="18" charset="0"/>
                <a:cs typeface="Times New Roman" pitchFamily="18" charset="0"/>
              </a:rPr>
              <a:t>.</a:t>
            </a:r>
          </a:p>
          <a:p>
            <a:pPr algn="just"/>
            <a:r>
              <a:rPr lang="tr-TR" sz="2400" dirty="0" smtClean="0">
                <a:latin typeface="Times New Roman" pitchFamily="18" charset="0"/>
                <a:cs typeface="Times New Roman" pitchFamily="18" charset="0"/>
              </a:rPr>
              <a:t> </a:t>
            </a:r>
            <a:endParaRPr lang="tr-TR" sz="2400" dirty="0">
              <a:latin typeface="Times New Roman" pitchFamily="18" charset="0"/>
              <a:cs typeface="Times New Roman" pitchFamily="18" charset="0"/>
            </a:endParaRPr>
          </a:p>
          <a:p>
            <a:pPr marL="457200" indent="-457200" algn="just">
              <a:buFont typeface="Wingdings" pitchFamily="2" charset="2"/>
              <a:buChar char="Ø"/>
            </a:pPr>
            <a:r>
              <a:rPr lang="tr-TR" sz="2400" dirty="0" smtClean="0">
                <a:latin typeface="Times New Roman" pitchFamily="18" charset="0"/>
                <a:cs typeface="Times New Roman" pitchFamily="18" charset="0"/>
              </a:rPr>
              <a:t>Mali </a:t>
            </a:r>
            <a:r>
              <a:rPr lang="tr-TR" sz="2400" dirty="0">
                <a:latin typeface="Times New Roman" pitchFamily="18" charset="0"/>
                <a:cs typeface="Times New Roman" pitchFamily="18" charset="0"/>
              </a:rPr>
              <a:t>hizmetler birimi (Strateji Geliştirme Dairesi Başkanlığı) üst yönetici tarafından duyurulan performans hedef ve göstergeleri ile faaliyetler ve harcama birimlerince sağlanan maliyet bilgilerini konsolide ederek kurum performans programını hazırlar. </a:t>
            </a:r>
          </a:p>
        </p:txBody>
      </p:sp>
    </p:spTree>
    <p:extLst>
      <p:ext uri="{BB962C8B-B14F-4D97-AF65-F5344CB8AC3E}">
        <p14:creationId xmlns:p14="http://schemas.microsoft.com/office/powerpoint/2010/main" val="37861197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99592" y="836711"/>
            <a:ext cx="7629847" cy="5709255"/>
          </a:xfrm>
          <a:prstGeom prst="rect">
            <a:avLst/>
          </a:prstGeom>
        </p:spPr>
        <p:txBody>
          <a:bodyPr wrap="square">
            <a:spAutoFit/>
          </a:bodyPr>
          <a:lstStyle/>
          <a:p>
            <a:endParaRPr lang="tr-TR" sz="900" dirty="0">
              <a:solidFill>
                <a:srgbClr val="000000"/>
              </a:solidFill>
              <a:latin typeface="Arial"/>
            </a:endParaRPr>
          </a:p>
          <a:p>
            <a:pPr algn="ctr"/>
            <a:endParaRPr lang="tr-TR" sz="2000" b="1" dirty="0" smtClean="0">
              <a:solidFill>
                <a:schemeClr val="accent2">
                  <a:lumMod val="75000"/>
                </a:schemeClr>
              </a:solidFill>
              <a:latin typeface="Times New Roman" pitchFamily="18" charset="0"/>
              <a:cs typeface="Times New Roman" pitchFamily="18" charset="0"/>
            </a:endParaRPr>
          </a:p>
          <a:p>
            <a:pPr algn="ctr"/>
            <a:r>
              <a:rPr lang="tr-TR" sz="2400" b="1" dirty="0" smtClean="0">
                <a:solidFill>
                  <a:schemeClr val="accent2">
                    <a:lumMod val="75000"/>
                  </a:schemeClr>
                </a:solidFill>
                <a:latin typeface="Times New Roman" pitchFamily="18" charset="0"/>
                <a:cs typeface="Times New Roman" pitchFamily="18" charset="0"/>
              </a:rPr>
              <a:t>PERFORMANS PROGRAMI</a:t>
            </a:r>
            <a:endParaRPr lang="tr-TR" sz="2400" dirty="0">
              <a:latin typeface="Arial"/>
            </a:endParaRPr>
          </a:p>
          <a:p>
            <a:pPr marL="342900" indent="-342900" algn="just">
              <a:buFont typeface="Wingdings" pitchFamily="2" charset="2"/>
              <a:buChar char="Ø"/>
            </a:pPr>
            <a:endParaRPr lang="tr-TR" sz="2400" dirty="0" smtClean="0">
              <a:latin typeface="Arial"/>
            </a:endParaRPr>
          </a:p>
          <a:p>
            <a:pPr marL="342900" indent="-342900" algn="just">
              <a:buFont typeface="Wingdings" pitchFamily="2" charset="2"/>
              <a:buChar char="Ø"/>
            </a:pPr>
            <a:r>
              <a:rPr lang="tr-TR" sz="2400" dirty="0" smtClean="0">
                <a:latin typeface="Times New Roman" pitchFamily="18" charset="0"/>
                <a:cs typeface="Times New Roman" pitchFamily="18" charset="0"/>
              </a:rPr>
              <a:t> İdare </a:t>
            </a:r>
            <a:r>
              <a:rPr lang="tr-TR" sz="2400" dirty="0">
                <a:latin typeface="Times New Roman" pitchFamily="18" charset="0"/>
                <a:cs typeface="Times New Roman" pitchFamily="18" charset="0"/>
              </a:rPr>
              <a:t>düzeyinde hazırlanır, </a:t>
            </a:r>
          </a:p>
          <a:p>
            <a:pPr marL="342900" indent="-342900" algn="just">
              <a:buFont typeface="Wingdings" pitchFamily="2" charset="2"/>
              <a:buChar char="Ø"/>
            </a:pPr>
            <a:r>
              <a:rPr lang="tr-TR" sz="2400" dirty="0">
                <a:latin typeface="Times New Roman" pitchFamily="18" charset="0"/>
                <a:cs typeface="Times New Roman" pitchFamily="18" charset="0"/>
              </a:rPr>
              <a:t> Performans hedef ve göstergeleri ile faaliyetlerden </a:t>
            </a:r>
            <a:r>
              <a:rPr lang="tr-TR" sz="2400" dirty="0" smtClean="0">
                <a:latin typeface="Times New Roman" pitchFamily="18" charset="0"/>
                <a:cs typeface="Times New Roman" pitchFamily="18" charset="0"/>
              </a:rPr>
              <a:t>  oluşur</a:t>
            </a:r>
            <a:r>
              <a:rPr lang="tr-TR" sz="2400" dirty="0">
                <a:latin typeface="Times New Roman" pitchFamily="18" charset="0"/>
                <a:cs typeface="Times New Roman" pitchFamily="18" charset="0"/>
              </a:rPr>
              <a:t>, </a:t>
            </a:r>
          </a:p>
          <a:p>
            <a:pPr marL="342900" indent="-342900" algn="just">
              <a:buFont typeface="Wingdings" pitchFamily="2" charset="2"/>
              <a:buChar char="Ø"/>
            </a:pPr>
            <a:r>
              <a:rPr lang="tr-TR" sz="2400" dirty="0">
                <a:latin typeface="Times New Roman" pitchFamily="18" charset="0"/>
                <a:cs typeface="Times New Roman" pitchFamily="18" charset="0"/>
              </a:rPr>
              <a:t> Yıllık olarak hazırlanır, </a:t>
            </a:r>
          </a:p>
          <a:p>
            <a:pPr marL="342900" indent="-342900" algn="just">
              <a:buFont typeface="Wingdings" pitchFamily="2" charset="2"/>
              <a:buChar char="Ø"/>
            </a:pPr>
            <a:r>
              <a:rPr lang="tr-TR" sz="2400" dirty="0">
                <a:latin typeface="Times New Roman" pitchFamily="18" charset="0"/>
                <a:cs typeface="Times New Roman" pitchFamily="18" charset="0"/>
              </a:rPr>
              <a:t> Bütçe içi ve bütçe dışı tüm finansman kaynakları dikkate </a:t>
            </a:r>
            <a:r>
              <a:rPr lang="tr-TR" sz="2400" dirty="0" smtClean="0">
                <a:latin typeface="Times New Roman" pitchFamily="18" charset="0"/>
                <a:cs typeface="Times New Roman" pitchFamily="18" charset="0"/>
              </a:rPr>
              <a:t>alınır.</a:t>
            </a:r>
          </a:p>
          <a:p>
            <a:pPr marL="457200" indent="-457200" algn="just">
              <a:buFont typeface="Wingdings" pitchFamily="2" charset="2"/>
              <a:buChar char="Ø"/>
            </a:pPr>
            <a:r>
              <a:rPr lang="tr-TR" sz="2400" dirty="0">
                <a:latin typeface="Times New Roman" pitchFamily="18" charset="0"/>
                <a:cs typeface="Times New Roman" pitchFamily="18" charset="0"/>
              </a:rPr>
              <a:t>Performans hedef ve göstergeleri ile faaliyetler </a:t>
            </a:r>
            <a:r>
              <a:rPr lang="tr-TR" sz="2400" dirty="0" smtClean="0">
                <a:latin typeface="Times New Roman" pitchFamily="18" charset="0"/>
                <a:cs typeface="Times New Roman" pitchFamily="18" charset="0"/>
              </a:rPr>
              <a:t>belirlenen </a:t>
            </a:r>
            <a:r>
              <a:rPr lang="tr-TR" sz="2400" dirty="0">
                <a:latin typeface="Times New Roman" pitchFamily="18" charset="0"/>
                <a:cs typeface="Times New Roman" pitchFamily="18" charset="0"/>
              </a:rPr>
              <a:t>öncelikler çerçevesinde üst yöneti­ci ve harcama yetkilileri tarafından birlikte oluşturulur.</a:t>
            </a:r>
          </a:p>
          <a:p>
            <a:pPr marL="457200" indent="-457200" algn="just">
              <a:buFont typeface="Wingdings" pitchFamily="2" charset="2"/>
              <a:buChar char="Ø"/>
            </a:pPr>
            <a:r>
              <a:rPr lang="tr-TR" sz="2400" dirty="0">
                <a:latin typeface="Times New Roman" pitchFamily="18" charset="0"/>
                <a:cs typeface="Times New Roman" pitchFamily="18" charset="0"/>
              </a:rPr>
              <a:t>Bu süreçte,  performans hedefleriyle ilgili harcama birimleri de belirlenir.</a:t>
            </a:r>
          </a:p>
          <a:p>
            <a:pPr marL="342900" indent="-342900" algn="just">
              <a:buFont typeface="Wingdings" pitchFamily="2" charset="2"/>
              <a:buChar char="Ø"/>
            </a:pPr>
            <a:endParaRPr lang="tr-TR" sz="2400" dirty="0">
              <a:latin typeface="Times New Roman" pitchFamily="18" charset="0"/>
              <a:cs typeface="Times New Roman" pitchFamily="18" charset="0"/>
            </a:endParaRPr>
          </a:p>
        </p:txBody>
      </p:sp>
    </p:spTree>
    <p:extLst>
      <p:ext uri="{BB962C8B-B14F-4D97-AF65-F5344CB8AC3E}">
        <p14:creationId xmlns:p14="http://schemas.microsoft.com/office/powerpoint/2010/main" val="7342637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7544" y="908720"/>
            <a:ext cx="8121285" cy="5632311"/>
          </a:xfrm>
          <a:prstGeom prst="rect">
            <a:avLst/>
          </a:prstGeom>
        </p:spPr>
        <p:txBody>
          <a:bodyPr wrap="square">
            <a:spAutoFit/>
          </a:bodyPr>
          <a:lstStyle/>
          <a:p>
            <a:pPr algn="ctr"/>
            <a:r>
              <a:rPr lang="tr-TR" sz="2400" b="1" dirty="0" smtClean="0">
                <a:solidFill>
                  <a:schemeClr val="accent2">
                    <a:lumMod val="75000"/>
                  </a:schemeClr>
                </a:solidFill>
                <a:latin typeface="Times New Roman" pitchFamily="18" charset="0"/>
                <a:cs typeface="Times New Roman" pitchFamily="18" charset="0"/>
              </a:rPr>
              <a:t>PERFORMANS PROGRAMI</a:t>
            </a:r>
          </a:p>
          <a:p>
            <a:r>
              <a:rPr lang="tr-TR" sz="2400" b="1" dirty="0" smtClean="0">
                <a:solidFill>
                  <a:schemeClr val="dk1"/>
                </a:solidFill>
              </a:rPr>
              <a:t>      </a:t>
            </a:r>
          </a:p>
          <a:p>
            <a:r>
              <a:rPr lang="tr-TR" sz="2400" b="1" dirty="0">
                <a:solidFill>
                  <a:schemeClr val="dk1"/>
                </a:solidFill>
                <a:latin typeface="Times New Roman" pitchFamily="18" charset="0"/>
                <a:cs typeface="Times New Roman" pitchFamily="18" charset="0"/>
              </a:rPr>
              <a:t> </a:t>
            </a:r>
            <a:r>
              <a:rPr lang="tr-TR" sz="2400" b="1" dirty="0" smtClean="0">
                <a:solidFill>
                  <a:schemeClr val="dk1"/>
                </a:solidFill>
                <a:latin typeface="Times New Roman" pitchFamily="18" charset="0"/>
                <a:cs typeface="Times New Roman" pitchFamily="18" charset="0"/>
              </a:rPr>
              <a:t>   </a:t>
            </a:r>
            <a:r>
              <a:rPr lang="tr-TR" sz="2400" b="1" dirty="0" smtClean="0">
                <a:latin typeface="Times New Roman" pitchFamily="18" charset="0"/>
                <a:cs typeface="Times New Roman" pitchFamily="18" charset="0"/>
              </a:rPr>
              <a:t>Performans hedefleri</a:t>
            </a:r>
            <a:r>
              <a:rPr lang="tr-TR" sz="2400" dirty="0" smtClean="0">
                <a:latin typeface="Times New Roman" pitchFamily="18" charset="0"/>
                <a:cs typeface="Times New Roman" pitchFamily="18" charset="0"/>
              </a:rPr>
              <a:t>, idarenin ulaşmak istediği hedef­leri gösterir.</a:t>
            </a:r>
          </a:p>
          <a:p>
            <a:r>
              <a:rPr lang="tr-TR" sz="2000" b="1" dirty="0" smtClean="0">
                <a:solidFill>
                  <a:schemeClr val="dk1"/>
                </a:solidFill>
              </a:rPr>
              <a:t>      </a:t>
            </a:r>
            <a:r>
              <a:rPr lang="tr-TR" sz="2400" b="1" dirty="0" smtClean="0">
                <a:latin typeface="Times New Roman" pitchFamily="18" charset="0"/>
                <a:cs typeface="Times New Roman" pitchFamily="18" charset="0"/>
              </a:rPr>
              <a:t>Performans </a:t>
            </a:r>
            <a:r>
              <a:rPr lang="tr-TR" sz="2400" b="1" dirty="0">
                <a:latin typeface="Times New Roman" pitchFamily="18" charset="0"/>
                <a:cs typeface="Times New Roman" pitchFamily="18" charset="0"/>
              </a:rPr>
              <a:t>hedefleri </a:t>
            </a:r>
            <a:r>
              <a:rPr lang="tr-TR" sz="2400" b="1" dirty="0" smtClean="0">
                <a:latin typeface="Times New Roman" pitchFamily="18" charset="0"/>
                <a:cs typeface="Times New Roman" pitchFamily="18" charset="0"/>
              </a:rPr>
              <a:t>belirlenirken;</a:t>
            </a:r>
            <a:endParaRPr lang="tr-TR" sz="2400" b="1" dirty="0">
              <a:latin typeface="Times New Roman" pitchFamily="18" charset="0"/>
              <a:cs typeface="Times New Roman" pitchFamily="18" charset="0"/>
            </a:endParaRPr>
          </a:p>
          <a:p>
            <a:pPr marL="457200" indent="-457200" algn="just">
              <a:buFont typeface="Wingdings" pitchFamily="2" charset="2"/>
              <a:buChar char="Ø"/>
            </a:pPr>
            <a:r>
              <a:rPr lang="tr-TR" sz="2400" dirty="0" smtClean="0">
                <a:latin typeface="Times New Roman" pitchFamily="18" charset="0"/>
                <a:cs typeface="Times New Roman" pitchFamily="18" charset="0"/>
              </a:rPr>
              <a:t>belirlenen </a:t>
            </a:r>
            <a:r>
              <a:rPr lang="tr-TR" sz="2400" dirty="0">
                <a:latin typeface="Times New Roman" pitchFamily="18" charset="0"/>
                <a:cs typeface="Times New Roman" pitchFamily="18" charset="0"/>
              </a:rPr>
              <a:t>öncelikli amaç ve hedeflerle ilişkili olmalıdır,</a:t>
            </a:r>
          </a:p>
          <a:p>
            <a:pPr marL="457200" indent="-457200" algn="just">
              <a:buFont typeface="Wingdings" pitchFamily="2" charset="2"/>
              <a:buChar char="Ø"/>
            </a:pPr>
            <a:r>
              <a:rPr lang="tr-TR" sz="2400" dirty="0" smtClean="0">
                <a:latin typeface="Times New Roman" pitchFamily="18" charset="0"/>
                <a:cs typeface="Times New Roman" pitchFamily="18" charset="0"/>
              </a:rPr>
              <a:t>üst </a:t>
            </a:r>
            <a:r>
              <a:rPr lang="tr-TR" sz="2400" dirty="0">
                <a:latin typeface="Times New Roman" pitchFamily="18" charset="0"/>
                <a:cs typeface="Times New Roman" pitchFamily="18" charset="0"/>
              </a:rPr>
              <a:t>yönetici ve harcama yetkilileri </a:t>
            </a:r>
            <a:r>
              <a:rPr lang="tr-TR" sz="2400" dirty="0" smtClean="0">
                <a:latin typeface="Times New Roman" pitchFamily="18" charset="0"/>
                <a:cs typeface="Times New Roman" pitchFamily="18" charset="0"/>
              </a:rPr>
              <a:t>tarafından  idare </a:t>
            </a:r>
            <a:r>
              <a:rPr lang="tr-TR" sz="2400" dirty="0">
                <a:latin typeface="Times New Roman" pitchFamily="18" charset="0"/>
                <a:cs typeface="Times New Roman" pitchFamily="18" charset="0"/>
              </a:rPr>
              <a:t>düzeyinde belirlenmelidir,</a:t>
            </a:r>
          </a:p>
          <a:p>
            <a:pPr marL="457200" indent="-457200" algn="just">
              <a:buFont typeface="Wingdings" pitchFamily="2" charset="2"/>
              <a:buChar char="Ø"/>
            </a:pPr>
            <a:r>
              <a:rPr lang="tr-TR" sz="2400" dirty="0" smtClean="0">
                <a:latin typeface="Times New Roman" pitchFamily="18" charset="0"/>
                <a:cs typeface="Times New Roman" pitchFamily="18" charset="0"/>
              </a:rPr>
              <a:t>idarenin </a:t>
            </a:r>
            <a:r>
              <a:rPr lang="tr-TR" sz="2400" dirty="0">
                <a:latin typeface="Times New Roman" pitchFamily="18" charset="0"/>
                <a:cs typeface="Times New Roman" pitchFamily="18" charset="0"/>
              </a:rPr>
              <a:t>yürüttüğü faaliyetlerle </a:t>
            </a:r>
            <a:r>
              <a:rPr lang="tr-TR" sz="2400" dirty="0" smtClean="0">
                <a:latin typeface="Times New Roman" pitchFamily="18" charset="0"/>
                <a:cs typeface="Times New Roman" pitchFamily="18" charset="0"/>
              </a:rPr>
              <a:t>gerçekleştirilebilir olmalıdır</a:t>
            </a:r>
            <a:r>
              <a:rPr lang="tr-TR" sz="2400" dirty="0">
                <a:latin typeface="Times New Roman" pitchFamily="18" charset="0"/>
                <a:cs typeface="Times New Roman" pitchFamily="18" charset="0"/>
              </a:rPr>
              <a:t>,</a:t>
            </a:r>
          </a:p>
          <a:p>
            <a:pPr marL="457200" indent="-457200" algn="just">
              <a:buFont typeface="Wingdings" pitchFamily="2" charset="2"/>
              <a:buChar char="Ø"/>
            </a:pPr>
            <a:r>
              <a:rPr lang="tr-TR" sz="2400" dirty="0" smtClean="0">
                <a:latin typeface="Times New Roman" pitchFamily="18" charset="0"/>
                <a:cs typeface="Times New Roman" pitchFamily="18" charset="0"/>
              </a:rPr>
              <a:t>kaynakların </a:t>
            </a:r>
            <a:r>
              <a:rPr lang="tr-TR" sz="2400" dirty="0">
                <a:latin typeface="Times New Roman" pitchFamily="18" charset="0"/>
                <a:cs typeface="Times New Roman" pitchFamily="18" charset="0"/>
              </a:rPr>
              <a:t>sınırlılığı göz önünde </a:t>
            </a:r>
            <a:r>
              <a:rPr lang="tr-TR" sz="2400" dirty="0" smtClean="0">
                <a:latin typeface="Times New Roman" pitchFamily="18" charset="0"/>
                <a:cs typeface="Times New Roman" pitchFamily="18" charset="0"/>
              </a:rPr>
              <a:t>bulundurularak      belirlenmelidir</a:t>
            </a:r>
            <a:r>
              <a:rPr lang="tr-TR" sz="2400" dirty="0">
                <a:latin typeface="Times New Roman" pitchFamily="18" charset="0"/>
                <a:cs typeface="Times New Roman" pitchFamily="18" charset="0"/>
              </a:rPr>
              <a:t>,</a:t>
            </a:r>
          </a:p>
          <a:p>
            <a:pPr marL="457200" indent="-457200" algn="just">
              <a:buFont typeface="Wingdings" pitchFamily="2" charset="2"/>
              <a:buChar char="Ø"/>
            </a:pPr>
            <a:r>
              <a:rPr lang="tr-TR" sz="2400" dirty="0" smtClean="0">
                <a:latin typeface="Times New Roman" pitchFamily="18" charset="0"/>
                <a:cs typeface="Times New Roman" pitchFamily="18" charset="0"/>
              </a:rPr>
              <a:t>belirli</a:t>
            </a:r>
            <a:r>
              <a:rPr lang="tr-TR" sz="2400" dirty="0">
                <a:latin typeface="Times New Roman" pitchFamily="18" charset="0"/>
                <a:cs typeface="Times New Roman" pitchFamily="18" charset="0"/>
              </a:rPr>
              <a:t>, ulaşılabilir, gerçekçi ve performans </a:t>
            </a:r>
            <a:r>
              <a:rPr lang="tr-TR" sz="2400" dirty="0" smtClean="0">
                <a:latin typeface="Times New Roman" pitchFamily="18" charset="0"/>
                <a:cs typeface="Times New Roman" pitchFamily="18" charset="0"/>
              </a:rPr>
              <a:t>göstergeleri ile </a:t>
            </a:r>
            <a:r>
              <a:rPr lang="tr-TR" sz="2400" dirty="0">
                <a:latin typeface="Times New Roman" pitchFamily="18" charset="0"/>
                <a:cs typeface="Times New Roman" pitchFamily="18" charset="0"/>
              </a:rPr>
              <a:t>ölçülebilir olmalıdır,</a:t>
            </a:r>
          </a:p>
          <a:p>
            <a:pPr marL="457200" indent="-457200" algn="just">
              <a:buFont typeface="Wingdings" pitchFamily="2" charset="2"/>
              <a:buChar char="Ø"/>
            </a:pPr>
            <a:r>
              <a:rPr lang="tr-TR" sz="2400" dirty="0" smtClean="0">
                <a:latin typeface="Times New Roman" pitchFamily="18" charset="0"/>
                <a:cs typeface="Times New Roman" pitchFamily="18" charset="0"/>
              </a:rPr>
              <a:t>çıktı-sonuç </a:t>
            </a:r>
            <a:r>
              <a:rPr lang="tr-TR" sz="2400" dirty="0">
                <a:latin typeface="Times New Roman" pitchFamily="18" charset="0"/>
                <a:cs typeface="Times New Roman" pitchFamily="18" charset="0"/>
              </a:rPr>
              <a:t>odaklı olmalıdır,</a:t>
            </a:r>
          </a:p>
          <a:p>
            <a:pPr marL="457200" indent="-457200" algn="just">
              <a:buFont typeface="Wingdings" pitchFamily="2" charset="2"/>
              <a:buChar char="Ø"/>
            </a:pPr>
            <a:r>
              <a:rPr lang="tr-TR" sz="2400" dirty="0" smtClean="0">
                <a:latin typeface="Times New Roman" pitchFamily="18" charset="0"/>
                <a:cs typeface="Times New Roman" pitchFamily="18" charset="0"/>
              </a:rPr>
              <a:t>az </a:t>
            </a:r>
            <a:r>
              <a:rPr lang="tr-TR" sz="2400" dirty="0">
                <a:latin typeface="Times New Roman" pitchFamily="18" charset="0"/>
                <a:cs typeface="Times New Roman" pitchFamily="18" charset="0"/>
              </a:rPr>
              <a:t>sayıda belirlenmelidir.</a:t>
            </a:r>
          </a:p>
        </p:txBody>
      </p:sp>
    </p:spTree>
    <p:extLst>
      <p:ext uri="{BB962C8B-B14F-4D97-AF65-F5344CB8AC3E}">
        <p14:creationId xmlns:p14="http://schemas.microsoft.com/office/powerpoint/2010/main" val="14858125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7544" y="908720"/>
            <a:ext cx="8208912" cy="5478423"/>
          </a:xfrm>
          <a:prstGeom prst="rect">
            <a:avLst/>
          </a:prstGeom>
        </p:spPr>
        <p:txBody>
          <a:bodyPr wrap="square">
            <a:spAutoFit/>
          </a:bodyPr>
          <a:lstStyle/>
          <a:p>
            <a:pPr algn="ctr"/>
            <a:r>
              <a:rPr lang="tr-TR" sz="2400" b="1" dirty="0">
                <a:solidFill>
                  <a:schemeClr val="accent2">
                    <a:lumMod val="75000"/>
                  </a:schemeClr>
                </a:solidFill>
                <a:latin typeface="Times New Roman" pitchFamily="18" charset="0"/>
                <a:cs typeface="Times New Roman" pitchFamily="18" charset="0"/>
              </a:rPr>
              <a:t>PERFORMANS </a:t>
            </a:r>
            <a:r>
              <a:rPr lang="tr-TR" sz="2400" b="1" dirty="0" smtClean="0">
                <a:solidFill>
                  <a:schemeClr val="accent2">
                    <a:lumMod val="75000"/>
                  </a:schemeClr>
                </a:solidFill>
                <a:latin typeface="Times New Roman" pitchFamily="18" charset="0"/>
                <a:cs typeface="Times New Roman" pitchFamily="18" charset="0"/>
              </a:rPr>
              <a:t>PROGRAMI</a:t>
            </a:r>
          </a:p>
          <a:p>
            <a:pPr algn="ctr"/>
            <a:endParaRPr lang="tr-TR" sz="2400" b="1" dirty="0" smtClean="0">
              <a:latin typeface="Times New Roman" pitchFamily="18" charset="0"/>
              <a:cs typeface="Times New Roman" pitchFamily="18" charset="0"/>
            </a:endParaRPr>
          </a:p>
          <a:p>
            <a:pPr lvl="1" algn="just"/>
            <a:r>
              <a:rPr lang="tr-TR" sz="2400" b="1" dirty="0" smtClean="0">
                <a:latin typeface="Times New Roman" pitchFamily="18" charset="0"/>
                <a:cs typeface="Times New Roman" pitchFamily="18" charset="0"/>
              </a:rPr>
              <a:t>Performans göstergeleri ise </a:t>
            </a:r>
            <a:r>
              <a:rPr lang="tr-TR" sz="2400" dirty="0" smtClean="0">
                <a:latin typeface="Times New Roman" pitchFamily="18" charset="0"/>
                <a:cs typeface="Times New Roman" pitchFamily="18" charset="0"/>
              </a:rPr>
              <a:t>performans hedeflerine ne ölçüde ulaşıldığını ölçmek, değerlendirmek ve izlemek üzere kullanılan araçlardır.</a:t>
            </a:r>
          </a:p>
          <a:p>
            <a:pPr lvl="1" algn="just"/>
            <a:endParaRPr lang="tr-TR" sz="1400" b="1" dirty="0" smtClean="0">
              <a:latin typeface="Times New Roman" pitchFamily="18" charset="0"/>
              <a:cs typeface="Times New Roman" pitchFamily="18" charset="0"/>
            </a:endParaRPr>
          </a:p>
          <a:p>
            <a:pPr lvl="1" algn="just"/>
            <a:r>
              <a:rPr lang="tr-TR" sz="2400" b="1" dirty="0" smtClean="0">
                <a:latin typeface="Times New Roman" pitchFamily="18" charset="0"/>
                <a:cs typeface="Times New Roman" pitchFamily="18" charset="0"/>
              </a:rPr>
              <a:t>Performans göstergeleri belirlenirken;</a:t>
            </a:r>
            <a:endParaRPr lang="tr-TR" sz="2400" b="1" dirty="0">
              <a:latin typeface="Times New Roman" pitchFamily="18" charset="0"/>
              <a:cs typeface="Times New Roman" pitchFamily="18" charset="0"/>
            </a:endParaRPr>
          </a:p>
          <a:p>
            <a:pPr marL="457200" indent="-457200" algn="just">
              <a:buFont typeface="Wingdings" pitchFamily="2" charset="2"/>
              <a:buChar char="Ø"/>
            </a:pPr>
            <a:r>
              <a:rPr lang="tr-TR" sz="2400" dirty="0" smtClean="0">
                <a:latin typeface="Times New Roman" pitchFamily="18" charset="0"/>
                <a:cs typeface="Times New Roman" pitchFamily="18" charset="0"/>
              </a:rPr>
              <a:t> performans hedeflerine ulaşılıp ulaşılmadığını ölçebilmelidir,</a:t>
            </a:r>
          </a:p>
          <a:p>
            <a:pPr marL="457200" indent="-457200" algn="just">
              <a:buFont typeface="Wingdings" pitchFamily="2" charset="2"/>
              <a:buChar char="Ø"/>
            </a:pPr>
            <a:r>
              <a:rPr lang="tr-TR" sz="2400" dirty="0" smtClean="0">
                <a:latin typeface="Times New Roman" pitchFamily="18" charset="0"/>
                <a:cs typeface="Times New Roman" pitchFamily="18" charset="0"/>
              </a:rPr>
              <a:t> ölçülebilir, ulaşılabilir, güvenilir veri sunacak nitelikte olmalıdır,</a:t>
            </a:r>
          </a:p>
          <a:p>
            <a:pPr marL="457200" indent="-457200" algn="just">
              <a:buFont typeface="Wingdings" pitchFamily="2" charset="2"/>
              <a:buChar char="Ø"/>
            </a:pPr>
            <a:r>
              <a:rPr lang="tr-TR" sz="2400" dirty="0" smtClean="0">
                <a:latin typeface="Times New Roman" pitchFamily="18" charset="0"/>
                <a:cs typeface="Times New Roman" pitchFamily="18" charset="0"/>
              </a:rPr>
              <a:t>hem </a:t>
            </a:r>
            <a:r>
              <a:rPr lang="tr-TR" sz="2400" dirty="0">
                <a:latin typeface="Times New Roman" pitchFamily="18" charset="0"/>
                <a:cs typeface="Times New Roman" pitchFamily="18" charset="0"/>
              </a:rPr>
              <a:t>geçmiş dönemlerin hem de diğer idarelerin </a:t>
            </a:r>
            <a:r>
              <a:rPr lang="tr-TR" sz="2400" dirty="0" smtClean="0">
                <a:latin typeface="Times New Roman" pitchFamily="18" charset="0"/>
                <a:cs typeface="Times New Roman" pitchFamily="18" charset="0"/>
              </a:rPr>
              <a:t>benzer göstergeleriyle </a:t>
            </a:r>
            <a:r>
              <a:rPr lang="tr-TR" sz="2400" dirty="0">
                <a:latin typeface="Times New Roman" pitchFamily="18" charset="0"/>
                <a:cs typeface="Times New Roman" pitchFamily="18" charset="0"/>
              </a:rPr>
              <a:t>karşılaştırılabilir olmalıdır,</a:t>
            </a:r>
          </a:p>
          <a:p>
            <a:pPr marL="457200" indent="-457200" algn="just">
              <a:buFont typeface="Wingdings" pitchFamily="2" charset="2"/>
              <a:buChar char="Ø"/>
            </a:pPr>
            <a:r>
              <a:rPr lang="tr-TR" sz="2400" dirty="0" smtClean="0">
                <a:latin typeface="Times New Roman" pitchFamily="18" charset="0"/>
                <a:cs typeface="Times New Roman" pitchFamily="18" charset="0"/>
              </a:rPr>
              <a:t>verilerinin </a:t>
            </a:r>
            <a:r>
              <a:rPr lang="tr-TR" sz="2400" dirty="0">
                <a:latin typeface="Times New Roman" pitchFamily="18" charset="0"/>
                <a:cs typeface="Times New Roman" pitchFamily="18" charset="0"/>
              </a:rPr>
              <a:t>elde edilme ve değerlendirme maliyetleri makul ve kabul edilebilir bir seviyede olmalıdır.</a:t>
            </a:r>
          </a:p>
          <a:p>
            <a:pPr marL="457200" indent="-457200" algn="just">
              <a:buFont typeface="Wingdings" pitchFamily="2" charset="2"/>
              <a:buChar char="Ø"/>
            </a:pPr>
            <a:endParaRPr lang="tr-TR" sz="2400" dirty="0">
              <a:latin typeface="Times New Roman" pitchFamily="18" charset="0"/>
              <a:cs typeface="Times New Roman" pitchFamily="18" charset="0"/>
            </a:endParaRPr>
          </a:p>
        </p:txBody>
      </p:sp>
    </p:spTree>
    <p:extLst>
      <p:ext uri="{BB962C8B-B14F-4D97-AF65-F5344CB8AC3E}">
        <p14:creationId xmlns:p14="http://schemas.microsoft.com/office/powerpoint/2010/main" val="7754108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6135" y="870383"/>
            <a:ext cx="8939894" cy="6093976"/>
          </a:xfrm>
          <a:prstGeom prst="rect">
            <a:avLst/>
          </a:prstGeom>
        </p:spPr>
        <p:txBody>
          <a:bodyPr wrap="square">
            <a:spAutoFit/>
          </a:bodyPr>
          <a:lstStyle/>
          <a:p>
            <a:pPr algn="ctr"/>
            <a:r>
              <a:rPr lang="tr-TR" sz="2000" b="1" dirty="0">
                <a:solidFill>
                  <a:schemeClr val="accent2">
                    <a:lumMod val="75000"/>
                  </a:schemeClr>
                </a:solidFill>
                <a:latin typeface="Times New Roman" pitchFamily="18" charset="0"/>
                <a:cs typeface="Times New Roman" pitchFamily="18" charset="0"/>
              </a:rPr>
              <a:t>PERFORMANS </a:t>
            </a:r>
            <a:r>
              <a:rPr lang="tr-TR" sz="2000" b="1" dirty="0" smtClean="0">
                <a:solidFill>
                  <a:schemeClr val="accent2">
                    <a:lumMod val="75000"/>
                  </a:schemeClr>
                </a:solidFill>
                <a:latin typeface="Times New Roman" pitchFamily="18" charset="0"/>
                <a:cs typeface="Times New Roman" pitchFamily="18" charset="0"/>
              </a:rPr>
              <a:t>PROGRAMI</a:t>
            </a:r>
            <a:endParaRPr lang="tr-TR" b="1" dirty="0" smtClean="0">
              <a:solidFill>
                <a:schemeClr val="dk1"/>
              </a:solidFill>
              <a:latin typeface="Times New Roman" pitchFamily="18" charset="0"/>
              <a:cs typeface="Times New Roman" pitchFamily="18" charset="0"/>
            </a:endParaRPr>
          </a:p>
          <a:p>
            <a:endParaRPr lang="tr-TR" sz="1600" b="1" dirty="0" smtClean="0">
              <a:solidFill>
                <a:schemeClr val="dk1"/>
              </a:solidFill>
              <a:latin typeface="Times New Roman" pitchFamily="18" charset="0"/>
              <a:cs typeface="Times New Roman" pitchFamily="18" charset="0"/>
            </a:endParaRPr>
          </a:p>
          <a:p>
            <a:r>
              <a:rPr lang="tr-TR" sz="2000" b="1" dirty="0" smtClean="0">
                <a:solidFill>
                  <a:schemeClr val="dk1"/>
                </a:solidFill>
                <a:latin typeface="Times New Roman" pitchFamily="18" charset="0"/>
                <a:cs typeface="Times New Roman" pitchFamily="18" charset="0"/>
              </a:rPr>
              <a:t>        </a:t>
            </a:r>
            <a:r>
              <a:rPr lang="tr-TR" sz="2000" b="1" dirty="0" smtClean="0">
                <a:latin typeface="Times New Roman" pitchFamily="18" charset="0"/>
                <a:cs typeface="Times New Roman" pitchFamily="18" charset="0"/>
              </a:rPr>
              <a:t>Faaliyetler</a:t>
            </a:r>
            <a:r>
              <a:rPr lang="tr-TR" sz="2000" dirty="0" smtClean="0">
                <a:latin typeface="Times New Roman" pitchFamily="18" charset="0"/>
                <a:cs typeface="Times New Roman" pitchFamily="18" charset="0"/>
              </a:rPr>
              <a:t> performans hedeflerini nasıl gerçekleştire­ceğini ifade eder.</a:t>
            </a:r>
            <a:endParaRPr lang="tr-TR" sz="2000" b="1" dirty="0" smtClean="0">
              <a:solidFill>
                <a:schemeClr val="dk1"/>
              </a:solidFill>
              <a:latin typeface="Times New Roman" pitchFamily="18" charset="0"/>
              <a:cs typeface="Times New Roman" pitchFamily="18" charset="0"/>
            </a:endParaRPr>
          </a:p>
          <a:p>
            <a:r>
              <a:rPr lang="tr-TR" sz="2000" b="1" dirty="0">
                <a:solidFill>
                  <a:schemeClr val="dk1"/>
                </a:solidFill>
                <a:latin typeface="Times New Roman" pitchFamily="18" charset="0"/>
                <a:cs typeface="Times New Roman" pitchFamily="18" charset="0"/>
              </a:rPr>
              <a:t>	</a:t>
            </a:r>
            <a:endParaRPr lang="tr-TR" sz="2000" b="1" dirty="0" smtClean="0">
              <a:solidFill>
                <a:schemeClr val="dk1"/>
              </a:solidFill>
              <a:latin typeface="Times New Roman" pitchFamily="18" charset="0"/>
              <a:cs typeface="Times New Roman" pitchFamily="18" charset="0"/>
            </a:endParaRPr>
          </a:p>
          <a:p>
            <a:r>
              <a:rPr lang="tr-TR" sz="2000" b="1" dirty="0">
                <a:solidFill>
                  <a:schemeClr val="dk1"/>
                </a:solidFill>
                <a:latin typeface="Times New Roman" pitchFamily="18" charset="0"/>
                <a:cs typeface="Times New Roman" pitchFamily="18" charset="0"/>
              </a:rPr>
              <a:t>	</a:t>
            </a:r>
            <a:r>
              <a:rPr lang="tr-TR" sz="2000" b="1" dirty="0" smtClean="0">
                <a:solidFill>
                  <a:schemeClr val="dk1"/>
                </a:solidFill>
                <a:latin typeface="Times New Roman" pitchFamily="18" charset="0"/>
                <a:cs typeface="Times New Roman" pitchFamily="18" charset="0"/>
              </a:rPr>
              <a:t>Faaliyetler belirlenirken; </a:t>
            </a:r>
          </a:p>
          <a:p>
            <a:pPr marL="457200" indent="-457200" algn="just">
              <a:buFont typeface="Wingdings" pitchFamily="2" charset="2"/>
              <a:buChar char="Ø"/>
            </a:pPr>
            <a:r>
              <a:rPr lang="tr-TR" sz="2000" dirty="0" smtClean="0">
                <a:latin typeface="Times New Roman" pitchFamily="18" charset="0"/>
                <a:cs typeface="Times New Roman" pitchFamily="18" charset="0"/>
              </a:rPr>
              <a:t>idarenin </a:t>
            </a:r>
            <a:r>
              <a:rPr lang="tr-TR" sz="2000" dirty="0">
                <a:latin typeface="Times New Roman" pitchFamily="18" charset="0"/>
                <a:cs typeface="Times New Roman" pitchFamily="18" charset="0"/>
              </a:rPr>
              <a:t>görev ve yetkileri çerçevesinde </a:t>
            </a:r>
            <a:r>
              <a:rPr lang="tr-TR" sz="2000" dirty="0" smtClean="0">
                <a:latin typeface="Times New Roman" pitchFamily="18" charset="0"/>
                <a:cs typeface="Times New Roman" pitchFamily="18" charset="0"/>
              </a:rPr>
              <a:t>yürüteceği ve </a:t>
            </a:r>
            <a:r>
              <a:rPr lang="tr-TR" sz="2000" dirty="0">
                <a:latin typeface="Times New Roman" pitchFamily="18" charset="0"/>
                <a:cs typeface="Times New Roman" pitchFamily="18" charset="0"/>
              </a:rPr>
              <a:t>elindeki kaynakları tahsis edeceği iş ve hizmetleri yansıtmalıdır,</a:t>
            </a:r>
          </a:p>
          <a:p>
            <a:pPr marL="457200" indent="-457200" algn="just">
              <a:buFont typeface="Wingdings" pitchFamily="2" charset="2"/>
              <a:buChar char="Ø"/>
            </a:pPr>
            <a:r>
              <a:rPr lang="tr-TR" sz="2000" dirty="0" smtClean="0">
                <a:latin typeface="Times New Roman" pitchFamily="18" charset="0"/>
                <a:cs typeface="Times New Roman" pitchFamily="18" charset="0"/>
              </a:rPr>
              <a:t>performans </a:t>
            </a:r>
            <a:r>
              <a:rPr lang="tr-TR" sz="2000" dirty="0">
                <a:latin typeface="Times New Roman" pitchFamily="18" charset="0"/>
                <a:cs typeface="Times New Roman" pitchFamily="18" charset="0"/>
              </a:rPr>
              <a:t>hedeflerini gerçekleştirmeye yönelik olarak belirlenmelidir,</a:t>
            </a:r>
          </a:p>
          <a:p>
            <a:pPr marL="457200" indent="-457200" algn="just">
              <a:buFont typeface="Wingdings" pitchFamily="2" charset="2"/>
              <a:buChar char="Ø"/>
            </a:pPr>
            <a:r>
              <a:rPr lang="tr-TR" sz="2000" dirty="0" smtClean="0">
                <a:latin typeface="Times New Roman" pitchFamily="18" charset="0"/>
                <a:cs typeface="Times New Roman" pitchFamily="18" charset="0"/>
              </a:rPr>
              <a:t>aynı </a:t>
            </a:r>
            <a:r>
              <a:rPr lang="tr-TR" sz="2000" dirty="0">
                <a:latin typeface="Times New Roman" pitchFamily="18" charset="0"/>
                <a:cs typeface="Times New Roman" pitchFamily="18" charset="0"/>
              </a:rPr>
              <a:t>hedef altındaki faaliyetler birbirleriyle çelişmemeli, hedefin gerçekleşmesi açısından tamamlayıcı olmalıdır,</a:t>
            </a:r>
          </a:p>
          <a:p>
            <a:pPr marL="457200" indent="-457200" algn="just">
              <a:buFont typeface="Wingdings" pitchFamily="2" charset="2"/>
              <a:buChar char="Ø"/>
            </a:pPr>
            <a:r>
              <a:rPr lang="tr-TR" sz="2000" dirty="0" smtClean="0">
                <a:latin typeface="Times New Roman" pitchFamily="18" charset="0"/>
                <a:cs typeface="Times New Roman" pitchFamily="18" charset="0"/>
              </a:rPr>
              <a:t>bir </a:t>
            </a:r>
            <a:r>
              <a:rPr lang="tr-TR" sz="2000" dirty="0">
                <a:latin typeface="Times New Roman" pitchFamily="18" charset="0"/>
                <a:cs typeface="Times New Roman" pitchFamily="18" charset="0"/>
              </a:rPr>
              <a:t>hedefe yönelik olarak fazla sayıda faaliyet belirlenmemelidir.</a:t>
            </a:r>
          </a:p>
          <a:p>
            <a:pPr marL="457200" indent="-457200" algn="just">
              <a:buFont typeface="Wingdings" pitchFamily="2" charset="2"/>
              <a:buChar char="Ø"/>
            </a:pPr>
            <a:r>
              <a:rPr lang="tr-TR" sz="2000" dirty="0">
                <a:latin typeface="Times New Roman" pitchFamily="18" charset="0"/>
                <a:cs typeface="Times New Roman" pitchFamily="18" charset="0"/>
              </a:rPr>
              <a:t>Benzer nitelik taşıyan faaliyetler ayrı ayrı gösterilmemeli ve tek bir faaliyet olarak belirlenmelidir,</a:t>
            </a:r>
          </a:p>
          <a:p>
            <a:pPr marL="457200" indent="-457200" algn="just">
              <a:buFont typeface="Wingdings" pitchFamily="2" charset="2"/>
              <a:buChar char="Ø"/>
            </a:pPr>
            <a:r>
              <a:rPr lang="tr-TR" sz="2000" dirty="0" smtClean="0">
                <a:latin typeface="Times New Roman" pitchFamily="18" charset="0"/>
                <a:cs typeface="Times New Roman" pitchFamily="18" charset="0"/>
              </a:rPr>
              <a:t>ekonomik </a:t>
            </a:r>
            <a:r>
              <a:rPr lang="tr-TR" sz="2000" dirty="0">
                <a:latin typeface="Times New Roman" pitchFamily="18" charset="0"/>
                <a:cs typeface="Times New Roman" pitchFamily="18" charset="0"/>
              </a:rPr>
              <a:t>sınıflandırmanın cari, sermaye, transfer </a:t>
            </a:r>
            <a:r>
              <a:rPr lang="tr-TR" sz="2000" dirty="0" smtClean="0">
                <a:latin typeface="Times New Roman" pitchFamily="18" charset="0"/>
                <a:cs typeface="Times New Roman" pitchFamily="18" charset="0"/>
              </a:rPr>
              <a:t>ve borç </a:t>
            </a:r>
            <a:r>
              <a:rPr lang="tr-TR" sz="2000" dirty="0">
                <a:latin typeface="Times New Roman" pitchFamily="18" charset="0"/>
                <a:cs typeface="Times New Roman" pitchFamily="18" charset="0"/>
              </a:rPr>
              <a:t>verme unsurlarından bir veya daha fazlası aynı faaliyet içerisinde yer alabilir,</a:t>
            </a:r>
          </a:p>
          <a:p>
            <a:pPr marL="457200" indent="-457200" algn="just">
              <a:buFont typeface="Wingdings" pitchFamily="2" charset="2"/>
              <a:buChar char="Ø"/>
            </a:pPr>
            <a:r>
              <a:rPr lang="tr-TR" sz="2000" dirty="0" smtClean="0">
                <a:latin typeface="Times New Roman" pitchFamily="18" charset="0"/>
                <a:cs typeface="Times New Roman" pitchFamily="18" charset="0"/>
              </a:rPr>
              <a:t>hedefin </a:t>
            </a:r>
            <a:r>
              <a:rPr lang="tr-TR" sz="2000" dirty="0">
                <a:latin typeface="Times New Roman" pitchFamily="18" charset="0"/>
                <a:cs typeface="Times New Roman" pitchFamily="18" charset="0"/>
              </a:rPr>
              <a:t>gerçekleşmesine ne ölçüde katkı </a:t>
            </a:r>
            <a:r>
              <a:rPr lang="tr-TR" sz="2000" dirty="0" smtClean="0">
                <a:latin typeface="Times New Roman" pitchFamily="18" charset="0"/>
                <a:cs typeface="Times New Roman" pitchFamily="18" charset="0"/>
              </a:rPr>
              <a:t>sağlayacağı tanımlanabilir </a:t>
            </a:r>
            <a:r>
              <a:rPr lang="tr-TR" sz="2000" dirty="0">
                <a:latin typeface="Times New Roman" pitchFamily="18" charset="0"/>
                <a:cs typeface="Times New Roman" pitchFamily="18" charset="0"/>
              </a:rPr>
              <a:t>olmalıdır,</a:t>
            </a:r>
          </a:p>
          <a:p>
            <a:pPr marL="457200" indent="-457200" algn="just">
              <a:buFont typeface="Wingdings" pitchFamily="2" charset="2"/>
              <a:buChar char="Ø"/>
            </a:pPr>
            <a:r>
              <a:rPr lang="tr-TR" sz="2000" dirty="0" smtClean="0">
                <a:latin typeface="Times New Roman" pitchFamily="18" charset="0"/>
                <a:cs typeface="Times New Roman" pitchFamily="18" charset="0"/>
              </a:rPr>
              <a:t>uygulanabilir </a:t>
            </a:r>
            <a:r>
              <a:rPr lang="tr-TR" sz="2000" dirty="0">
                <a:latin typeface="Times New Roman" pitchFamily="18" charset="0"/>
                <a:cs typeface="Times New Roman" pitchFamily="18" charset="0"/>
              </a:rPr>
              <a:t>olmalıdır,</a:t>
            </a:r>
          </a:p>
          <a:p>
            <a:pPr marL="457200" indent="-457200" algn="just">
              <a:buFont typeface="Wingdings" pitchFamily="2" charset="2"/>
              <a:buChar char="Ø"/>
            </a:pPr>
            <a:r>
              <a:rPr lang="tr-TR" sz="2000" dirty="0" err="1" smtClean="0">
                <a:latin typeface="Times New Roman" pitchFamily="18" charset="0"/>
                <a:cs typeface="Times New Roman" pitchFamily="18" charset="0"/>
              </a:rPr>
              <a:t>maliyetlendirilebilmelidir</a:t>
            </a:r>
            <a:r>
              <a:rPr lang="tr-TR" sz="2000" dirty="0" smtClean="0">
                <a:latin typeface="Times New Roman" pitchFamily="18" charset="0"/>
                <a:cs typeface="Times New Roman" pitchFamily="18" charset="0"/>
              </a:rPr>
              <a:t>,</a:t>
            </a:r>
          </a:p>
          <a:p>
            <a:pPr marL="457200" indent="-457200" algn="just">
              <a:buFont typeface="Wingdings" pitchFamily="2" charset="2"/>
              <a:buChar char="Ø"/>
            </a:pPr>
            <a:r>
              <a:rPr lang="tr-TR" sz="2000" dirty="0" smtClean="0">
                <a:latin typeface="Times New Roman" pitchFamily="18" charset="0"/>
                <a:cs typeface="Times New Roman" pitchFamily="18" charset="0"/>
              </a:rPr>
              <a:t>girdi </a:t>
            </a:r>
            <a:r>
              <a:rPr lang="tr-TR" sz="2000" dirty="0">
                <a:latin typeface="Times New Roman" pitchFamily="18" charset="0"/>
                <a:cs typeface="Times New Roman" pitchFamily="18" charset="0"/>
              </a:rPr>
              <a:t>niteliğinde faaliyet belirlenmemelidir.</a:t>
            </a:r>
          </a:p>
          <a:p>
            <a:pPr algn="just"/>
            <a:endParaRPr lang="tr-TR" sz="1400" dirty="0">
              <a:latin typeface="Times New Roman" pitchFamily="18" charset="0"/>
              <a:cs typeface="Times New Roman" pitchFamily="18" charset="0"/>
            </a:endParaRPr>
          </a:p>
        </p:txBody>
      </p:sp>
    </p:spTree>
    <p:extLst>
      <p:ext uri="{BB962C8B-B14F-4D97-AF65-F5344CB8AC3E}">
        <p14:creationId xmlns:p14="http://schemas.microsoft.com/office/powerpoint/2010/main" val="27027584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7544" y="908720"/>
            <a:ext cx="8208912" cy="5693866"/>
          </a:xfrm>
          <a:prstGeom prst="rect">
            <a:avLst/>
          </a:prstGeom>
        </p:spPr>
        <p:txBody>
          <a:bodyPr wrap="square">
            <a:spAutoFit/>
          </a:bodyPr>
          <a:lstStyle/>
          <a:p>
            <a:pPr algn="ctr"/>
            <a:r>
              <a:rPr lang="tr-TR" sz="2400" b="1" dirty="0">
                <a:solidFill>
                  <a:schemeClr val="accent2">
                    <a:lumMod val="75000"/>
                  </a:schemeClr>
                </a:solidFill>
                <a:latin typeface="Times New Roman" pitchFamily="18" charset="0"/>
                <a:cs typeface="Times New Roman" pitchFamily="18" charset="0"/>
              </a:rPr>
              <a:t>PERFORMANS </a:t>
            </a:r>
            <a:r>
              <a:rPr lang="tr-TR" sz="2400" b="1" dirty="0" smtClean="0">
                <a:solidFill>
                  <a:schemeClr val="accent2">
                    <a:lumMod val="75000"/>
                  </a:schemeClr>
                </a:solidFill>
                <a:latin typeface="Times New Roman" pitchFamily="18" charset="0"/>
                <a:cs typeface="Times New Roman" pitchFamily="18" charset="0"/>
              </a:rPr>
              <a:t>PROGRAMI</a:t>
            </a:r>
            <a:endParaRPr lang="tr-TR" sz="2400" b="1" dirty="0" smtClean="0">
              <a:latin typeface="Times New Roman" pitchFamily="18" charset="0"/>
              <a:cs typeface="Times New Roman" pitchFamily="18" charset="0"/>
            </a:endParaRPr>
          </a:p>
          <a:p>
            <a:pPr algn="just"/>
            <a:r>
              <a:rPr lang="tr-TR" sz="2400" b="1" dirty="0">
                <a:latin typeface="Times New Roman" pitchFamily="18" charset="0"/>
                <a:cs typeface="Times New Roman" pitchFamily="18" charset="0"/>
              </a:rPr>
              <a:t>	</a:t>
            </a:r>
            <a:endParaRPr lang="tr-TR" sz="2400" b="1" dirty="0" smtClean="0">
              <a:latin typeface="Times New Roman" pitchFamily="18" charset="0"/>
              <a:cs typeface="Times New Roman" pitchFamily="18" charset="0"/>
            </a:endParaRPr>
          </a:p>
          <a:p>
            <a:pPr algn="just"/>
            <a:r>
              <a:rPr lang="tr-TR" sz="2400" b="1" dirty="0">
                <a:latin typeface="Times New Roman" pitchFamily="18" charset="0"/>
                <a:cs typeface="Times New Roman" pitchFamily="18" charset="0"/>
              </a:rPr>
              <a:t>	</a:t>
            </a:r>
            <a:r>
              <a:rPr lang="tr-TR" sz="2400" b="1" dirty="0" smtClean="0">
                <a:latin typeface="Times New Roman" pitchFamily="18" charset="0"/>
                <a:cs typeface="Times New Roman" pitchFamily="18" charset="0"/>
              </a:rPr>
              <a:t>Faaliyet maliyetleri belirlenirken;</a:t>
            </a:r>
          </a:p>
          <a:p>
            <a:pPr algn="just"/>
            <a:endParaRPr lang="tr-TR" sz="2400" dirty="0">
              <a:latin typeface="Times New Roman" pitchFamily="18" charset="0"/>
              <a:cs typeface="Times New Roman" pitchFamily="18" charset="0"/>
            </a:endParaRPr>
          </a:p>
          <a:p>
            <a:pPr marL="457200" indent="-457200" algn="just">
              <a:buFont typeface="Wingdings" pitchFamily="2" charset="2"/>
              <a:buChar char="Ø"/>
            </a:pPr>
            <a:r>
              <a:rPr lang="tr-TR" sz="2400" dirty="0" smtClean="0">
                <a:latin typeface="Times New Roman" pitchFamily="18" charset="0"/>
                <a:cs typeface="Times New Roman" pitchFamily="18" charset="0"/>
              </a:rPr>
              <a:t>faaliyet </a:t>
            </a:r>
            <a:r>
              <a:rPr lang="tr-TR" sz="2400" dirty="0">
                <a:latin typeface="Times New Roman" pitchFamily="18" charset="0"/>
                <a:cs typeface="Times New Roman" pitchFamily="18" charset="0"/>
              </a:rPr>
              <a:t>maliyetinin tespitinde bütçe içi </a:t>
            </a:r>
            <a:r>
              <a:rPr lang="tr-TR" sz="2400" dirty="0" smtClean="0">
                <a:latin typeface="Times New Roman" pitchFamily="18" charset="0"/>
                <a:cs typeface="Times New Roman" pitchFamily="18" charset="0"/>
              </a:rPr>
              <a:t>kaynakların yanı </a:t>
            </a:r>
            <a:r>
              <a:rPr lang="tr-TR" sz="2400" dirty="0">
                <a:latin typeface="Times New Roman" pitchFamily="18" charset="0"/>
                <a:cs typeface="Times New Roman" pitchFamily="18" charset="0"/>
              </a:rPr>
              <a:t>sıra varsa bütçe dışı kaynaklara da yer verilir,</a:t>
            </a:r>
          </a:p>
          <a:p>
            <a:pPr marL="457200" indent="-457200" algn="just">
              <a:buFont typeface="Wingdings" pitchFamily="2" charset="2"/>
              <a:buChar char="Ø"/>
            </a:pPr>
            <a:r>
              <a:rPr lang="tr-TR" sz="2400" dirty="0" smtClean="0">
                <a:latin typeface="Times New Roman" pitchFamily="18" charset="0"/>
                <a:cs typeface="Times New Roman" pitchFamily="18" charset="0"/>
              </a:rPr>
              <a:t>maliyet tutarları da analitik </a:t>
            </a:r>
            <a:r>
              <a:rPr lang="tr-TR" sz="2400" dirty="0">
                <a:latin typeface="Times New Roman" pitchFamily="18" charset="0"/>
                <a:cs typeface="Times New Roman" pitchFamily="18" charset="0"/>
              </a:rPr>
              <a:t>bütçe sınıflandırmasının ekonomik kodlarına uygun olarak belirlenir.</a:t>
            </a:r>
          </a:p>
          <a:p>
            <a:pPr marL="457200" indent="-457200" algn="just">
              <a:buFont typeface="Wingdings" pitchFamily="2" charset="2"/>
              <a:buChar char="Ø"/>
            </a:pPr>
            <a:r>
              <a:rPr lang="tr-TR" sz="2400" dirty="0" err="1" smtClean="0">
                <a:latin typeface="Times New Roman" pitchFamily="18" charset="0"/>
                <a:cs typeface="Times New Roman" pitchFamily="18" charset="0"/>
              </a:rPr>
              <a:t>maliyetlendirmelerde</a:t>
            </a: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girdi fiyatları ve diğer ekonomik değerler gerçeği ortaya koymalı, tahmini belirlemeler gerçekçi öngörülere dayanmalıdır,</a:t>
            </a:r>
          </a:p>
          <a:p>
            <a:pPr marL="457200" indent="-457200" algn="just">
              <a:buFont typeface="Wingdings" pitchFamily="2" charset="2"/>
              <a:buChar char="Ø"/>
            </a:pPr>
            <a:r>
              <a:rPr lang="tr-TR" sz="2400" dirty="0" smtClean="0">
                <a:latin typeface="Times New Roman" pitchFamily="18" charset="0"/>
                <a:cs typeface="Times New Roman" pitchFamily="18" charset="0"/>
              </a:rPr>
              <a:t>kaynaklarla </a:t>
            </a:r>
            <a:r>
              <a:rPr lang="tr-TR" sz="2400" dirty="0">
                <a:latin typeface="Times New Roman" pitchFamily="18" charset="0"/>
                <a:cs typeface="Times New Roman" pitchFamily="18" charset="0"/>
              </a:rPr>
              <a:t>faaliyetler arasındaki ilişki iyi kurulmalı, kullanılacak olası oransal yöntemler tutarlı ve açıklanabilir olmalıdır.</a:t>
            </a:r>
          </a:p>
          <a:p>
            <a:pPr marL="457200" indent="-457200" algn="just">
              <a:buFont typeface="Wingdings" pitchFamily="2" charset="2"/>
              <a:buChar char="Ø"/>
            </a:pPr>
            <a:endParaRPr lang="tr-TR" sz="2800" dirty="0">
              <a:latin typeface="Times New Roman" pitchFamily="18" charset="0"/>
              <a:cs typeface="Times New Roman" pitchFamily="18" charset="0"/>
            </a:endParaRPr>
          </a:p>
        </p:txBody>
      </p:sp>
    </p:spTree>
    <p:extLst>
      <p:ext uri="{BB962C8B-B14F-4D97-AF65-F5344CB8AC3E}">
        <p14:creationId xmlns:p14="http://schemas.microsoft.com/office/powerpoint/2010/main" val="381842955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1">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5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3645</TotalTime>
  <Words>2173</Words>
  <Application>Microsoft Office PowerPoint</Application>
  <PresentationFormat>Ekran Gösterisi (4:3)</PresentationFormat>
  <Paragraphs>603</Paragraphs>
  <Slides>26</Slides>
  <Notes>6</Notes>
  <HiddenSlides>0</HiddenSlides>
  <MMClips>0</MMClips>
  <ScaleCrop>false</ScaleCrop>
  <HeadingPairs>
    <vt:vector size="4" baseType="variant">
      <vt:variant>
        <vt:lpstr>Tema</vt:lpstr>
      </vt:variant>
      <vt:variant>
        <vt:i4>5</vt:i4>
      </vt:variant>
      <vt:variant>
        <vt:lpstr>Slayt Başlıkları</vt:lpstr>
      </vt:variant>
      <vt:variant>
        <vt:i4>26</vt:i4>
      </vt:variant>
    </vt:vector>
  </HeadingPairs>
  <TitlesOfParts>
    <vt:vector size="31" baseType="lpstr">
      <vt:lpstr>Tema1</vt:lpstr>
      <vt:lpstr>2_Ofis Teması</vt:lpstr>
      <vt:lpstr>3_Ofis Teması</vt:lpstr>
      <vt:lpstr>4_Ofis Teması</vt:lpstr>
      <vt:lpstr>5_Ofis Teması</vt:lpstr>
      <vt:lpstr>2018 YILI PERFORMANS PROGRAMI SUNUMU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Sayıştay 2016 Yılı Denetim Raporu</vt:lpstr>
      <vt:lpstr>Sayıştay 2016 Yılı Denetim Raporu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HOSPITALS AGENCY OF TURKEY</dc:title>
  <dc:creator>aren aren</dc:creator>
  <cp:lastModifiedBy>ALİ YASİN BAYRAKTAR</cp:lastModifiedBy>
  <cp:revision>391</cp:revision>
  <cp:lastPrinted>2017-06-19T13:40:20Z</cp:lastPrinted>
  <dcterms:created xsi:type="dcterms:W3CDTF">2014-02-12T07:58:41Z</dcterms:created>
  <dcterms:modified xsi:type="dcterms:W3CDTF">2017-06-20T06:15:20Z</dcterms:modified>
</cp:coreProperties>
</file>