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73" r:id="rId5"/>
    <p:sldId id="271" r:id="rId6"/>
    <p:sldId id="270" r:id="rId7"/>
    <p:sldId id="276" r:id="rId8"/>
    <p:sldId id="277" r:id="rId9"/>
    <p:sldId id="278" r:id="rId10"/>
    <p:sldId id="279" r:id="rId11"/>
    <p:sldId id="282" r:id="rId12"/>
    <p:sldId id="283" r:id="rId13"/>
    <p:sldId id="287" r:id="rId14"/>
    <p:sldId id="286" r:id="rId15"/>
    <p:sldId id="290" r:id="rId16"/>
    <p:sldId id="288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05.02.2019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.C. SaÄlÄ±k BakanlÄ±ÄÄ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2071702" cy="2005019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2214546" y="2000240"/>
            <a:ext cx="6715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cap="all" dirty="0" smtClean="0">
                <a:solidFill>
                  <a:srgbClr val="FF0000"/>
                </a:solidFill>
              </a:rPr>
              <a:t>T.C. SAĞLIK BAKANLIĞI</a:t>
            </a:r>
          </a:p>
          <a:p>
            <a:pPr algn="ctr"/>
            <a:endParaRPr lang="tr-TR" sz="3600" b="1" cap="all" dirty="0" smtClean="0">
              <a:solidFill>
                <a:srgbClr val="FF0000"/>
              </a:solidFill>
            </a:endParaRPr>
          </a:p>
          <a:p>
            <a:pPr algn="ctr"/>
            <a:r>
              <a:rPr lang="tr-TR" sz="3200" cap="all" dirty="0" smtClean="0"/>
              <a:t>ANKARA İL SAĞLIK MÜDÜRLÜĞÜ</a:t>
            </a:r>
          </a:p>
          <a:p>
            <a:pPr algn="ctr"/>
            <a:r>
              <a:rPr lang="tr-TR" sz="2800" cap="all" dirty="0" smtClean="0"/>
              <a:t>TEPEBAŞI AĞIZ VE DİŞ SAĞLIĞI EĞİTİM VE ARAŞTIRMA HASTANESİ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Hastanemiz bünyesindeki hastalara entegre kliniklerde muayenesi yapıldıktan sonra uzman hekimlere Devam eden </a:t>
            </a:r>
            <a:r>
              <a:rPr lang="tr-TR" dirty="0" err="1" smtClean="0"/>
              <a:t>Mhrs</a:t>
            </a:r>
            <a:r>
              <a:rPr lang="tr-TR" dirty="0" smtClean="0"/>
              <a:t> üzerinden hasta sevki sağlayan </a:t>
            </a:r>
            <a:r>
              <a:rPr lang="tr-TR" b="1" dirty="0" smtClean="0"/>
              <a:t>iç sevk </a:t>
            </a:r>
            <a:r>
              <a:rPr lang="tr-TR" dirty="0" smtClean="0"/>
              <a:t>uygulaması yapılmaktadır.</a:t>
            </a:r>
          </a:p>
          <a:p>
            <a:pPr algn="just"/>
            <a:r>
              <a:rPr lang="tr-TR" dirty="0" smtClean="0"/>
              <a:t>Pedodonti uzman hekimlerine sadece devam eden </a:t>
            </a:r>
            <a:r>
              <a:rPr lang="tr-TR" dirty="0" err="1" smtClean="0"/>
              <a:t>Mhrs</a:t>
            </a:r>
            <a:r>
              <a:rPr lang="tr-TR" dirty="0" smtClean="0"/>
              <a:t> </a:t>
            </a:r>
            <a:r>
              <a:rPr lang="tr-TR" dirty="0" smtClean="0"/>
              <a:t>açılmaması sebebi ile </a:t>
            </a:r>
            <a:r>
              <a:rPr lang="tr-TR" dirty="0" smtClean="0"/>
              <a:t>pedodonti </a:t>
            </a:r>
            <a:r>
              <a:rPr lang="tr-TR" dirty="0" smtClean="0"/>
              <a:t>kliniğinde iç </a:t>
            </a:r>
            <a:r>
              <a:rPr lang="tr-TR" dirty="0" smtClean="0"/>
              <a:t>sevk </a:t>
            </a:r>
            <a:r>
              <a:rPr lang="tr-TR" dirty="0" smtClean="0"/>
              <a:t>uygulamasına başlanamamıştır.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b="1" dirty="0" smtClean="0">
                <a:solidFill>
                  <a:srgbClr val="C00000"/>
                </a:solidFill>
              </a:rPr>
              <a:t>ÇÖZÜM:</a:t>
            </a:r>
          </a:p>
          <a:p>
            <a:pPr algn="just"/>
            <a:r>
              <a:rPr lang="tr-TR" dirty="0" smtClean="0"/>
              <a:t>Pedodonti </a:t>
            </a:r>
            <a:r>
              <a:rPr lang="tr-TR" dirty="0" smtClean="0"/>
              <a:t>uzmanlarına sadece Devam eden </a:t>
            </a:r>
            <a:r>
              <a:rPr lang="tr-TR" dirty="0" err="1" smtClean="0"/>
              <a:t>Mhrs</a:t>
            </a:r>
            <a:r>
              <a:rPr lang="tr-TR" dirty="0" smtClean="0"/>
              <a:t> cetvelinin açılımının sağlanması.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57158" y="2643182"/>
          <a:ext cx="8429684" cy="352123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500858"/>
                <a:gridCol w="1928826"/>
              </a:tblGrid>
              <a:tr h="679312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HASTANE DURUM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TOPLAM</a:t>
                      </a:r>
                      <a:r>
                        <a:rPr lang="tr-TR" baseline="0" dirty="0" smtClean="0"/>
                        <a:t> SAYI</a:t>
                      </a:r>
                      <a:endParaRPr lang="tr-TR" dirty="0"/>
                    </a:p>
                  </a:txBody>
                  <a:tcPr/>
                </a:tc>
              </a:tr>
              <a:tr h="486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ÇKYS’DE KAYDI OLAN HEKİMLER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185</a:t>
                      </a:r>
                    </a:p>
                  </a:txBody>
                  <a:tcPr/>
                </a:tc>
              </a:tr>
              <a:tr h="486411">
                <a:tc>
                  <a:txBody>
                    <a:bodyPr/>
                    <a:lstStyle/>
                    <a:p>
                      <a:r>
                        <a:rPr lang="tr-TR" dirty="0" smtClean="0"/>
                        <a:t>MHRS’DE KAYDI OLAN HEKİMLER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125</a:t>
                      </a:r>
                      <a:endParaRPr lang="tr-TR" dirty="0"/>
                    </a:p>
                  </a:txBody>
                  <a:tcPr/>
                </a:tc>
              </a:tr>
              <a:tr h="486411">
                <a:tc>
                  <a:txBody>
                    <a:bodyPr/>
                    <a:lstStyle/>
                    <a:p>
                      <a:r>
                        <a:rPr lang="tr-TR" dirty="0" smtClean="0"/>
                        <a:t>KAPALI CETVEL TANIMLANAN HEKİMLER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/>
                </a:tc>
              </a:tr>
              <a:tr h="620092">
                <a:tc>
                  <a:txBody>
                    <a:bodyPr/>
                    <a:lstStyle/>
                    <a:p>
                      <a:r>
                        <a:rPr lang="tr-TR" dirty="0" smtClean="0"/>
                        <a:t>KADROSU</a:t>
                      </a:r>
                      <a:r>
                        <a:rPr lang="tr-TR" baseline="0" dirty="0" smtClean="0"/>
                        <a:t> BİZDE OLUP BAŞKA KURUMDA ÇALIŞANLAR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</a:tr>
              <a:tr h="527511">
                <a:tc>
                  <a:txBody>
                    <a:bodyPr/>
                    <a:lstStyle/>
                    <a:p>
                      <a:r>
                        <a:rPr lang="tr-TR" dirty="0" smtClean="0"/>
                        <a:t>ÇKYS’DE KAYDI OLUP MHRS CETVELİ OLMAYAN HEKİMLER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/>
              <a:t>KAPALI CETVEL TANIMLANAN HEKİM LİSTESİ</a:t>
            </a:r>
            <a:br>
              <a:rPr lang="tr-TR" sz="2400" b="1" dirty="0" smtClean="0"/>
            </a:b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00034" y="1285852"/>
          <a:ext cx="8104414" cy="5459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4"/>
                <a:gridCol w="3357542"/>
                <a:gridCol w="2026104"/>
                <a:gridCol w="2026104"/>
              </a:tblGrid>
              <a:tr h="181926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AD SOYAD</a:t>
                      </a:r>
                      <a:endParaRPr lang="tr-T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UNVANI</a:t>
                      </a:r>
                      <a:endParaRPr lang="tr-T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DURUMU</a:t>
                      </a:r>
                      <a:endParaRPr lang="tr-T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ALPER ÇAĞLAR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 Dr.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PROF.DR.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AYLİN EKMEKÇİOĞLU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ÜCRETSİZ İZİNLİ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AYNUR  SASANİ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AYSEL DEMİRCİ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ÜCRETSİZ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İZİNLİ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AYŞE IŞIL ORHAN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Doçent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PEDODONTİ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AYTÜL  ÇİFTÇİ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PEDODONTİ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BİRGÜL  ŞEMS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HASTA HAKLARI POLK.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BÜŞRA MERT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DOĞUM İZNİ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ÇİĞDEM  ŞAHİN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AMELİYATHANE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ELİF  YILDIZER KERİŞ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Doçent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RADYOLOJİ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FEYZA ÜNSAL ŞAHİN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ÜCRETSİZ İZİNLİ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FİLİZ  AYKENT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 Dr.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PROF.DR.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GAMZE BOZCUK GÜZELDEMİRCİ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ÜCRETSİZ İZİNLİ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GÜLRU SEVİNÇ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ENGELLİ KLİNİĞİ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GÜLŞEN  YÜREKLİ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EĞİTİM BİRİMİ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GÜLTEN   TSAOUS MEMET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RAPORLU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HALİME TUĞBA TANER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ÜCRETSİZ İZİNLİ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İLKNUR SEDEF ÖZERDEM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RAPORLU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MEHMET  COŞKUN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NÖBET HİZMETLERİ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MEHMET SİNAN AKÇİÇEK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RAPORLU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MUZAFFER EVREN TUNÇ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EVDE SAĞLIK HİZMETLERİ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NURAY KUTLU DALOĞLU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KALİTE BİRİMİ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ÖZLEM İMAÇ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KALİTE BİRİMİ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ŞÜKRAN AKSUNGUR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RAPORLU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ÜNAL  ASLAN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PROTEZ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LABORATUVARI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FATİH TULUMBACI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Öğretim Görevlisi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PEDODONTİ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397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ARZU ALAN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Öğretim Görevlisi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RADYOLOJİ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ÖZLEM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İMAÇ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Diş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Tabibi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KALİTE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BİRİMİ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192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TUĞBA SEVGİN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Diş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Tabibi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Ücretsiz İzinli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714380"/>
          </a:xfrm>
        </p:spPr>
        <p:txBody>
          <a:bodyPr vert="horz" lIns="0" rIns="0" bIns="0" anchor="b">
            <a:normAutofit fontScale="90000"/>
          </a:bodyPr>
          <a:lstStyle/>
          <a:p>
            <a:pPr algn="ctr"/>
            <a:r>
              <a:rPr lang="tr-TR" sz="2400" b="1" dirty="0" smtClean="0"/>
              <a:t>GEÇİCİ GÖREVLİ HEKİMLER</a:t>
            </a:r>
            <a:br>
              <a:rPr lang="tr-TR" sz="2400" b="1" dirty="0" smtClean="0"/>
            </a:b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14281" y="2143114"/>
          <a:ext cx="8644000" cy="4090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1"/>
                <a:gridCol w="2357454"/>
                <a:gridCol w="2786082"/>
                <a:gridCol w="3143273"/>
              </a:tblGrid>
              <a:tr h="272681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AD SOYAD</a:t>
                      </a:r>
                      <a:endParaRPr lang="tr-T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UNVAN</a:t>
                      </a:r>
                      <a:endParaRPr lang="tr-T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DURUMU</a:t>
                      </a:r>
                      <a:endParaRPr lang="tr-T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DİDEM  KEÇECİOĞLU ERGÜVEN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Topraklık  ADSM 663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khk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EMİNE KOYUNCU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 Sağlık Müd.Sağlık Hizmetleri Başkanlığı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EMİNE ŞEBNEM KURŞUN ÇAKMAK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TKHK Genel Müdürlüğü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EVDA CENGİZ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 Sağlık Müd.Sağlık Hizmetleri Başkanlığı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FULYA ÇİZMECİ BASMACI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Türkiye İlaç ve Tıbbi Cihaz Kurumu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GÜL ATEŞ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Sağlık Hizmetleri Genel Müdürlüğü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GÜLER ASLAN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 Sağlık Müd.Sağlık Hizmetleri Başkanlığı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GÜLNAZ AYDEMİR ATEŞ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Hacettepe Diş Hekimliği Fak. 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HİLAL ŞAHİN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Topraklık Ağız ve Diş Sağlığı Merkezi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MAHMUT   KADIOĞLU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Gazi Üniversitesi Diş Hekimliği Fakültesi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MELDA  GÖRGÜLÜ MUTİ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Topraklık Ağız ve Diş Sağlığı Merkezi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ÖZKAN  ALTUN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Jandarma Genel Komutanlığı  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YASEMİN KURNAZ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Uzman 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İl Sağlık Müd. Halk Sağlığı Hizmetleri Başkanlığı </a:t>
                      </a:r>
                    </a:p>
                  </a:txBody>
                  <a:tcPr marL="9525" marR="9525" marT="9525" marB="0" anchor="b"/>
                </a:tc>
              </a:tr>
              <a:tr h="272681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ZEHRA SARITAŞ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Diş Tabibi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İl Sağlık Müdürlüğü Kamu has.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Hiz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.Başkanlığı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785794"/>
            <a:ext cx="9001156" cy="62584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/>
              <a:t>ÇKYS’DE KAYITLI OLUP HİÇ CETVEL AÇILMAYAN HEKİMLER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85720" y="1714494"/>
          <a:ext cx="8215370" cy="420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54"/>
                <a:gridCol w="4423860"/>
                <a:gridCol w="2738456"/>
              </a:tblGrid>
              <a:tr h="214308"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AD</a:t>
                      </a:r>
                      <a:r>
                        <a:rPr lang="tr-TR" sz="1200" baseline="0" dirty="0" smtClean="0"/>
                        <a:t> SOYAD</a:t>
                      </a:r>
                      <a:endParaRPr lang="tr-TR" sz="12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UNVAN</a:t>
                      </a:r>
                      <a:endParaRPr lang="tr-TR" sz="1200" dirty="0"/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AYŞEGÜL  ASAL ÇALI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Baştabip Yardımcısı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EBRU RABİA  </a:t>
                      </a: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EŞREFOĞLU APAYDIN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Baştabip Yardımcısı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EŞREF  KAYIRAN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Baştabip Yardımcısı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FATMANUR KONARILI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Araştırma Görevlisi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HALİL ANLAR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Araştırma Görevlisi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HİLAL  ALTAY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Araştırma Görevlisi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HİLAL  YİYİT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Araştırma Görevlisi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KUDDUSİ AKBULUT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Araştırma Görevlisi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KÜBRA AYBÜKE AYDEMİR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Araştırma Görevlisi</a:t>
                      </a: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MERVE ÜNÜVAR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Diş Tabibi</a:t>
                      </a:r>
                      <a:endParaRPr kumimoji="0" lang="tr-TR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MESUT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YILDIRIM</a:t>
                      </a:r>
                      <a:endParaRPr lang="tr-T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Araştırma </a:t>
                      </a:r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Görevlisi</a:t>
                      </a:r>
                      <a:endParaRPr kumimoji="0" lang="tr-TR" sz="11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906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METİN ORHAN</a:t>
                      </a:r>
                      <a:endParaRPr lang="tr-TR" sz="11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Dekan Vekili</a:t>
                      </a:r>
                      <a:endParaRPr kumimoji="0" lang="tr-TR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MİNE TURAL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Araştırma </a:t>
                      </a:r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Görevlisi</a:t>
                      </a:r>
                      <a:endParaRPr kumimoji="0" lang="tr-TR" sz="11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MUHAMMED DEMİR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Araştırma </a:t>
                      </a:r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Görevlisi</a:t>
                      </a:r>
                      <a:endParaRPr kumimoji="0" lang="tr-TR" sz="11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NECDET İMAÇ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Başhekim</a:t>
                      </a:r>
                      <a:endParaRPr kumimoji="0" lang="tr-TR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Onur ODABAŞI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1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Araştırma Görevlisi</a:t>
                      </a:r>
                      <a:endParaRPr kumimoji="0" lang="tr-TR" sz="11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3105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ÖZER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ALKAN 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Dekan</a:t>
                      </a:r>
                      <a:r>
                        <a:rPr lang="tr-T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Yardımcısı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85717" y="714354"/>
          <a:ext cx="8501128" cy="5929354"/>
        </p:xfrm>
        <a:graphic>
          <a:graphicData uri="http://schemas.openxmlformats.org/drawingml/2006/table">
            <a:tbl>
              <a:tblPr/>
              <a:tblGrid>
                <a:gridCol w="101364"/>
                <a:gridCol w="1010020"/>
                <a:gridCol w="3030059"/>
                <a:gridCol w="1010020"/>
                <a:gridCol w="288576"/>
                <a:gridCol w="1154307"/>
                <a:gridCol w="101364"/>
                <a:gridCol w="101364"/>
                <a:gridCol w="101364"/>
                <a:gridCol w="115431"/>
                <a:gridCol w="606012"/>
                <a:gridCol w="577155"/>
                <a:gridCol w="101364"/>
                <a:gridCol w="101364"/>
                <a:gridCol w="101364"/>
              </a:tblGrid>
              <a:tr h="124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Bu Rapor 01.12.2018 - 31.12.2018 arasındaki tarihleri kapsamaktadır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tr-TR" sz="800" b="1">
                          <a:latin typeface="Tahoma"/>
                          <a:ea typeface="Tahoma"/>
                          <a:cs typeface="Times New Roman"/>
                        </a:rPr>
                        <a:t>A- GENEL TABLO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ahoma"/>
                          <a:ea typeface="Tahoma"/>
                          <a:cs typeface="Times New Roman"/>
                        </a:rPr>
                        <a:t>MHRS Oranları Takip Tablosu</a:t>
                      </a:r>
                      <a:endParaRPr lang="tr-TR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Takip Edilecek MHRS Kriterleri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Verimlilik Karne Gösterge Kartlarında İstenen Oranlar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Sağlık Tesisi Oranları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Açılan kapasite oranı (AKO 1)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AKO 1&gt;=0,80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128,18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Açılan kapasite oranı (AKO 2)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AKO 2&gt;= 0,95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45,72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Cetvel Açmayan hekim oranı (CHO)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CHO &lt;= 0,03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7,64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Kapalı cetvel tanımlayan hekim oranı (KCHO)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KCHO &lt;= 0,10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16,56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İstisna oranı bilgisi (İOB)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İOB  &lt;= 0,03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0,59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Randevu Doluluk Oranı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RDO&gt;=0,80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55,87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Randevu durum bilgisi (RDB)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RDB &gt;= 0,98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0.9996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Randevu saatine uyum (RSU)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RSU   &lt;= 30 dk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2,69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0" marR="63500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Devam eden muayene cetveline randevu verme oranı 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DRVO   &gt;= 0,90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39,84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b="1" dirty="0">
                          <a:latin typeface="Tahoma"/>
                          <a:ea typeface="Tahoma"/>
                          <a:cs typeface="Times New Roman"/>
                        </a:rPr>
                        <a:t>MHRS Oranları Takip Tablosu Detay Formülü</a:t>
                      </a:r>
                      <a:endParaRPr lang="tr-TR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AKO_1  :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Toplam Randevu Kapasite / MHRS'ye Esas Polk.Muayene Sayısı = AKO_1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29.038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22653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128.18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AKO_2  :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Toplam MHRS Kapasite / MHRyeEsasToplamKapasiteSayisi = AKO_2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29.038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63.504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45,75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CHO  :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Poliklinik Yaptığı halde Cetveli Acamayan Hekimler / Toplam Hekim = CHO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11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144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7,64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KCHO  :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İlgili ayda hep kapalı cetvel tanımlayan hekim sayısı / ilgili ayda MHRS’ye tanımlı hekim sayısı = KCHO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25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151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16,56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İOB  :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Istisna Girilen Doktor / Toplam MHRS Kapasite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174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29.038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0.59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RDO :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Alinan MHRS Randevu / Açılan Randevu Kapasitesi = RDO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16226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29.038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55,87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RDB  :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700">
                          <a:latin typeface="Tahoma"/>
                          <a:ea typeface="Tahoma"/>
                          <a:cs typeface="Times New Roman"/>
                        </a:rPr>
                        <a:t>((Randevu Durum Bilgisi Toplam-Randevu Durum Bilgisi Belirsiz)/(Randevu Durum Bilgisi Toplam))*100 = RDB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4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16229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0.9996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RSU  :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MHRS Muayenesi 30 Dakikadan Fazla Gecikmiş Hasta Sayısı / MHRS Muayene Olan Toplam Hasta Sayısı X 100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298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11082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2,69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DRVO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Açılan Devam Eden Muayene Cetvelinden Verilen Randevu Sayısı / Toplam MHRS Kapasite = </a:t>
                      </a:r>
                      <a:r>
                        <a:rPr lang="tr-TR" sz="800" dirty="0" err="1">
                          <a:latin typeface="Tahoma"/>
                          <a:ea typeface="Tahoma"/>
                          <a:cs typeface="Times New Roman"/>
                        </a:rPr>
                        <a:t>DevamEden</a:t>
                      </a: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 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7606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>
                          <a:latin typeface="Tahoma"/>
                          <a:ea typeface="Tahoma"/>
                          <a:cs typeface="Times New Roman"/>
                        </a:rPr>
                        <a:t>19088</a:t>
                      </a:r>
                      <a:endParaRPr lang="tr-TR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63500" algn="ctr">
                        <a:spcAft>
                          <a:spcPts val="0"/>
                        </a:spcAft>
                      </a:pPr>
                      <a:r>
                        <a:rPr lang="tr-TR" sz="800" dirty="0">
                          <a:latin typeface="Tahoma"/>
                          <a:ea typeface="Tahoma"/>
                          <a:cs typeface="Times New Roman"/>
                        </a:rPr>
                        <a:t>39,84</a:t>
                      </a:r>
                      <a:endParaRPr lang="tr-TR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08" marR="21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rsen.TEPEBASI\Desktop\MHRS.png"/>
          <p:cNvPicPr>
            <a:picLocks noChangeAspect="1" noChangeArrowheads="1"/>
          </p:cNvPicPr>
          <p:nvPr/>
        </p:nvPicPr>
        <p:blipFill>
          <a:blip r:embed="rId2" cstate="print"/>
          <a:srcRect l="-807" r="2419"/>
          <a:stretch>
            <a:fillRect/>
          </a:stretch>
        </p:blipFill>
        <p:spPr bwMode="auto">
          <a:xfrm>
            <a:off x="214282" y="1215257"/>
            <a:ext cx="8715436" cy="4642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928671"/>
            <a:ext cx="91440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İç sevk-</a:t>
            </a:r>
            <a:r>
              <a:rPr lang="tr-TR" sz="3600" dirty="0" smtClean="0"/>
              <a:t> DE</a:t>
            </a:r>
            <a:r>
              <a:rPr lang="tr-TR" sz="3600" dirty="0" smtClean="0"/>
              <a:t>MHRS randevusu</a:t>
            </a:r>
            <a:br>
              <a:rPr lang="tr-TR" sz="3600" dirty="0" smtClean="0"/>
            </a:br>
            <a:r>
              <a:rPr lang="tr-TR" sz="3600" dirty="0" smtClean="0">
                <a:solidFill>
                  <a:srgbClr val="FF0000"/>
                </a:solidFill>
              </a:rPr>
              <a:t>Hedefler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2500306"/>
            <a:ext cx="8229600" cy="409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DEMHRS randevularını doldurulmasını sağlamak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randevu defteri ile ilgili gÃ¶rsel sonucu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00562" y="4071942"/>
            <a:ext cx="4643438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2786058"/>
            <a:ext cx="8229600" cy="381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Hekimlerin aylık çalışma programını belirlemek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Ä°lgili resim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9124" y="4500570"/>
            <a:ext cx="4714876" cy="2357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0" y="928671"/>
            <a:ext cx="9144000" cy="8572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İç sevk- DEMHRS randevusu</a:t>
            </a:r>
            <a:b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Hedefler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2714620"/>
            <a:ext cx="8229600" cy="3882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Uzman Hekimler ve akademik personel dengeli sayıda muayene almasını sağlamak.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asta waiting area ile ilgili gÃ¶rsel sonucu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19750" y="4505325"/>
            <a:ext cx="3524250" cy="2352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>
            <a:off x="0" y="928671"/>
            <a:ext cx="91440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İç sevk-</a:t>
            </a:r>
            <a:r>
              <a:rPr lang="tr-TR" sz="3600" dirty="0" smtClean="0"/>
              <a:t> DE</a:t>
            </a:r>
            <a:r>
              <a:rPr lang="tr-TR" sz="3600" dirty="0" smtClean="0"/>
              <a:t>MHRS randevusu</a:t>
            </a:r>
            <a:br>
              <a:rPr lang="tr-TR" sz="3600" dirty="0" smtClean="0"/>
            </a:br>
            <a:r>
              <a:rPr lang="tr-TR" sz="3600" dirty="0" smtClean="0">
                <a:solidFill>
                  <a:srgbClr val="FF0000"/>
                </a:solidFill>
              </a:rPr>
              <a:t>Hedefler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lang="tr-TR" sz="15000" dirty="0" smtClean="0"/>
              <a:t>MHRS</a:t>
            </a:r>
          </a:p>
          <a:p>
            <a:pPr algn="ctr">
              <a:buNone/>
            </a:pPr>
            <a:r>
              <a:rPr lang="tr-TR" sz="3600" dirty="0" smtClean="0"/>
              <a:t>(MERKEZİ HASTA RANDEVU SİSTEMİ)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2714620"/>
            <a:ext cx="8229600" cy="3882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Hastaların hastane içinde en kısa zamanda işlemlerini tamamlamasını sağlamak.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Ä°lgili resim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9154" y="4286256"/>
            <a:ext cx="4564846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0" y="928671"/>
            <a:ext cx="9144000" cy="8572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İç sevk- DEMHRS randevusu</a:t>
            </a:r>
            <a:b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Hedefler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Entegre klinikte hasta muayene olur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Gerekiyorsa uzman kliniğe sevk edilir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3214710" cy="1815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tr-TR" dirty="0" smtClean="0"/>
              <a:t>Sevk işleminde Hekime Randevu Onay sorusu sorulur,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“En yakını Seç” ve “Ben seçeceğim” seçeneklerinden biri seçilir.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407333"/>
            <a:ext cx="5143536" cy="239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Hastaya randevu bilgi barkodu verilir.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7543824" cy="218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Randevu tarihinde hasta klinik sekreterliğine başvurur,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14686"/>
            <a:ext cx="511077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Uzman hekim muayene işlemini gerçekleştirir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Muayene ile birlikte tedaviyi gerçekleştirir veya tedavi için ileri tarihe randevu verebilir</a:t>
            </a:r>
            <a:endParaRPr lang="tr-TR" dirty="0"/>
          </a:p>
        </p:txBody>
      </p:sp>
      <p:pic>
        <p:nvPicPr>
          <p:cNvPr id="24580" name="Picture 4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74009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Uzman hekimin tedavi alanına sadece ilgili hekim randevu verebilir</a:t>
            </a:r>
            <a:endParaRPr lang="tr-TR" dirty="0"/>
          </a:p>
        </p:txBody>
      </p:sp>
      <p:pic>
        <p:nvPicPr>
          <p:cNvPr id="4" name="3 İçerik Yer Tutucusu"/>
          <p:cNvPicPr>
            <a:picLocks/>
          </p:cNvPicPr>
          <p:nvPr/>
        </p:nvPicPr>
        <p:blipFill>
          <a:blip r:embed="rId2" cstate="print"/>
          <a:srcRect l="-27" t="7260" r="65020" b="45388"/>
          <a:stretch>
            <a:fillRect/>
          </a:stretch>
        </p:blipFill>
        <p:spPr bwMode="auto">
          <a:xfrm>
            <a:off x="500034" y="2714620"/>
            <a:ext cx="842968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Dikdörtgen"/>
          <p:cNvSpPr/>
          <p:nvPr/>
        </p:nvSpPr>
        <p:spPr>
          <a:xfrm>
            <a:off x="500034" y="2714620"/>
            <a:ext cx="1643074" cy="3857652"/>
          </a:xfrm>
          <a:prstGeom prst="rect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39935">
            <a:off x="1498075" y="2141049"/>
            <a:ext cx="3398700" cy="339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İzin dönemleri İç sevk düzeni</a:t>
            </a:r>
            <a:endParaRPr lang="tr-TR" dirty="0"/>
          </a:p>
        </p:txBody>
      </p:sp>
      <p:pic>
        <p:nvPicPr>
          <p:cNvPr id="9220" name="Picture 4" descr="phone sms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26819">
            <a:off x="6377658" y="2162847"/>
            <a:ext cx="1197748" cy="1197749"/>
          </a:xfrm>
          <a:prstGeom prst="rect">
            <a:avLst/>
          </a:prstGeom>
          <a:noFill/>
        </p:spPr>
      </p:pic>
      <p:cxnSp>
        <p:nvCxnSpPr>
          <p:cNvPr id="10" name="9 Düz Bağlayıcı"/>
          <p:cNvCxnSpPr/>
          <p:nvPr/>
        </p:nvCxnSpPr>
        <p:spPr>
          <a:xfrm rot="16200000" flipH="1">
            <a:off x="3000364" y="1928826"/>
            <a:ext cx="28575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 rot="16200000" flipH="1">
            <a:off x="3001158" y="5785684"/>
            <a:ext cx="28575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Bağlayıcı"/>
          <p:cNvCxnSpPr/>
          <p:nvPr/>
        </p:nvCxnSpPr>
        <p:spPr>
          <a:xfrm rot="10800000" flipH="1">
            <a:off x="1071538" y="3857652"/>
            <a:ext cx="28575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 rot="10800000" flipH="1">
            <a:off x="4929190" y="3857652"/>
            <a:ext cx="285752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V="1">
            <a:off x="3144034" y="3071834"/>
            <a:ext cx="1427966" cy="786612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 rot="10800000">
            <a:off x="2143108" y="3214710"/>
            <a:ext cx="1000132" cy="64294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Dikdörtgen"/>
          <p:cNvSpPr/>
          <p:nvPr/>
        </p:nvSpPr>
        <p:spPr>
          <a:xfrm>
            <a:off x="4786314" y="2740879"/>
            <a:ext cx="43576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 saat </a:t>
            </a:r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</a:p>
          <a:p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öncesi </a:t>
            </a:r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MHRS                gönderir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5000628" y="4500594"/>
            <a:ext cx="39800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Sonrası Hastane             gönderir</a:t>
            </a:r>
            <a:endParaRPr lang="tr-T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" name="Picture 4" descr="phone sms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26819">
            <a:off x="6806287" y="3591585"/>
            <a:ext cx="1197748" cy="1197749"/>
          </a:xfrm>
          <a:prstGeom prst="rect">
            <a:avLst/>
          </a:prstGeom>
          <a:noFill/>
        </p:spPr>
      </p:pic>
      <p:sp>
        <p:nvSpPr>
          <p:cNvPr id="32" name="31 Dikdörtgen"/>
          <p:cNvSpPr/>
          <p:nvPr/>
        </p:nvSpPr>
        <p:spPr>
          <a:xfrm>
            <a:off x="3786182" y="3429024"/>
            <a:ext cx="11430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72 saat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3428992" y="4357718"/>
            <a:ext cx="11430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 saat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33 Dikdörtgen"/>
          <p:cNvSpPr/>
          <p:nvPr/>
        </p:nvSpPr>
        <p:spPr>
          <a:xfrm rot="17261583">
            <a:off x="2173217" y="4659935"/>
            <a:ext cx="15716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Mesai içi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41 Dikdörtgen"/>
          <p:cNvSpPr/>
          <p:nvPr/>
        </p:nvSpPr>
        <p:spPr>
          <a:xfrm>
            <a:off x="0" y="5753417"/>
            <a:ext cx="51816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Mesai içinde                          ile </a:t>
            </a:r>
            <a:r>
              <a:rPr lang="tr-T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aranır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643578"/>
            <a:ext cx="135863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984" t="21520" r="57742" b="32273"/>
          <a:stretch>
            <a:fillRect/>
          </a:stretch>
        </p:blipFill>
        <p:spPr bwMode="auto">
          <a:xfrm>
            <a:off x="467544" y="404664"/>
            <a:ext cx="79928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2339752" y="2060848"/>
            <a:ext cx="1584176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9:10 Yerine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755576" y="1196752"/>
            <a:ext cx="1584176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>
                <a:solidFill>
                  <a:schemeClr val="tx1"/>
                </a:solidFill>
              </a:rPr>
              <a:t>8:40 Muayene 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107504" y="177281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13 Düz Ok Bağlayıcısı"/>
          <p:cNvCxnSpPr>
            <a:endCxn id="12" idx="0"/>
          </p:cNvCxnSpPr>
          <p:nvPr/>
        </p:nvCxnSpPr>
        <p:spPr>
          <a:xfrm flipV="1">
            <a:off x="395536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>
            <a:endCxn id="12" idx="2"/>
          </p:cNvCxnSpPr>
          <p:nvPr/>
        </p:nvCxnSpPr>
        <p:spPr>
          <a:xfrm flipH="1">
            <a:off x="107504" y="206084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18 Oval"/>
          <p:cNvSpPr/>
          <p:nvPr/>
        </p:nvSpPr>
        <p:spPr>
          <a:xfrm>
            <a:off x="107504" y="508518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19 Düz Ok Bağlayıcısı"/>
          <p:cNvCxnSpPr>
            <a:endCxn id="19" idx="0"/>
          </p:cNvCxnSpPr>
          <p:nvPr/>
        </p:nvCxnSpPr>
        <p:spPr>
          <a:xfrm flipV="1">
            <a:off x="395536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>
            <a:endCxn id="19" idx="1"/>
          </p:cNvCxnSpPr>
          <p:nvPr/>
        </p:nvCxnSpPr>
        <p:spPr>
          <a:xfrm flipH="1" flipV="1">
            <a:off x="191867" y="5169547"/>
            <a:ext cx="203670" cy="131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26 Dikdörtgen"/>
          <p:cNvSpPr/>
          <p:nvPr/>
        </p:nvSpPr>
        <p:spPr>
          <a:xfrm>
            <a:off x="2339752" y="5373216"/>
            <a:ext cx="1584176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11:00 Yerine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755576" y="4437112"/>
            <a:ext cx="1584176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>
                <a:solidFill>
                  <a:schemeClr val="tx1"/>
                </a:solidFill>
              </a:rPr>
              <a:t>10:30Muayene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17309 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17309 2.22222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4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MHRS’DE YAŞANAN SIKINTILAR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/>
              <a:t>Hastanemizde araştırma görevlisi kadrosunda çalışan hekimler </a:t>
            </a:r>
            <a:r>
              <a:rPr lang="tr-TR" dirty="0" err="1" smtClean="0"/>
              <a:t>ÇKYS’de</a:t>
            </a:r>
            <a:r>
              <a:rPr lang="tr-TR" dirty="0" smtClean="0"/>
              <a:t> hastanemiz bünyesinde kaydı olmakla birlikte</a:t>
            </a:r>
            <a:r>
              <a:rPr lang="tr-TR" dirty="0" smtClean="0"/>
              <a:t>, yaptığı </a:t>
            </a:r>
            <a:r>
              <a:rPr lang="tr-TR" dirty="0" smtClean="0"/>
              <a:t>iş ve işlemler hocasının sorumluluğunda olduğundan dolayı ne ayaktan ne de </a:t>
            </a:r>
            <a:r>
              <a:rPr lang="tr-TR" dirty="0" err="1" smtClean="0"/>
              <a:t>MHRS’den</a:t>
            </a:r>
            <a:r>
              <a:rPr lang="tr-TR" dirty="0" smtClean="0"/>
              <a:t> direkt hasta </a:t>
            </a:r>
            <a:r>
              <a:rPr lang="tr-TR" b="1" dirty="0" smtClean="0"/>
              <a:t>alamamaktadırlar.</a:t>
            </a:r>
          </a:p>
          <a:p>
            <a:pPr algn="just"/>
            <a:r>
              <a:rPr lang="tr-TR" dirty="0" smtClean="0"/>
              <a:t>Bu durum poliklinik yaptığı halde cetvel açılmayan hekim(CHO)oranımızın yükselmesine sebebiyet vermektedir</a:t>
            </a:r>
            <a:r>
              <a:rPr lang="tr-TR" dirty="0" smtClean="0"/>
              <a:t>.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b="1" dirty="0" smtClean="0">
                <a:solidFill>
                  <a:srgbClr val="C00000"/>
                </a:solidFill>
              </a:rPr>
              <a:t>ÇÖZÜM:</a:t>
            </a:r>
          </a:p>
          <a:p>
            <a:pPr algn="just"/>
            <a:r>
              <a:rPr lang="tr-TR" dirty="0" err="1" smtClean="0"/>
              <a:t>ÇKYS’de</a:t>
            </a:r>
            <a:r>
              <a:rPr lang="tr-TR" dirty="0" smtClean="0"/>
              <a:t> kaydı olup Asistan olan hekimlerimizin </a:t>
            </a:r>
            <a:r>
              <a:rPr lang="tr-TR" dirty="0" err="1" smtClean="0"/>
              <a:t>MHRS’de</a:t>
            </a:r>
            <a:r>
              <a:rPr lang="tr-TR" dirty="0" smtClean="0"/>
              <a:t> unvan girişleri belirtilmek sureti ile </a:t>
            </a:r>
            <a:r>
              <a:rPr lang="tr-TR" dirty="0" err="1" smtClean="0"/>
              <a:t>MHRS’de</a:t>
            </a:r>
            <a:r>
              <a:rPr lang="tr-TR" dirty="0" smtClean="0"/>
              <a:t> bu hekimlere cetvel tanımlamasının </a:t>
            </a:r>
            <a:r>
              <a:rPr lang="tr-TR" b="1" dirty="0" smtClean="0"/>
              <a:t>yapılmaması.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14282" y="704088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MHRS’DE YAŞANAN SIKINTILAR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1171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err="1" smtClean="0"/>
              <a:t>ÇKYS’de</a:t>
            </a:r>
            <a:r>
              <a:rPr lang="tr-TR" dirty="0" smtClean="0"/>
              <a:t> kaydı olup aktif çalışmayan idari görevdeki hekimler;Dekan,Dekan Vekili,Başhekim,Başhekim yardımcısı,Kalite Biriminde görevli hekim,Eğitim Biriminde görevli hekim vb</a:t>
            </a:r>
            <a:r>
              <a:rPr lang="tr-TR" dirty="0" smtClean="0"/>
              <a:t>. hekimler </a:t>
            </a:r>
            <a:r>
              <a:rPr lang="tr-TR" dirty="0" smtClean="0"/>
              <a:t>için</a:t>
            </a:r>
            <a:r>
              <a:rPr lang="tr-TR" dirty="0" smtClean="0"/>
              <a:t>;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b="1" dirty="0" smtClean="0">
                <a:solidFill>
                  <a:srgbClr val="C00000"/>
                </a:solidFill>
              </a:rPr>
              <a:t>ÇÖZÜM:</a:t>
            </a:r>
          </a:p>
          <a:p>
            <a:pPr algn="just"/>
            <a:r>
              <a:rPr lang="tr-TR" dirty="0" err="1" smtClean="0"/>
              <a:t>MHRS’de</a:t>
            </a:r>
            <a:r>
              <a:rPr lang="tr-TR" dirty="0" smtClean="0"/>
              <a:t> </a:t>
            </a:r>
            <a:r>
              <a:rPr lang="tr-TR" dirty="0" smtClean="0"/>
              <a:t>unvan girişleri ve idari görevleri belirtilmek sureti ile MHRS kaydının yapılmamasının sağlanması gerekmektedir.</a:t>
            </a:r>
          </a:p>
          <a:p>
            <a:pPr algn="just"/>
            <a:r>
              <a:rPr lang="tr-TR" dirty="0" smtClean="0"/>
              <a:t>Aksi taktirde bu hekimlere kapalı cetvel tanımlanması yapılması sebebi ile kapalı cetvel tanımlanan hekim oranımızı yükseltmektedir.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404664"/>
            <a:ext cx="87868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MHRS’DE YAŞANAN SIKINTILAR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Evde Sağlık Birimi kendi merkezi randevu sistemi oluşturduğundan dolayı bu birimde çalışan hekimlere kapalı cetvel uygulanmakta,bu durum poliklinik yaptığı halde cetvel açılmayan hekim oranın yükseltmektedir.(CHO</a:t>
            </a:r>
            <a:r>
              <a:rPr lang="tr-TR" dirty="0" smtClean="0"/>
              <a:t>)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b="1" dirty="0" smtClean="0">
                <a:solidFill>
                  <a:srgbClr val="C00000"/>
                </a:solidFill>
              </a:rPr>
              <a:t>ÇÖZÜM: </a:t>
            </a:r>
          </a:p>
          <a:p>
            <a:pPr algn="just"/>
            <a:r>
              <a:rPr lang="tr-TR" dirty="0" smtClean="0"/>
              <a:t>MHRS </a:t>
            </a:r>
            <a:r>
              <a:rPr lang="tr-TR" dirty="0" smtClean="0"/>
              <a:t>de çalıştığı birim belirtildikten sonra </a:t>
            </a:r>
            <a:r>
              <a:rPr lang="tr-TR" dirty="0" smtClean="0"/>
              <a:t>bu hekimlere </a:t>
            </a:r>
            <a:r>
              <a:rPr lang="tr-TR" dirty="0" smtClean="0"/>
              <a:t>MHRS cetvelinin tanımlanmaması.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404664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MHRS’DE YAŞANAN SIKINTILAR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Engelli kliniği olan hastaneler için </a:t>
            </a:r>
            <a:r>
              <a:rPr lang="tr-TR" dirty="0" err="1" smtClean="0"/>
              <a:t>MHRS’de</a:t>
            </a:r>
            <a:r>
              <a:rPr lang="tr-TR" dirty="0" smtClean="0"/>
              <a:t> Engelli kliniğe randevu bölümü olmadığı için bu kliniklerde çalışan hekimlere kapalı cetvel uygulanmaktadır</a:t>
            </a:r>
            <a:r>
              <a:rPr lang="tr-TR" dirty="0" smtClean="0"/>
              <a:t>.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b="1" dirty="0" smtClean="0">
                <a:solidFill>
                  <a:srgbClr val="C00000"/>
                </a:solidFill>
              </a:rPr>
              <a:t>ÇÖZÜM:</a:t>
            </a:r>
          </a:p>
          <a:p>
            <a:pPr algn="just"/>
            <a:r>
              <a:rPr lang="tr-TR" dirty="0" err="1" smtClean="0"/>
              <a:t>MHRS’den</a:t>
            </a:r>
            <a:r>
              <a:rPr lang="tr-TR" dirty="0" smtClean="0"/>
              <a:t> </a:t>
            </a:r>
            <a:r>
              <a:rPr lang="tr-TR" dirty="0" smtClean="0"/>
              <a:t>bu kliniğe randevu alımının sağlanması veya sadece (iç) MHRS tanımlamasının sağlanması.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404664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MHRS’DE YAŞANAN SIKINTILAR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Kadrosu bizde olup başka kurumlarda geçici görevli çalışan hekimlerin ÇKYS üzerinden görevlendirmeleri yapılmadığından hastanemiz kadrosunda görünmektedir</a:t>
            </a:r>
            <a:r>
              <a:rPr lang="tr-TR" dirty="0" smtClean="0"/>
              <a:t>. Bundan </a:t>
            </a:r>
            <a:r>
              <a:rPr lang="tr-TR" dirty="0" smtClean="0"/>
              <a:t>dolayı Bakanlığımız MHRS birimi tarafından bu hekimlere neden cetvel açmadığımız sorgulanmaktadır.</a:t>
            </a:r>
          </a:p>
          <a:p>
            <a:pPr algn="just"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tr-TR" b="1" dirty="0" smtClean="0">
                <a:solidFill>
                  <a:srgbClr val="C00000"/>
                </a:solidFill>
              </a:rPr>
              <a:t>ÇÖZÜM</a:t>
            </a:r>
            <a:r>
              <a:rPr lang="tr-TR" b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tr-TR" dirty="0" smtClean="0"/>
              <a:t>Bu </a:t>
            </a:r>
            <a:r>
              <a:rPr lang="tr-TR" dirty="0" smtClean="0"/>
              <a:t>hekimlere </a:t>
            </a:r>
            <a:r>
              <a:rPr lang="tr-TR" dirty="0" err="1" smtClean="0"/>
              <a:t>MHRS’de</a:t>
            </a:r>
            <a:r>
              <a:rPr lang="tr-TR" dirty="0" smtClean="0"/>
              <a:t> alan açılması veya tüm görevlendirmelerin ÇKYS üzerinden yapılması.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2714644"/>
          </a:xfrm>
        </p:spPr>
        <p:txBody>
          <a:bodyPr/>
          <a:lstStyle/>
          <a:p>
            <a:pPr algn="just"/>
            <a:r>
              <a:rPr lang="tr-TR" dirty="0" smtClean="0"/>
              <a:t>Hasta Hakları birimine bağlı olarak </a:t>
            </a:r>
            <a:r>
              <a:rPr lang="tr-TR" dirty="0" smtClean="0"/>
              <a:t>çalışan acil kliniğinde (Raporlu, İzinli, olan hekimlerin </a:t>
            </a:r>
            <a:r>
              <a:rPr lang="tr-TR" dirty="0" smtClean="0"/>
              <a:t>hastalarına </a:t>
            </a:r>
            <a:r>
              <a:rPr lang="tr-TR" dirty="0" smtClean="0"/>
              <a:t>bakılmakta)çalışan </a:t>
            </a:r>
            <a:r>
              <a:rPr lang="tr-TR" dirty="0" smtClean="0"/>
              <a:t>hekimlerimize </a:t>
            </a:r>
            <a:r>
              <a:rPr lang="tr-TR" dirty="0" smtClean="0"/>
              <a:t>sadece </a:t>
            </a:r>
            <a:r>
              <a:rPr lang="tr-TR" b="1" dirty="0" smtClean="0"/>
              <a:t>İç </a:t>
            </a:r>
            <a:r>
              <a:rPr lang="tr-TR" b="1" dirty="0" err="1" smtClean="0"/>
              <a:t>Mhrs</a:t>
            </a:r>
            <a:r>
              <a:rPr lang="tr-TR" b="1" dirty="0" smtClean="0"/>
              <a:t> </a:t>
            </a:r>
            <a:r>
              <a:rPr lang="tr-TR" dirty="0" smtClean="0"/>
              <a:t>tanımlanması.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Hastanemiz kadrosunda olup başka kurumda doktora öğrencisi olan ve sürekli Nöbet hizmetine katılan hekimlerimiz aylık mesailerini tamamlamak için gece nöbetlerinde </a:t>
            </a:r>
            <a:r>
              <a:rPr lang="tr-TR" dirty="0" smtClean="0"/>
              <a:t>görevlendirilmektedir ve bu hekimlere </a:t>
            </a:r>
            <a:r>
              <a:rPr lang="tr-TR" dirty="0" smtClean="0"/>
              <a:t>kapalı cetvel uygulanmaktadır</a:t>
            </a:r>
            <a:r>
              <a:rPr lang="tr-TR" dirty="0" smtClean="0"/>
              <a:t>.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b="1" dirty="0" smtClean="0">
                <a:solidFill>
                  <a:srgbClr val="C00000"/>
                </a:solidFill>
              </a:rPr>
              <a:t>ÇÖZÜM:</a:t>
            </a:r>
          </a:p>
          <a:p>
            <a:pPr algn="just"/>
            <a:r>
              <a:rPr lang="tr-TR" dirty="0" smtClean="0"/>
              <a:t>Bu hekimlerin MHRS kaydından çıkartılması gerekmektedir.</a:t>
            </a:r>
            <a:endParaRPr lang="tr-TR" dirty="0" smtClean="0"/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1332</Words>
  <Application>Microsoft Office PowerPoint</Application>
  <PresentationFormat>Ekran Gösterisi (4:3)</PresentationFormat>
  <Paragraphs>421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Akış</vt:lpstr>
      <vt:lpstr>Slayt 1</vt:lpstr>
      <vt:lpstr>Slayt 2</vt:lpstr>
      <vt:lpstr>MHRS’DE YAŞANAN SIKINTILAR</vt:lpstr>
      <vt:lpstr>MHRS’DE YAŞANAN SIKINTILAR</vt:lpstr>
      <vt:lpstr>MHRS’DE YAŞANAN SIKINTILAR</vt:lpstr>
      <vt:lpstr>MHRS’DE YAŞANAN SIKINTILAR</vt:lpstr>
      <vt:lpstr>MHRS’DE YAŞANAN SIKINTILAR</vt:lpstr>
      <vt:lpstr>Slayt 8</vt:lpstr>
      <vt:lpstr>Slayt 9</vt:lpstr>
      <vt:lpstr>Slayt 10</vt:lpstr>
      <vt:lpstr> </vt:lpstr>
      <vt:lpstr>KAPALI CETVEL TANIMLANAN HEKİM LİSTESİ </vt:lpstr>
      <vt:lpstr>GEÇİCİ GÖREVLİ HEKİMLER </vt:lpstr>
      <vt:lpstr>ÇKYS’DE KAYITLI OLUP HİÇ CETVEL AÇILMAYAN HEKİMLER</vt:lpstr>
      <vt:lpstr>Slayt 15</vt:lpstr>
      <vt:lpstr>Slayt 16</vt:lpstr>
      <vt:lpstr>İç sevk- DEMHRS randevusu Hedefler</vt:lpstr>
      <vt:lpstr>Slayt 18</vt:lpstr>
      <vt:lpstr>İç sevk- DEMHRS randevusu Hedefler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İzin dönemleri İç sevk düzeni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birsen</dc:creator>
  <cp:lastModifiedBy>sefa-gungor</cp:lastModifiedBy>
  <cp:revision>65</cp:revision>
  <dcterms:created xsi:type="dcterms:W3CDTF">2019-02-04T11:00:34Z</dcterms:created>
  <dcterms:modified xsi:type="dcterms:W3CDTF">2019-02-05T12:45:18Z</dcterms:modified>
</cp:coreProperties>
</file>