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04" r:id="rId3"/>
    <p:sldId id="262" r:id="rId4"/>
    <p:sldId id="258" r:id="rId5"/>
    <p:sldId id="264" r:id="rId6"/>
    <p:sldId id="259" r:id="rId7"/>
    <p:sldId id="505" r:id="rId8"/>
    <p:sldId id="266" r:id="rId9"/>
    <p:sldId id="506" r:id="rId10"/>
    <p:sldId id="257" r:id="rId11"/>
    <p:sldId id="507" r:id="rId12"/>
    <p:sldId id="260"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30EB4A2-12A2-4C00-99DC-FC6B1AE1DE01}" type="datetimeFigureOut">
              <a:rPr lang="tr-TR" smtClean="0"/>
              <a:t>05.02.2019</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53762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0EB4A2-12A2-4C00-99DC-FC6B1AE1DE01}" type="datetimeFigureOut">
              <a:rPr lang="tr-TR" smtClean="0"/>
              <a:t>05.02.2019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185925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0EB4A2-12A2-4C00-99DC-FC6B1AE1DE01}" type="datetimeFigureOut">
              <a:rPr lang="tr-TR" smtClean="0"/>
              <a:t>05.02.2019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C32D2-0292-4AA3-8043-255B325791D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505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30EB4A2-12A2-4C00-99DC-FC6B1AE1DE01}" type="datetimeFigureOut">
              <a:rPr lang="tr-TR" smtClean="0"/>
              <a:t>05.02.2019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22253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30EB4A2-12A2-4C00-99DC-FC6B1AE1DE01}" type="datetimeFigureOut">
              <a:rPr lang="tr-TR" smtClean="0"/>
              <a:t>05.02.2019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C32D2-0292-4AA3-8043-255B325791D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465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30EB4A2-12A2-4C00-99DC-FC6B1AE1DE01}" type="datetimeFigureOut">
              <a:rPr lang="tr-TR" smtClean="0"/>
              <a:t>05.02.2019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368304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30EB4A2-12A2-4C00-99DC-FC6B1AE1DE01}" type="datetimeFigureOut">
              <a:rPr lang="tr-TR" smtClean="0"/>
              <a:t>05.02.2019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243082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30EB4A2-12A2-4C00-99DC-FC6B1AE1DE01}" type="datetimeFigureOut">
              <a:rPr lang="tr-TR" smtClean="0"/>
              <a:t>05.02.2019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145429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30EB4A2-12A2-4C00-99DC-FC6B1AE1DE01}" type="datetimeFigureOut">
              <a:rPr lang="tr-TR" smtClean="0"/>
              <a:t>05.02.2019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55659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0EB4A2-12A2-4C00-99DC-FC6B1AE1DE01}" type="datetimeFigureOut">
              <a:rPr lang="tr-TR" smtClean="0"/>
              <a:t>05.02.2019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248986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30EB4A2-12A2-4C00-99DC-FC6B1AE1DE01}" type="datetimeFigureOut">
              <a:rPr lang="tr-TR" smtClean="0"/>
              <a:t>05.02.2019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9949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30EB4A2-12A2-4C00-99DC-FC6B1AE1DE01}" type="datetimeFigureOut">
              <a:rPr lang="tr-TR" smtClean="0"/>
              <a:t>05.02.2019</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29344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30EB4A2-12A2-4C00-99DC-FC6B1AE1DE01}" type="datetimeFigureOut">
              <a:rPr lang="tr-TR" smtClean="0"/>
              <a:t>05.02.2019</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127773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EB4A2-12A2-4C00-99DC-FC6B1AE1DE01}" type="datetimeFigureOut">
              <a:rPr lang="tr-TR" smtClean="0"/>
              <a:t>05.02.2019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94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30EB4A2-12A2-4C00-99DC-FC6B1AE1DE01}" type="datetimeFigureOut">
              <a:rPr lang="tr-TR" smtClean="0"/>
              <a:t>05.02.2019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107030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30EB4A2-12A2-4C00-99DC-FC6B1AE1DE01}" type="datetimeFigureOut">
              <a:rPr lang="tr-TR" smtClean="0"/>
              <a:t>05.02.2019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C32D2-0292-4AA3-8043-255B325791D3}" type="slidenum">
              <a:rPr lang="tr-TR" smtClean="0"/>
              <a:t>‹#›</a:t>
            </a:fld>
            <a:endParaRPr lang="tr-TR"/>
          </a:p>
        </p:txBody>
      </p:sp>
    </p:spTree>
    <p:extLst>
      <p:ext uri="{BB962C8B-B14F-4D97-AF65-F5344CB8AC3E}">
        <p14:creationId xmlns:p14="http://schemas.microsoft.com/office/powerpoint/2010/main" val="5884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30EB4A2-12A2-4C00-99DC-FC6B1AE1DE01}" type="datetimeFigureOut">
              <a:rPr lang="tr-TR" smtClean="0"/>
              <a:t>05.02.2019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3CC32D2-0292-4AA3-8043-255B325791D3}" type="slidenum">
              <a:rPr lang="tr-TR" smtClean="0"/>
              <a:t>‹#›</a:t>
            </a:fld>
            <a:endParaRPr lang="tr-TR"/>
          </a:p>
        </p:txBody>
      </p:sp>
    </p:spTree>
    <p:extLst>
      <p:ext uri="{BB962C8B-B14F-4D97-AF65-F5344CB8AC3E}">
        <p14:creationId xmlns:p14="http://schemas.microsoft.com/office/powerpoint/2010/main" val="3211797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0FFAFEA-0A3A-4731-A9BC-DF16533DE7A5}"/>
              </a:ext>
            </a:extLst>
          </p:cNvPr>
          <p:cNvSpPr>
            <a:spLocks noGrp="1"/>
          </p:cNvSpPr>
          <p:nvPr>
            <p:ph type="ctrTitle"/>
          </p:nvPr>
        </p:nvSpPr>
        <p:spPr/>
        <p:txBody>
          <a:bodyPr>
            <a:normAutofit fontScale="90000"/>
          </a:bodyPr>
          <a:lstStyle/>
          <a:p>
            <a:r>
              <a:rPr lang="tr-TR" dirty="0"/>
              <a:t>MHRS '</a:t>
            </a:r>
            <a:r>
              <a:rPr lang="tr-TR" dirty="0" err="1"/>
              <a:t>nin</a:t>
            </a:r>
            <a:r>
              <a:rPr lang="tr-TR" dirty="0"/>
              <a:t> Hastanelerde Uygulama Süreçleri Karşılaşılan Sorunlar ,</a:t>
            </a:r>
            <a:br>
              <a:rPr lang="tr-TR" dirty="0"/>
            </a:br>
            <a:r>
              <a:rPr lang="tr-TR" dirty="0"/>
              <a:t>Çözüm Önerileri </a:t>
            </a:r>
          </a:p>
        </p:txBody>
      </p:sp>
    </p:spTree>
    <p:extLst>
      <p:ext uri="{BB962C8B-B14F-4D97-AF65-F5344CB8AC3E}">
        <p14:creationId xmlns:p14="http://schemas.microsoft.com/office/powerpoint/2010/main" val="4116706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nvPr>
        </p:nvGraphicFramePr>
        <p:xfrm>
          <a:off x="1981200" y="1600200"/>
          <a:ext cx="8496944" cy="3235960"/>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370840">
                <a:tc>
                  <a:txBody>
                    <a:bodyPr/>
                    <a:lstStyle/>
                    <a:p>
                      <a:endParaRPr lang="tr-TR" b="1" dirty="0"/>
                    </a:p>
                  </a:txBody>
                  <a:tcPr/>
                </a:tc>
                <a:tc>
                  <a:txBody>
                    <a:bodyPr/>
                    <a:lstStyle/>
                    <a:p>
                      <a:pPr algn="l"/>
                      <a:endParaRPr lang="tr-TR" b="1" dirty="0"/>
                    </a:p>
                  </a:txBody>
                  <a:tcPr/>
                </a:tc>
                <a:extLst>
                  <a:ext uri="{0D108BD9-81ED-4DB2-BD59-A6C34878D82A}">
                    <a16:rowId xmlns:a16="http://schemas.microsoft.com/office/drawing/2014/main" val="10000"/>
                  </a:ext>
                </a:extLst>
              </a:tr>
              <a:tr h="370840">
                <a:tc>
                  <a:txBody>
                    <a:bodyPr/>
                    <a:lstStyle/>
                    <a:p>
                      <a:r>
                        <a:rPr lang="tr-TR" b="1" dirty="0"/>
                        <a:t>AKO &gt;= 0,80  (AÇILAN KAPASİTE</a:t>
                      </a:r>
                      <a:r>
                        <a:rPr lang="tr-TR" b="1" baseline="0" dirty="0"/>
                        <a:t> ORAN</a:t>
                      </a:r>
                      <a:r>
                        <a:rPr lang="tr-TR" b="1" dirty="0"/>
                        <a:t>)</a:t>
                      </a:r>
                    </a:p>
                  </a:txBody>
                  <a:tcPr/>
                </a:tc>
                <a:tc>
                  <a:txBody>
                    <a:bodyPr/>
                    <a:lstStyle/>
                    <a:p>
                      <a:pPr algn="l"/>
                      <a:r>
                        <a:rPr lang="tr-TR" b="1" dirty="0"/>
                        <a:t>1,11</a:t>
                      </a:r>
                    </a:p>
                  </a:txBody>
                  <a:tcPr/>
                </a:tc>
                <a:extLst>
                  <a:ext uri="{0D108BD9-81ED-4DB2-BD59-A6C34878D82A}">
                    <a16:rowId xmlns:a16="http://schemas.microsoft.com/office/drawing/2014/main" val="10001"/>
                  </a:ext>
                </a:extLst>
              </a:tr>
              <a:tr h="370840">
                <a:tc>
                  <a:txBody>
                    <a:bodyPr/>
                    <a:lstStyle/>
                    <a:p>
                      <a:r>
                        <a:rPr lang="tr-TR" b="1" dirty="0"/>
                        <a:t>MHRS KAPASİTESİ</a:t>
                      </a:r>
                      <a:r>
                        <a:rPr lang="tr-TR" b="1" baseline="0" dirty="0"/>
                        <a:t> (</a:t>
                      </a:r>
                      <a:r>
                        <a:rPr lang="tr-TR" b="1" baseline="0" dirty="0" err="1"/>
                        <a:t>Mhrs’de</a:t>
                      </a:r>
                      <a:r>
                        <a:rPr lang="tr-TR" b="1" baseline="0" dirty="0"/>
                        <a:t> Tanımlanan Randevu Kapasite Sayısı)</a:t>
                      </a:r>
                      <a:endParaRPr lang="tr-TR" b="1" dirty="0"/>
                    </a:p>
                  </a:txBody>
                  <a:tcPr/>
                </a:tc>
                <a:tc>
                  <a:txBody>
                    <a:bodyPr/>
                    <a:lstStyle/>
                    <a:p>
                      <a:pPr algn="l"/>
                      <a:r>
                        <a:rPr lang="tr-TR" b="1" dirty="0"/>
                        <a:t>8712</a:t>
                      </a:r>
                    </a:p>
                  </a:txBody>
                  <a:tcPr/>
                </a:tc>
                <a:extLst>
                  <a:ext uri="{0D108BD9-81ED-4DB2-BD59-A6C34878D82A}">
                    <a16:rowId xmlns:a16="http://schemas.microsoft.com/office/drawing/2014/main" val="10002"/>
                  </a:ext>
                </a:extLst>
              </a:tr>
              <a:tr h="370840">
                <a:tc>
                  <a:txBody>
                    <a:bodyPr/>
                    <a:lstStyle/>
                    <a:p>
                      <a:r>
                        <a:rPr lang="tr-TR" b="1" dirty="0"/>
                        <a:t>OCAK</a:t>
                      </a:r>
                      <a:r>
                        <a:rPr lang="tr-TR" b="1" baseline="0" dirty="0"/>
                        <a:t> AYI POLİKLİNİK SAYISI</a:t>
                      </a:r>
                      <a:endParaRPr lang="tr-TR" b="1" dirty="0"/>
                    </a:p>
                  </a:txBody>
                  <a:tcPr/>
                </a:tc>
                <a:tc>
                  <a:txBody>
                    <a:bodyPr/>
                    <a:lstStyle/>
                    <a:p>
                      <a:pPr algn="l"/>
                      <a:r>
                        <a:rPr lang="tr-TR" b="1" dirty="0"/>
                        <a:t>6926</a:t>
                      </a:r>
                    </a:p>
                  </a:txBody>
                  <a:tcPr/>
                </a:tc>
                <a:extLst>
                  <a:ext uri="{0D108BD9-81ED-4DB2-BD59-A6C34878D82A}">
                    <a16:rowId xmlns:a16="http://schemas.microsoft.com/office/drawing/2014/main" val="10003"/>
                  </a:ext>
                </a:extLst>
              </a:tr>
              <a:tr h="370840">
                <a:tc>
                  <a:txBody>
                    <a:bodyPr/>
                    <a:lstStyle/>
                    <a:p>
                      <a:r>
                        <a:rPr lang="tr-TR" b="1" dirty="0"/>
                        <a:t>MHRS DEN ALINAN RANDEVU SAYISI</a:t>
                      </a:r>
                    </a:p>
                  </a:txBody>
                  <a:tcPr/>
                </a:tc>
                <a:tc>
                  <a:txBody>
                    <a:bodyPr/>
                    <a:lstStyle/>
                    <a:p>
                      <a:pPr algn="l"/>
                      <a:r>
                        <a:rPr lang="tr-TR" b="1" dirty="0"/>
                        <a:t>1860</a:t>
                      </a:r>
                    </a:p>
                  </a:txBody>
                  <a:tcPr/>
                </a:tc>
                <a:extLst>
                  <a:ext uri="{0D108BD9-81ED-4DB2-BD59-A6C34878D82A}">
                    <a16:rowId xmlns:a16="http://schemas.microsoft.com/office/drawing/2014/main" val="10004"/>
                  </a:ext>
                </a:extLst>
              </a:tr>
              <a:tr h="370840">
                <a:tc>
                  <a:txBody>
                    <a:bodyPr/>
                    <a:lstStyle/>
                    <a:p>
                      <a:r>
                        <a:rPr lang="tr-TR" b="1" dirty="0"/>
                        <a:t>MHRS RANDEVUSUNDAN GELEN HASTA SAYISI</a:t>
                      </a:r>
                    </a:p>
                  </a:txBody>
                  <a:tcPr/>
                </a:tc>
                <a:tc>
                  <a:txBody>
                    <a:bodyPr/>
                    <a:lstStyle/>
                    <a:p>
                      <a:pPr algn="l"/>
                      <a:r>
                        <a:rPr lang="tr-TR" b="1" dirty="0"/>
                        <a:t>1081</a:t>
                      </a:r>
                    </a:p>
                  </a:txBody>
                  <a:tcPr/>
                </a:tc>
                <a:extLst>
                  <a:ext uri="{0D108BD9-81ED-4DB2-BD59-A6C34878D82A}">
                    <a16:rowId xmlns:a16="http://schemas.microsoft.com/office/drawing/2014/main" val="10005"/>
                  </a:ext>
                </a:extLst>
              </a:tr>
              <a:tr h="370840">
                <a:tc>
                  <a:txBody>
                    <a:bodyPr/>
                    <a:lstStyle/>
                    <a:p>
                      <a:r>
                        <a:rPr lang="tr-TR" b="1" dirty="0"/>
                        <a:t>MHRS RANDEVUSUNA GELMEYEN HASTA SAYISI</a:t>
                      </a:r>
                    </a:p>
                  </a:txBody>
                  <a:tcPr/>
                </a:tc>
                <a:tc>
                  <a:txBody>
                    <a:bodyPr/>
                    <a:lstStyle/>
                    <a:p>
                      <a:pPr algn="l"/>
                      <a:r>
                        <a:rPr lang="tr-TR" b="1" dirty="0"/>
                        <a:t>779</a:t>
                      </a:r>
                    </a:p>
                  </a:txBody>
                  <a:tcPr/>
                </a:tc>
                <a:extLst>
                  <a:ext uri="{0D108BD9-81ED-4DB2-BD59-A6C34878D82A}">
                    <a16:rowId xmlns:a16="http://schemas.microsoft.com/office/drawing/2014/main" val="10006"/>
                  </a:ext>
                </a:extLst>
              </a:tr>
              <a:tr h="370840">
                <a:tc>
                  <a:txBody>
                    <a:bodyPr/>
                    <a:lstStyle/>
                    <a:p>
                      <a:r>
                        <a:rPr lang="tr-TR" b="1" dirty="0"/>
                        <a:t>HEKİM ORTALAMA POLİKLİNİK SAYISI</a:t>
                      </a:r>
                    </a:p>
                  </a:txBody>
                  <a:tcPr/>
                </a:tc>
                <a:tc>
                  <a:txBody>
                    <a:bodyPr/>
                    <a:lstStyle/>
                    <a:p>
                      <a:pPr algn="l"/>
                      <a:r>
                        <a:rPr lang="tr-TR" b="1" dirty="0"/>
                        <a:t>38</a:t>
                      </a:r>
                    </a:p>
                  </a:txBody>
                  <a:tcPr/>
                </a:tc>
                <a:extLst>
                  <a:ext uri="{0D108BD9-81ED-4DB2-BD59-A6C34878D82A}">
                    <a16:rowId xmlns:a16="http://schemas.microsoft.com/office/drawing/2014/main" val="10007"/>
                  </a:ext>
                </a:extLst>
              </a:tr>
            </a:tbl>
          </a:graphicData>
        </a:graphic>
      </p:graphicFrame>
      <p:pic>
        <p:nvPicPr>
          <p:cNvPr id="3" name="Resim 2">
            <a:extLst>
              <a:ext uri="{FF2B5EF4-FFF2-40B4-BE49-F238E27FC236}">
                <a16:creationId xmlns:a16="http://schemas.microsoft.com/office/drawing/2014/main" id="{C613DC83-5695-45AB-BCAA-3B20D718CBCB}"/>
              </a:ext>
            </a:extLst>
          </p:cNvPr>
          <p:cNvPicPr>
            <a:picLocks noChangeAspect="1"/>
          </p:cNvPicPr>
          <p:nvPr/>
        </p:nvPicPr>
        <p:blipFill>
          <a:blip r:embed="rId2"/>
          <a:stretch>
            <a:fillRect/>
          </a:stretch>
        </p:blipFill>
        <p:spPr>
          <a:xfrm>
            <a:off x="837744" y="220060"/>
            <a:ext cx="10516511" cy="1049448"/>
          </a:xfrm>
          <a:prstGeom prst="rect">
            <a:avLst/>
          </a:prstGeom>
        </p:spPr>
      </p:pic>
    </p:spTree>
    <p:extLst>
      <p:ext uri="{BB962C8B-B14F-4D97-AF65-F5344CB8AC3E}">
        <p14:creationId xmlns:p14="http://schemas.microsoft.com/office/powerpoint/2010/main" val="187812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8314" y="1286236"/>
            <a:ext cx="8911687" cy="618764"/>
          </a:xfrm>
        </p:spPr>
        <p:txBody>
          <a:bodyPr>
            <a:normAutofit fontScale="90000"/>
          </a:bodyPr>
          <a:lstStyle/>
          <a:p>
            <a:r>
              <a:rPr lang="tr-TR" dirty="0"/>
              <a:t>MHRS de Karşılaşılan Sorunlar</a:t>
            </a:r>
          </a:p>
        </p:txBody>
      </p:sp>
      <p:sp>
        <p:nvSpPr>
          <p:cNvPr id="3" name="İçerik Yer Tutucusu 2"/>
          <p:cNvSpPr>
            <a:spLocks noGrp="1"/>
          </p:cNvSpPr>
          <p:nvPr>
            <p:ph idx="1"/>
          </p:nvPr>
        </p:nvSpPr>
        <p:spPr>
          <a:xfrm>
            <a:off x="1338314" y="1905000"/>
            <a:ext cx="8911687" cy="3462051"/>
          </a:xfrm>
        </p:spPr>
        <p:txBody>
          <a:bodyPr>
            <a:normAutofit lnSpcReduction="10000"/>
          </a:bodyPr>
          <a:lstStyle/>
          <a:p>
            <a:r>
              <a:rPr lang="tr-TR" dirty="0"/>
              <a:t>Hekim izin ve/veya rapor alacağı zaman personel biriminde MHRS kontrolü yapılır .</a:t>
            </a:r>
          </a:p>
          <a:p>
            <a:r>
              <a:rPr lang="tr-TR" dirty="0"/>
              <a:t>İleri tarihe yönelik randevu var ise iptal işlemlerinin ardından izin ve/veya rapor sisteme girilebilir.</a:t>
            </a:r>
          </a:p>
          <a:p>
            <a:r>
              <a:rPr lang="tr-TR" dirty="0"/>
              <a:t>72 saat üstünde ise her iki işlem içinde mazeret durumu girilerek izin ve/veya rapor girilebilmektedir.</a:t>
            </a:r>
          </a:p>
          <a:p>
            <a:r>
              <a:rPr lang="tr-TR" dirty="0"/>
              <a:t>72 saatin altında ise, izin ve rapor randevuya takılmaktadır. Bunun iptali için ya  mevcut hekime istisna girilecek ya da randevulu hastalar teker teker aranarak randevusunu değiştirmesi ya da iptalini istemek durumunda kalıyoruz. Olası randevululardan birine ulaşılamazsa o tarihe kadarki cetvel kapatılamıyor. </a:t>
            </a:r>
          </a:p>
          <a:p>
            <a:endParaRPr lang="tr-TR" sz="2000" dirty="0"/>
          </a:p>
          <a:p>
            <a:endParaRPr lang="tr-TR" sz="2000" dirty="0"/>
          </a:p>
        </p:txBody>
      </p:sp>
      <p:pic>
        <p:nvPicPr>
          <p:cNvPr id="4" name="Resim 3">
            <a:extLst>
              <a:ext uri="{FF2B5EF4-FFF2-40B4-BE49-F238E27FC236}">
                <a16:creationId xmlns:a16="http://schemas.microsoft.com/office/drawing/2014/main" id="{181859C4-10D6-49D4-88F8-39D4601D82F4}"/>
              </a:ext>
            </a:extLst>
          </p:cNvPr>
          <p:cNvPicPr>
            <a:picLocks noChangeAspect="1"/>
          </p:cNvPicPr>
          <p:nvPr/>
        </p:nvPicPr>
        <p:blipFill>
          <a:blip r:embed="rId2"/>
          <a:stretch>
            <a:fillRect/>
          </a:stretch>
        </p:blipFill>
        <p:spPr>
          <a:xfrm>
            <a:off x="837744" y="0"/>
            <a:ext cx="10516511" cy="1210699"/>
          </a:xfrm>
          <a:prstGeom prst="rect">
            <a:avLst/>
          </a:prstGeom>
        </p:spPr>
      </p:pic>
    </p:spTree>
    <p:extLst>
      <p:ext uri="{BB962C8B-B14F-4D97-AF65-F5344CB8AC3E}">
        <p14:creationId xmlns:p14="http://schemas.microsoft.com/office/powerpoint/2010/main" val="305773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19F5B4C-30C1-4F95-8DEE-9DBF1E166DCD}"/>
              </a:ext>
            </a:extLst>
          </p:cNvPr>
          <p:cNvPicPr>
            <a:picLocks noChangeAspect="1"/>
          </p:cNvPicPr>
          <p:nvPr/>
        </p:nvPicPr>
        <p:blipFill>
          <a:blip r:embed="rId2"/>
          <a:stretch>
            <a:fillRect/>
          </a:stretch>
        </p:blipFill>
        <p:spPr>
          <a:xfrm>
            <a:off x="838200" y="368760"/>
            <a:ext cx="10516511" cy="1091279"/>
          </a:xfrm>
          <a:prstGeom prst="rect">
            <a:avLst/>
          </a:prstGeom>
        </p:spPr>
      </p:pic>
      <p:sp>
        <p:nvSpPr>
          <p:cNvPr id="9" name="İçerik Yer Tutucusu 8">
            <a:extLst>
              <a:ext uri="{FF2B5EF4-FFF2-40B4-BE49-F238E27FC236}">
                <a16:creationId xmlns:a16="http://schemas.microsoft.com/office/drawing/2014/main" id="{22E09E24-61AF-4D19-8118-6F29454A27EE}"/>
              </a:ext>
            </a:extLst>
          </p:cNvPr>
          <p:cNvSpPr>
            <a:spLocks noGrp="1"/>
          </p:cNvSpPr>
          <p:nvPr>
            <p:ph idx="1"/>
          </p:nvPr>
        </p:nvSpPr>
        <p:spPr>
          <a:xfrm>
            <a:off x="1313894" y="2133600"/>
            <a:ext cx="10190717" cy="3777622"/>
          </a:xfrm>
        </p:spPr>
        <p:txBody>
          <a:bodyPr/>
          <a:lstStyle/>
          <a:p>
            <a:r>
              <a:rPr lang="tr-TR" dirty="0"/>
              <a:t>Mevcut hekimlerimizin Gazi semt polikliniğimize tanımlama yapmaya çalıştığımızda ‘’ hekim kaydı vardır’’  hatası alarak kayıt yapılamaması.</a:t>
            </a:r>
          </a:p>
          <a:p>
            <a:r>
              <a:rPr lang="tr-TR" dirty="0"/>
              <a:t>İstifa etmiş doktorların kurum yönetim panelinden hekimi çıkaramamak,</a:t>
            </a:r>
          </a:p>
          <a:p>
            <a:r>
              <a:rPr lang="tr-TR" dirty="0"/>
              <a:t>Geçici görevli gelmiş hekimlerin çalışma cetvellerinin açılmasında sıkıntı yaşanması.</a:t>
            </a:r>
          </a:p>
          <a:p>
            <a:r>
              <a:rPr lang="tr-TR" dirty="0"/>
              <a:t>Gazi semt polikliniğimizde sadece bir diş polikliniğimiz olduğu halde kurum yönetim panelinde (GAZİ AĞIZ VE DİŞ SAĞLIĞI POLİKLİNİĞİ) olarak görülmekte ve randevu alan hastalar Diş hastanesi zannederek randevu almaktadır.</a:t>
            </a:r>
          </a:p>
          <a:p>
            <a:r>
              <a:rPr lang="tr-TR" dirty="0"/>
              <a:t>Erişkin Psikiyatrımız randevu alacak hasta grubunda Çocuk ve Ergen psikiyatrı olmadığı için ayrıştırılma istemektedir.</a:t>
            </a:r>
          </a:p>
          <a:p>
            <a:endParaRPr lang="tr-TR" dirty="0"/>
          </a:p>
          <a:p>
            <a:endParaRPr lang="tr-TR" dirty="0"/>
          </a:p>
        </p:txBody>
      </p:sp>
    </p:spTree>
    <p:extLst>
      <p:ext uri="{BB962C8B-B14F-4D97-AF65-F5344CB8AC3E}">
        <p14:creationId xmlns:p14="http://schemas.microsoft.com/office/powerpoint/2010/main" val="109424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83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12090" y="1614124"/>
            <a:ext cx="3080460" cy="16172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321FA380-57BC-4C84-BF09-B3EE3E4570EA}"/>
              </a:ext>
            </a:extLst>
          </p:cNvPr>
          <p:cNvPicPr>
            <a:picLocks noChangeAspect="1"/>
          </p:cNvPicPr>
          <p:nvPr/>
        </p:nvPicPr>
        <p:blipFill>
          <a:blip r:embed="rId3"/>
          <a:stretch>
            <a:fillRect/>
          </a:stretch>
        </p:blipFill>
        <p:spPr>
          <a:xfrm>
            <a:off x="457779" y="1074200"/>
            <a:ext cx="6016931" cy="3533312"/>
          </a:xfrm>
          <a:prstGeom prst="rect">
            <a:avLst/>
          </a:prstGeom>
        </p:spPr>
      </p:pic>
      <p:pic>
        <p:nvPicPr>
          <p:cNvPr id="8" name="Resim 7">
            <a:extLst>
              <a:ext uri="{FF2B5EF4-FFF2-40B4-BE49-F238E27FC236}">
                <a16:creationId xmlns:a16="http://schemas.microsoft.com/office/drawing/2014/main" id="{A9B3AD3F-13F0-4D6D-9E0D-FC05189746B5}"/>
              </a:ext>
            </a:extLst>
          </p:cNvPr>
          <p:cNvPicPr>
            <a:picLocks noChangeAspect="1"/>
          </p:cNvPicPr>
          <p:nvPr/>
        </p:nvPicPr>
        <p:blipFill>
          <a:blip r:embed="rId4"/>
          <a:stretch>
            <a:fillRect/>
          </a:stretch>
        </p:blipFill>
        <p:spPr>
          <a:xfrm>
            <a:off x="6067257" y="3231365"/>
            <a:ext cx="5666964" cy="3385378"/>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Unvan 1">
            <a:extLst>
              <a:ext uri="{FF2B5EF4-FFF2-40B4-BE49-F238E27FC236}">
                <a16:creationId xmlns:a16="http://schemas.microsoft.com/office/drawing/2014/main" id="{0CBB6599-DE9E-4D6F-8834-7A7749CE1C3F}"/>
              </a:ext>
            </a:extLst>
          </p:cNvPr>
          <p:cNvSpPr>
            <a:spLocks noGrp="1"/>
          </p:cNvSpPr>
          <p:nvPr>
            <p:ph type="title"/>
          </p:nvPr>
        </p:nvSpPr>
        <p:spPr>
          <a:xfrm>
            <a:off x="838200" y="156853"/>
            <a:ext cx="10515600" cy="1002036"/>
          </a:xfrm>
        </p:spPr>
        <p:txBody>
          <a:bodyPr>
            <a:noAutofit/>
          </a:bodyPr>
          <a:lstStyle/>
          <a:p>
            <a:pPr algn="ctr"/>
            <a:r>
              <a:rPr lang="tr-TR" sz="2000" dirty="0"/>
              <a:t>SBÜ </a:t>
            </a:r>
            <a:br>
              <a:rPr lang="tr-TR" sz="2000" dirty="0"/>
            </a:br>
            <a:r>
              <a:rPr lang="tr-TR" sz="2000" dirty="0"/>
              <a:t>Ankara Fizik Tedavi ve Rehabilitasyon </a:t>
            </a:r>
            <a:br>
              <a:rPr lang="tr-TR" sz="2000" dirty="0"/>
            </a:br>
            <a:r>
              <a:rPr lang="tr-TR" sz="2000" dirty="0"/>
              <a:t>Eğitim ve Araştırma Hastanesi</a:t>
            </a:r>
          </a:p>
        </p:txBody>
      </p:sp>
    </p:spTree>
    <p:extLst>
      <p:ext uri="{BB962C8B-B14F-4D97-AF65-F5344CB8AC3E}">
        <p14:creationId xmlns:p14="http://schemas.microsoft.com/office/powerpoint/2010/main" val="291835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7D77812-9B02-40CC-87C8-6615774EAAD3}"/>
              </a:ext>
            </a:extLst>
          </p:cNvPr>
          <p:cNvPicPr>
            <a:picLocks noGrp="1" noChangeAspect="1"/>
          </p:cNvPicPr>
          <p:nvPr>
            <p:ph idx="1"/>
          </p:nvPr>
        </p:nvPicPr>
        <p:blipFill>
          <a:blip r:embed="rId2"/>
          <a:stretch>
            <a:fillRect/>
          </a:stretch>
        </p:blipFill>
        <p:spPr>
          <a:xfrm>
            <a:off x="1313895" y="1864311"/>
            <a:ext cx="10271463" cy="4270159"/>
          </a:xfrm>
          <a:prstGeom prst="rect">
            <a:avLst/>
          </a:prstGeom>
        </p:spPr>
      </p:pic>
      <p:pic>
        <p:nvPicPr>
          <p:cNvPr id="4" name="Resim 3">
            <a:extLst>
              <a:ext uri="{FF2B5EF4-FFF2-40B4-BE49-F238E27FC236}">
                <a16:creationId xmlns:a16="http://schemas.microsoft.com/office/drawing/2014/main" id="{0E7C32B2-4B76-467B-916E-E73C2A18DD57}"/>
              </a:ext>
            </a:extLst>
          </p:cNvPr>
          <p:cNvPicPr>
            <a:picLocks noChangeAspect="1"/>
          </p:cNvPicPr>
          <p:nvPr/>
        </p:nvPicPr>
        <p:blipFill>
          <a:blip r:embed="rId3"/>
          <a:stretch>
            <a:fillRect/>
          </a:stretch>
        </p:blipFill>
        <p:spPr>
          <a:xfrm>
            <a:off x="837744" y="182829"/>
            <a:ext cx="10516511" cy="1015655"/>
          </a:xfrm>
          <a:prstGeom prst="rect">
            <a:avLst/>
          </a:prstGeom>
        </p:spPr>
      </p:pic>
    </p:spTree>
    <p:extLst>
      <p:ext uri="{BB962C8B-B14F-4D97-AF65-F5344CB8AC3E}">
        <p14:creationId xmlns:p14="http://schemas.microsoft.com/office/powerpoint/2010/main" val="126780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17290F2-B546-41CB-B09F-367BACF426CD}"/>
              </a:ext>
            </a:extLst>
          </p:cNvPr>
          <p:cNvPicPr>
            <a:picLocks noChangeAspect="1"/>
          </p:cNvPicPr>
          <p:nvPr/>
        </p:nvPicPr>
        <p:blipFill>
          <a:blip r:embed="rId2"/>
          <a:stretch>
            <a:fillRect/>
          </a:stretch>
        </p:blipFill>
        <p:spPr>
          <a:xfrm>
            <a:off x="837744" y="248575"/>
            <a:ext cx="10516511" cy="958789"/>
          </a:xfrm>
          <a:prstGeom prst="rect">
            <a:avLst/>
          </a:prstGeom>
        </p:spPr>
      </p:pic>
      <p:graphicFrame>
        <p:nvGraphicFramePr>
          <p:cNvPr id="10" name="Tablo 9">
            <a:extLst>
              <a:ext uri="{FF2B5EF4-FFF2-40B4-BE49-F238E27FC236}">
                <a16:creationId xmlns:a16="http://schemas.microsoft.com/office/drawing/2014/main" id="{F28E9B33-E0A2-4199-822B-3CEC36317D52}"/>
              </a:ext>
            </a:extLst>
          </p:cNvPr>
          <p:cNvGraphicFramePr>
            <a:graphicFrameLocks noGrp="1"/>
          </p:cNvGraphicFramePr>
          <p:nvPr>
            <p:extLst>
              <p:ext uri="{D42A27DB-BD31-4B8C-83A1-F6EECF244321}">
                <p14:modId xmlns:p14="http://schemas.microsoft.com/office/powerpoint/2010/main" val="3934662507"/>
              </p:ext>
            </p:extLst>
          </p:nvPr>
        </p:nvGraphicFramePr>
        <p:xfrm>
          <a:off x="1388444" y="1349405"/>
          <a:ext cx="10516511" cy="4919185"/>
        </p:xfrm>
        <a:graphic>
          <a:graphicData uri="http://schemas.openxmlformats.org/drawingml/2006/table">
            <a:tbl>
              <a:tblPr firstRow="1" bandRow="1"/>
              <a:tblGrid>
                <a:gridCol w="4148627">
                  <a:extLst>
                    <a:ext uri="{9D8B030D-6E8A-4147-A177-3AD203B41FA5}">
                      <a16:colId xmlns:a16="http://schemas.microsoft.com/office/drawing/2014/main" val="20000"/>
                    </a:ext>
                  </a:extLst>
                </a:gridCol>
                <a:gridCol w="1004948">
                  <a:extLst>
                    <a:ext uri="{9D8B030D-6E8A-4147-A177-3AD203B41FA5}">
                      <a16:colId xmlns:a16="http://schemas.microsoft.com/office/drawing/2014/main" val="20001"/>
                    </a:ext>
                  </a:extLst>
                </a:gridCol>
                <a:gridCol w="1223973">
                  <a:extLst>
                    <a:ext uri="{9D8B030D-6E8A-4147-A177-3AD203B41FA5}">
                      <a16:colId xmlns:a16="http://schemas.microsoft.com/office/drawing/2014/main" val="20002"/>
                    </a:ext>
                  </a:extLst>
                </a:gridCol>
                <a:gridCol w="927643">
                  <a:extLst>
                    <a:ext uri="{9D8B030D-6E8A-4147-A177-3AD203B41FA5}">
                      <a16:colId xmlns:a16="http://schemas.microsoft.com/office/drawing/2014/main" val="20003"/>
                    </a:ext>
                  </a:extLst>
                </a:gridCol>
                <a:gridCol w="2348098">
                  <a:extLst>
                    <a:ext uri="{9D8B030D-6E8A-4147-A177-3AD203B41FA5}">
                      <a16:colId xmlns:a16="http://schemas.microsoft.com/office/drawing/2014/main" val="20004"/>
                    </a:ext>
                  </a:extLst>
                </a:gridCol>
                <a:gridCol w="863222">
                  <a:extLst>
                    <a:ext uri="{9D8B030D-6E8A-4147-A177-3AD203B41FA5}">
                      <a16:colId xmlns:a16="http://schemas.microsoft.com/office/drawing/2014/main" val="20005"/>
                    </a:ext>
                  </a:extLst>
                </a:gridCol>
              </a:tblGrid>
              <a:tr h="979645">
                <a:tc>
                  <a:txBody>
                    <a:bodyPr/>
                    <a:lstStyle/>
                    <a:p>
                      <a:pPr algn="ctr" rtl="0" fontAlgn="ctr"/>
                      <a:r>
                        <a:rPr lang="tr-TR" sz="1600" b="1" i="0" u="none" strike="noStrike" dirty="0">
                          <a:solidFill>
                            <a:srgbClr val="000000"/>
                          </a:solidFill>
                          <a:effectLst/>
                          <a:latin typeface="Arial(Gövde)"/>
                        </a:rPr>
                        <a:t>Branş</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PDC</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Standart</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Aktif Çalışan</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dirty="0">
                          <a:solidFill>
                            <a:srgbClr val="000000"/>
                          </a:solidFill>
                          <a:effectLst/>
                          <a:latin typeface="Arial(Gövde)"/>
                        </a:rPr>
                        <a:t>Hekim Başına Günlük Ortalama Poliklinik Sayısı (Son 3 Aylık)</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İhtiyaç</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494656">
                <a:tc>
                  <a:txBody>
                    <a:bodyPr/>
                    <a:lstStyle/>
                    <a:p>
                      <a:pPr algn="l" fontAlgn="b"/>
                      <a:r>
                        <a:rPr lang="tr-TR" sz="1600" b="1" i="0" u="none" strike="noStrike" dirty="0">
                          <a:solidFill>
                            <a:srgbClr val="000000"/>
                          </a:solidFill>
                          <a:effectLst/>
                          <a:latin typeface="Calibri" panose="020F0502020204030204" pitchFamily="34" charset="0"/>
                        </a:rPr>
                        <a:t>Uzman</a:t>
                      </a:r>
                      <a:r>
                        <a:rPr lang="tr-TR" sz="1600" b="0" i="0" u="none" strike="noStrike" dirty="0">
                          <a:solidFill>
                            <a:srgbClr val="000000"/>
                          </a:solidFill>
                          <a:effectLst/>
                          <a:latin typeface="Calibri" panose="020F0502020204030204" pitchFamily="34" charset="0"/>
                        </a:rPr>
                        <a:t> (FTR)</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40</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2400" b="0" i="0" u="none" strike="noStrike">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49465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600" b="1" i="0" u="none" strike="noStrike" dirty="0">
                          <a:solidFill>
                            <a:srgbClr val="000000"/>
                          </a:solidFill>
                          <a:effectLst/>
                          <a:latin typeface="Calibri" panose="020F0502020204030204" pitchFamily="34" charset="0"/>
                        </a:rPr>
                        <a:t>Başasistan </a:t>
                      </a:r>
                      <a:r>
                        <a:rPr lang="tr-TR" sz="1600" b="0" i="0" u="none" strike="noStrike" dirty="0">
                          <a:solidFill>
                            <a:srgbClr val="000000"/>
                          </a:solidFill>
                          <a:effectLst/>
                          <a:latin typeface="Calibri" panose="020F0502020204030204" pitchFamily="34" charset="0"/>
                        </a:rPr>
                        <a:t>(FTR)</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endParaRPr lang="tr-TR" sz="2400" b="0" i="0" u="none" strike="noStrike" dirty="0">
                        <a:solidFill>
                          <a:srgbClr val="000000"/>
                        </a:solidFill>
                        <a:effectLst/>
                        <a:latin typeface="Arial(Gövde)"/>
                      </a:endParaRP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1222425">
                <a:tc>
                  <a:txBody>
                    <a:bodyPr/>
                    <a:lstStyle/>
                    <a:p>
                      <a:pPr algn="l" fontAlgn="b"/>
                      <a:r>
                        <a:rPr lang="tr-TR" sz="1600" b="1" i="0" u="none" strike="noStrike" dirty="0">
                          <a:solidFill>
                            <a:srgbClr val="000000"/>
                          </a:solidFill>
                          <a:effectLst/>
                          <a:latin typeface="Calibri" panose="020F0502020204030204" pitchFamily="34" charset="0"/>
                        </a:rPr>
                        <a:t>Prof.</a:t>
                      </a:r>
                      <a:r>
                        <a:rPr lang="tr-TR" sz="1600" b="0" i="0" u="none" strike="noStrike" dirty="0">
                          <a:solidFill>
                            <a:srgbClr val="000000"/>
                          </a:solidFill>
                          <a:effectLst/>
                          <a:latin typeface="Calibri" panose="020F0502020204030204" pitchFamily="34" charset="0"/>
                        </a:rPr>
                        <a:t> (FTR)</a:t>
                      </a:r>
                    </a:p>
                    <a:p>
                      <a:pPr lvl="1" algn="l" fontAlgn="b"/>
                      <a:r>
                        <a:rPr lang="tr-TR" sz="1600" b="0" i="0" u="none" strike="noStrike" dirty="0">
                          <a:solidFill>
                            <a:srgbClr val="000000"/>
                          </a:solidFill>
                          <a:effectLst/>
                          <a:latin typeface="Calibri" panose="020F0502020204030204" pitchFamily="34" charset="0"/>
                        </a:rPr>
                        <a:t>1 Başhekim (YBÜ)</a:t>
                      </a:r>
                    </a:p>
                    <a:p>
                      <a:pPr lvl="1" algn="l" fontAlgn="b"/>
                      <a:r>
                        <a:rPr lang="tr-TR" sz="1600" b="0" i="0" u="none" strike="noStrike" dirty="0">
                          <a:solidFill>
                            <a:srgbClr val="000000"/>
                          </a:solidFill>
                          <a:effectLst/>
                          <a:latin typeface="Calibri" panose="020F0502020204030204" pitchFamily="34" charset="0"/>
                        </a:rPr>
                        <a:t>5 SBÜ</a:t>
                      </a:r>
                    </a:p>
                    <a:p>
                      <a:pPr lvl="1" algn="l" fontAlgn="b"/>
                      <a:r>
                        <a:rPr lang="tr-TR" sz="1600" b="0" i="0" u="none" strike="noStrike" dirty="0">
                          <a:solidFill>
                            <a:srgbClr val="000000"/>
                          </a:solidFill>
                          <a:effectLst/>
                          <a:latin typeface="Calibri" panose="020F0502020204030204" pitchFamily="34" charset="0"/>
                        </a:rPr>
                        <a:t>1 YBÜ</a:t>
                      </a:r>
                    </a:p>
                    <a:p>
                      <a:pPr lvl="1" algn="l" fontAlgn="b"/>
                      <a:r>
                        <a:rPr lang="tr-TR" sz="1600" b="0" i="0" u="none" strike="noStrike" dirty="0">
                          <a:solidFill>
                            <a:srgbClr val="000000"/>
                          </a:solidFill>
                          <a:effectLst/>
                          <a:latin typeface="Calibri" panose="020F0502020204030204" pitchFamily="34" charset="0"/>
                        </a:rPr>
                        <a:t>1 HİTİT ÜNİV.</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2400" b="0" i="0" u="none" strike="noStrike" dirty="0">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4"/>
                  </a:ext>
                </a:extLst>
              </a:tr>
              <a:tr h="1707605">
                <a:tc>
                  <a:txBody>
                    <a:bodyPr/>
                    <a:lstStyle/>
                    <a:p>
                      <a:pPr algn="l" fontAlgn="b"/>
                      <a:r>
                        <a:rPr lang="nb-NO" sz="1600" b="1" i="0" u="none" strike="noStrike" dirty="0">
                          <a:solidFill>
                            <a:srgbClr val="000000"/>
                          </a:solidFill>
                          <a:effectLst/>
                          <a:latin typeface="Calibri" panose="020F0502020204030204" pitchFamily="34" charset="0"/>
                        </a:rPr>
                        <a:t>Doçent</a:t>
                      </a:r>
                      <a:r>
                        <a:rPr lang="nb-NO" sz="1600" b="0" i="0" u="none" strike="noStrike" dirty="0">
                          <a:solidFill>
                            <a:srgbClr val="000000"/>
                          </a:solidFill>
                          <a:effectLst/>
                          <a:latin typeface="Calibri" panose="020F0502020204030204" pitchFamily="34" charset="0"/>
                        </a:rPr>
                        <a:t> (</a:t>
                      </a:r>
                      <a:r>
                        <a:rPr lang="tr-TR" sz="1600" b="0" i="0" u="none" strike="noStrike" dirty="0">
                          <a:solidFill>
                            <a:srgbClr val="000000"/>
                          </a:solidFill>
                          <a:effectLst/>
                          <a:latin typeface="Calibri" panose="020F0502020204030204" pitchFamily="34" charset="0"/>
                        </a:rPr>
                        <a:t>FTR</a:t>
                      </a:r>
                      <a:r>
                        <a:rPr lang="nb-NO" sz="1600" b="0" i="0" u="none" strike="noStrike" dirty="0">
                          <a:solidFill>
                            <a:srgbClr val="000000"/>
                          </a:solidFill>
                          <a:effectLst/>
                          <a:latin typeface="Calibri" panose="020F0502020204030204" pitchFamily="34" charset="0"/>
                        </a:rPr>
                        <a:t>)</a:t>
                      </a:r>
                      <a:endParaRPr lang="tr-TR" sz="1600" b="0" i="0" u="none" strike="noStrike" dirty="0">
                        <a:solidFill>
                          <a:srgbClr val="000000"/>
                        </a:solidFill>
                        <a:effectLst/>
                        <a:latin typeface="Calibri" panose="020F0502020204030204" pitchFamily="34" charset="0"/>
                      </a:endParaRPr>
                    </a:p>
                    <a:p>
                      <a:pPr lvl="1" algn="l" fontAlgn="b"/>
                      <a:r>
                        <a:rPr lang="tr-TR" sz="1600" b="0" i="0" u="none" strike="noStrike" dirty="0">
                          <a:solidFill>
                            <a:srgbClr val="000000"/>
                          </a:solidFill>
                          <a:effectLst/>
                          <a:latin typeface="Calibri" panose="020F0502020204030204" pitchFamily="34" charset="0"/>
                        </a:rPr>
                        <a:t>6 SBÜ</a:t>
                      </a:r>
                    </a:p>
                    <a:p>
                      <a:pPr lvl="1" algn="l" fontAlgn="b"/>
                      <a:r>
                        <a:rPr lang="tr-TR" sz="1600" b="0" i="0" u="none" strike="noStrike" dirty="0">
                          <a:solidFill>
                            <a:srgbClr val="000000"/>
                          </a:solidFill>
                          <a:effectLst/>
                          <a:latin typeface="Calibri" panose="020F0502020204030204" pitchFamily="34" charset="0"/>
                        </a:rPr>
                        <a:t>1 EG</a:t>
                      </a:r>
                    </a:p>
                    <a:p>
                      <a:pPr lvl="1" algn="l" fontAlgn="b"/>
                      <a:r>
                        <a:rPr lang="tr-TR" sz="1600" b="0" i="0" u="none" strike="noStrike" dirty="0">
                          <a:solidFill>
                            <a:srgbClr val="000000"/>
                          </a:solidFill>
                          <a:effectLst/>
                          <a:latin typeface="Calibri" panose="020F0502020204030204" pitchFamily="34" charset="0"/>
                        </a:rPr>
                        <a:t>5 EG V.</a:t>
                      </a:r>
                    </a:p>
                    <a:p>
                      <a:pPr lvl="1" algn="l" fontAlgn="b"/>
                      <a:r>
                        <a:rPr lang="tr-TR" sz="1600" b="0" i="0" u="none" strike="noStrike" dirty="0">
                          <a:solidFill>
                            <a:srgbClr val="000000"/>
                          </a:solidFill>
                          <a:effectLst/>
                          <a:latin typeface="Calibri" panose="020F0502020204030204" pitchFamily="34" charset="0"/>
                        </a:rPr>
                        <a:t>1 Başasistan (BHY)</a:t>
                      </a:r>
                    </a:p>
                    <a:p>
                      <a:pPr lvl="1" algn="l" fontAlgn="b"/>
                      <a:r>
                        <a:rPr lang="tr-TR" sz="1600" b="0" i="0" u="none" strike="noStrike" dirty="0">
                          <a:solidFill>
                            <a:srgbClr val="000000"/>
                          </a:solidFill>
                          <a:effectLst/>
                          <a:latin typeface="Calibri" panose="020F0502020204030204" pitchFamily="34" charset="0"/>
                        </a:rPr>
                        <a:t>2 Uzman</a:t>
                      </a:r>
                      <a:r>
                        <a:rPr lang="tr-TR" sz="1600" b="0" i="0" u="none" strike="noStrike" baseline="0" dirty="0">
                          <a:solidFill>
                            <a:srgbClr val="000000"/>
                          </a:solidFill>
                          <a:effectLst/>
                          <a:latin typeface="Calibri" panose="020F0502020204030204" pitchFamily="34" charset="0"/>
                        </a:rPr>
                        <a:t> kadrosunda</a:t>
                      </a:r>
                      <a:endParaRPr lang="tr-TR" sz="1600" b="0" i="0" u="none" strike="noStrike" dirty="0">
                        <a:solidFill>
                          <a:srgbClr val="000000"/>
                        </a:solidFill>
                        <a:effectLst/>
                        <a:latin typeface="Calibri" panose="020F0502020204030204" pitchFamily="34" charset="0"/>
                      </a:endParaRPr>
                    </a:p>
                    <a:p>
                      <a:pPr algn="l" fontAlgn="b"/>
                      <a:endParaRPr lang="nb-NO"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2400" b="0" i="0" u="none" strike="noStrike" dirty="0">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22402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8FB24BD-14A4-49A4-ABAD-EA4E1477F8C3}"/>
              </a:ext>
            </a:extLst>
          </p:cNvPr>
          <p:cNvPicPr>
            <a:picLocks noChangeAspect="1"/>
          </p:cNvPicPr>
          <p:nvPr/>
        </p:nvPicPr>
        <p:blipFill>
          <a:blip r:embed="rId2"/>
          <a:stretch>
            <a:fillRect/>
          </a:stretch>
        </p:blipFill>
        <p:spPr>
          <a:xfrm>
            <a:off x="837744" y="115410"/>
            <a:ext cx="10516511" cy="1003177"/>
          </a:xfrm>
          <a:prstGeom prst="rect">
            <a:avLst/>
          </a:prstGeom>
        </p:spPr>
      </p:pic>
      <p:graphicFrame>
        <p:nvGraphicFramePr>
          <p:cNvPr id="7" name="Tablo 6">
            <a:extLst>
              <a:ext uri="{FF2B5EF4-FFF2-40B4-BE49-F238E27FC236}">
                <a16:creationId xmlns:a16="http://schemas.microsoft.com/office/drawing/2014/main" id="{44D74BCB-873A-462A-A667-7E35D2318789}"/>
              </a:ext>
            </a:extLst>
          </p:cNvPr>
          <p:cNvGraphicFramePr>
            <a:graphicFrameLocks noGrp="1"/>
          </p:cNvGraphicFramePr>
          <p:nvPr>
            <p:extLst>
              <p:ext uri="{D42A27DB-BD31-4B8C-83A1-F6EECF244321}">
                <p14:modId xmlns:p14="http://schemas.microsoft.com/office/powerpoint/2010/main" val="783485782"/>
              </p:ext>
            </p:extLst>
          </p:nvPr>
        </p:nvGraphicFramePr>
        <p:xfrm>
          <a:off x="1361810" y="1276820"/>
          <a:ext cx="10516512" cy="5581180"/>
        </p:xfrm>
        <a:graphic>
          <a:graphicData uri="http://schemas.openxmlformats.org/drawingml/2006/table">
            <a:tbl>
              <a:tblPr firstRow="1" bandRow="1"/>
              <a:tblGrid>
                <a:gridCol w="4111272">
                  <a:extLst>
                    <a:ext uri="{9D8B030D-6E8A-4147-A177-3AD203B41FA5}">
                      <a16:colId xmlns:a16="http://schemas.microsoft.com/office/drawing/2014/main" val="20000"/>
                    </a:ext>
                  </a:extLst>
                </a:gridCol>
                <a:gridCol w="1010843">
                  <a:extLst>
                    <a:ext uri="{9D8B030D-6E8A-4147-A177-3AD203B41FA5}">
                      <a16:colId xmlns:a16="http://schemas.microsoft.com/office/drawing/2014/main" val="20001"/>
                    </a:ext>
                  </a:extLst>
                </a:gridCol>
                <a:gridCol w="1231153">
                  <a:extLst>
                    <a:ext uri="{9D8B030D-6E8A-4147-A177-3AD203B41FA5}">
                      <a16:colId xmlns:a16="http://schemas.microsoft.com/office/drawing/2014/main" val="20002"/>
                    </a:ext>
                  </a:extLst>
                </a:gridCol>
                <a:gridCol w="933085">
                  <a:extLst>
                    <a:ext uri="{9D8B030D-6E8A-4147-A177-3AD203B41FA5}">
                      <a16:colId xmlns:a16="http://schemas.microsoft.com/office/drawing/2014/main" val="20003"/>
                    </a:ext>
                  </a:extLst>
                </a:gridCol>
                <a:gridCol w="2361873">
                  <a:extLst>
                    <a:ext uri="{9D8B030D-6E8A-4147-A177-3AD203B41FA5}">
                      <a16:colId xmlns:a16="http://schemas.microsoft.com/office/drawing/2014/main" val="20004"/>
                    </a:ext>
                  </a:extLst>
                </a:gridCol>
                <a:gridCol w="868286">
                  <a:extLst>
                    <a:ext uri="{9D8B030D-6E8A-4147-A177-3AD203B41FA5}">
                      <a16:colId xmlns:a16="http://schemas.microsoft.com/office/drawing/2014/main" val="20005"/>
                    </a:ext>
                  </a:extLst>
                </a:gridCol>
              </a:tblGrid>
              <a:tr h="1135677">
                <a:tc>
                  <a:txBody>
                    <a:bodyPr/>
                    <a:lstStyle/>
                    <a:p>
                      <a:pPr algn="ctr" rtl="0" fontAlgn="ctr"/>
                      <a:r>
                        <a:rPr lang="tr-TR" sz="1600" b="1" i="0" u="none" strike="noStrike" dirty="0">
                          <a:solidFill>
                            <a:srgbClr val="000000"/>
                          </a:solidFill>
                          <a:effectLst/>
                          <a:latin typeface="Arial(Gövde)"/>
                        </a:rPr>
                        <a:t>Branş</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PDC</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Standart</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Aktif Çalışan</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dirty="0">
                          <a:solidFill>
                            <a:srgbClr val="000000"/>
                          </a:solidFill>
                          <a:effectLst/>
                          <a:latin typeface="Arial(Gövde)"/>
                        </a:rPr>
                        <a:t>Hekim Başına Günlük Ortalama Poliklinik Sayısı (Son 3 Aylık)</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İhtiyaç</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827639">
                <a:tc>
                  <a:txBody>
                    <a:bodyPr/>
                    <a:lstStyle/>
                    <a:p>
                      <a:pPr algn="l" fontAlgn="b"/>
                      <a:r>
                        <a:rPr lang="tr-TR" sz="1600" b="0" i="0" u="none" strike="noStrike" dirty="0">
                          <a:solidFill>
                            <a:srgbClr val="000000"/>
                          </a:solidFill>
                          <a:effectLst/>
                          <a:latin typeface="Calibri" panose="020F0502020204030204" pitchFamily="34" charset="0"/>
                        </a:rPr>
                        <a:t>Uzman (Enfeksiyon Hastalıkları ve Klinik Mikrobiyoloji)</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555305">
                <a:tc>
                  <a:txBody>
                    <a:bodyPr/>
                    <a:lstStyle/>
                    <a:p>
                      <a:pPr algn="l" fontAlgn="b"/>
                      <a:r>
                        <a:rPr lang="tr-TR" sz="1600" b="0" i="0" u="none" strike="noStrike" dirty="0">
                          <a:solidFill>
                            <a:srgbClr val="000000"/>
                          </a:solidFill>
                          <a:effectLst/>
                          <a:latin typeface="Calibri" panose="020F0502020204030204" pitchFamily="34" charset="0"/>
                        </a:rPr>
                        <a:t>Uzman ( Nöroloji)</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16</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r h="555305">
                <a:tc>
                  <a:txBody>
                    <a:bodyPr/>
                    <a:lstStyle/>
                    <a:p>
                      <a:pPr algn="l" fontAlgn="b"/>
                      <a:r>
                        <a:rPr lang="tr-TR" sz="1600" b="0" i="0" u="none" strike="noStrike" dirty="0">
                          <a:solidFill>
                            <a:srgbClr val="000000"/>
                          </a:solidFill>
                          <a:effectLst/>
                          <a:latin typeface="Calibri" panose="020F0502020204030204" pitchFamily="34" charset="0"/>
                        </a:rPr>
                        <a:t>Uzman (Radyoloji)</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6"/>
                  </a:ext>
                </a:extLst>
              </a:tr>
              <a:tr h="555305">
                <a:tc>
                  <a:txBody>
                    <a:bodyPr/>
                    <a:lstStyle/>
                    <a:p>
                      <a:pPr algn="l" fontAlgn="b"/>
                      <a:r>
                        <a:rPr lang="tr-TR" sz="1600" b="0" i="0" u="none" strike="noStrike" dirty="0">
                          <a:solidFill>
                            <a:srgbClr val="000000"/>
                          </a:solidFill>
                          <a:effectLst/>
                          <a:latin typeface="Calibri" panose="020F0502020204030204" pitchFamily="34" charset="0"/>
                        </a:rPr>
                        <a:t>Uzman (Ruh Sağlığı ve Hastalıkları)</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endParaRPr lang="tr-TR"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8"/>
                  </a:ext>
                </a:extLst>
              </a:tr>
              <a:tr h="555305">
                <a:tc>
                  <a:txBody>
                    <a:bodyPr/>
                    <a:lstStyle/>
                    <a:p>
                      <a:pPr algn="l" fontAlgn="b"/>
                      <a:r>
                        <a:rPr lang="tr-TR" sz="1600" b="0" i="0" u="none" strike="noStrike" dirty="0">
                          <a:solidFill>
                            <a:srgbClr val="000000"/>
                          </a:solidFill>
                          <a:effectLst/>
                          <a:latin typeface="Calibri" panose="020F0502020204030204" pitchFamily="34" charset="0"/>
                        </a:rPr>
                        <a:t>Uzman (Tıbbi Biyokimya)</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endParaRPr lang="tr-TR"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9"/>
                  </a:ext>
                </a:extLst>
              </a:tr>
              <a:tr h="555305">
                <a:tc>
                  <a:txBody>
                    <a:bodyPr/>
                    <a:lstStyle/>
                    <a:p>
                      <a:pPr algn="l" fontAlgn="b"/>
                      <a:r>
                        <a:rPr lang="tr-TR" sz="1600" b="0" i="0" u="none" strike="noStrike" dirty="0">
                          <a:solidFill>
                            <a:srgbClr val="000000"/>
                          </a:solidFill>
                          <a:effectLst/>
                          <a:latin typeface="Calibri" panose="020F0502020204030204" pitchFamily="34" charset="0"/>
                        </a:rPr>
                        <a:t>Uzman (Tıbbi Mikrobiyoloji)</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1"/>
                  </a:ext>
                </a:extLst>
              </a:tr>
              <a:tr h="555305">
                <a:tc>
                  <a:txBody>
                    <a:bodyPr/>
                    <a:lstStyle/>
                    <a:p>
                      <a:pPr algn="l" fontAlgn="b"/>
                      <a:r>
                        <a:rPr lang="tr-TR" sz="1600" b="0" i="0" u="none" strike="noStrike" dirty="0">
                          <a:solidFill>
                            <a:srgbClr val="000000"/>
                          </a:solidFill>
                          <a:effectLst/>
                          <a:latin typeface="Calibri" panose="020F0502020204030204" pitchFamily="34" charset="0"/>
                        </a:rPr>
                        <a:t>Diş Tabibi</a:t>
                      </a:r>
                    </a:p>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3"/>
                  </a:ext>
                </a:extLst>
              </a:tr>
              <a:tr h="286034">
                <a:tc>
                  <a:txBody>
                    <a:bodyPr/>
                    <a:lstStyle/>
                    <a:p>
                      <a:pPr marL="72000" algn="l" fontAlgn="ctr"/>
                      <a:r>
                        <a:rPr lang="tr-TR" sz="1600" b="0" i="0" u="none" strike="noStrike" dirty="0">
                          <a:solidFill>
                            <a:srgbClr val="000000"/>
                          </a:solidFill>
                          <a:effectLst/>
                          <a:latin typeface="Arial" panose="020B0604020202020204" pitchFamily="34" charset="0"/>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Arial" panose="020B0604020202020204" pitchFamily="34" charset="0"/>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Arial(Gövde)"/>
                        </a:rPr>
                        <a:t> </a:t>
                      </a:r>
                    </a:p>
                  </a:txBody>
                  <a:tcPr marL="2427" marR="2427" marT="2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5411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C707713-124A-4A7E-B2DE-C796E142783D}"/>
              </a:ext>
            </a:extLst>
          </p:cNvPr>
          <p:cNvPicPr>
            <a:picLocks noChangeAspect="1"/>
          </p:cNvPicPr>
          <p:nvPr/>
        </p:nvPicPr>
        <p:blipFill>
          <a:blip r:embed="rId2"/>
          <a:stretch>
            <a:fillRect/>
          </a:stretch>
        </p:blipFill>
        <p:spPr>
          <a:xfrm>
            <a:off x="838200" y="192765"/>
            <a:ext cx="10516511" cy="1050109"/>
          </a:xfrm>
          <a:prstGeom prst="rect">
            <a:avLst/>
          </a:prstGeom>
        </p:spPr>
      </p:pic>
      <p:sp>
        <p:nvSpPr>
          <p:cNvPr id="8" name="1 Başlık">
            <a:extLst>
              <a:ext uri="{FF2B5EF4-FFF2-40B4-BE49-F238E27FC236}">
                <a16:creationId xmlns:a16="http://schemas.microsoft.com/office/drawing/2014/main" id="{841BE5C5-9AA1-45D2-BE5B-7519BE943D97}"/>
              </a:ext>
            </a:extLst>
          </p:cNvPr>
          <p:cNvSpPr>
            <a:spLocks noGrp="1"/>
          </p:cNvSpPr>
          <p:nvPr>
            <p:ph idx="1"/>
          </p:nvPr>
        </p:nvSpPr>
        <p:spPr>
          <a:xfrm>
            <a:off x="1340528" y="1597981"/>
            <a:ext cx="10013272" cy="5193435"/>
          </a:xfrm>
        </p:spPr>
        <p:txBody>
          <a:bodyPr>
            <a:normAutofit fontScale="85000" lnSpcReduction="20000"/>
          </a:bodyPr>
          <a:lstStyle/>
          <a:p>
            <a:pPr marL="0" indent="0">
              <a:lnSpc>
                <a:spcPct val="150000"/>
              </a:lnSpc>
              <a:buNone/>
            </a:pPr>
            <a:r>
              <a:rPr lang="tr-TR" sz="2400" b="1" dirty="0"/>
              <a:t>Özellikli Hizmetler</a:t>
            </a:r>
            <a:br>
              <a:rPr lang="tr-TR" sz="2400" dirty="0"/>
            </a:br>
            <a:r>
              <a:rPr lang="tr-TR" sz="2400" dirty="0">
                <a:latin typeface="Times New Roman" panose="02020603050405020304" pitchFamily="18" charset="0"/>
                <a:cs typeface="Times New Roman" panose="02020603050405020304" pitchFamily="18" charset="0"/>
              </a:rPr>
              <a:t>Erişkin ve Pediatrik Nörolojik Rehabilitasyon</a:t>
            </a:r>
            <a:br>
              <a:rPr lang="tr-TR" sz="2400" dirty="0">
                <a:latin typeface="Times New Roman" panose="02020603050405020304" pitchFamily="18" charset="0"/>
                <a:cs typeface="Times New Roman" panose="02020603050405020304" pitchFamily="18" charset="0"/>
              </a:rPr>
            </a:br>
            <a:r>
              <a:rPr lang="tr-TR" sz="2400" dirty="0" err="1">
                <a:latin typeface="Times New Roman" panose="02020603050405020304" pitchFamily="18" charset="0"/>
                <a:cs typeface="Times New Roman" panose="02020603050405020304" pitchFamily="18" charset="0"/>
              </a:rPr>
              <a:t>Kardiyopulmoner</a:t>
            </a:r>
            <a:r>
              <a:rPr lang="tr-TR" sz="2400" dirty="0">
                <a:latin typeface="Times New Roman" panose="02020603050405020304" pitchFamily="18" charset="0"/>
                <a:cs typeface="Times New Roman" panose="02020603050405020304" pitchFamily="18" charset="0"/>
              </a:rPr>
              <a:t> Rehabilitasyon</a:t>
            </a:r>
            <a:br>
              <a:rPr lang="tr-TR" sz="2400" dirty="0">
                <a:latin typeface="Times New Roman" panose="02020603050405020304" pitchFamily="18" charset="0"/>
                <a:cs typeface="Times New Roman" panose="02020603050405020304" pitchFamily="18" charset="0"/>
              </a:rPr>
            </a:br>
            <a:r>
              <a:rPr lang="tr-TR" sz="2400" dirty="0" err="1">
                <a:latin typeface="Times New Roman" panose="02020603050405020304" pitchFamily="18" charset="0"/>
                <a:cs typeface="Times New Roman" panose="02020603050405020304" pitchFamily="18" charset="0"/>
              </a:rPr>
              <a:t>Lenfödem</a:t>
            </a:r>
            <a:r>
              <a:rPr lang="tr-TR" sz="2400" dirty="0">
                <a:latin typeface="Times New Roman" panose="02020603050405020304" pitchFamily="18" charset="0"/>
                <a:cs typeface="Times New Roman" panose="02020603050405020304" pitchFamily="18" charset="0"/>
              </a:rPr>
              <a:t> Rehabilitasyonu (2 terapist, 12-14 hasta/gün)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Kognitif (Bilişsel) Rehabilitasyon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Dil-Konuşma Bozuklukları Rehabilitasyonu</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Yutma Rehabilitasyonu </a:t>
            </a:r>
            <a:br>
              <a:rPr lang="tr-TR" sz="2400" dirty="0">
                <a:latin typeface="Times New Roman" panose="02020603050405020304" pitchFamily="18" charset="0"/>
                <a:cs typeface="Times New Roman" panose="02020603050405020304" pitchFamily="18" charset="0"/>
              </a:rPr>
            </a:br>
            <a:r>
              <a:rPr lang="tr-TR" sz="2400" dirty="0" err="1">
                <a:latin typeface="Times New Roman" panose="02020603050405020304" pitchFamily="18" charset="0"/>
                <a:cs typeface="Times New Roman" panose="02020603050405020304" pitchFamily="18" charset="0"/>
              </a:rPr>
              <a:t>Nörojenik</a:t>
            </a:r>
            <a:r>
              <a:rPr lang="tr-TR" sz="2400" dirty="0">
                <a:latin typeface="Times New Roman" panose="02020603050405020304" pitchFamily="18" charset="0"/>
                <a:cs typeface="Times New Roman" panose="02020603050405020304" pitchFamily="18" charset="0"/>
              </a:rPr>
              <a:t> Mesane Tanı ve Rehabilitasyonu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Üst </a:t>
            </a:r>
            <a:r>
              <a:rPr lang="tr-TR" sz="2400" dirty="0" err="1">
                <a:latin typeface="Times New Roman" panose="02020603050405020304" pitchFamily="18" charset="0"/>
                <a:cs typeface="Times New Roman" panose="02020603050405020304" pitchFamily="18" charset="0"/>
              </a:rPr>
              <a:t>Ekstremite</a:t>
            </a:r>
            <a:r>
              <a:rPr lang="tr-TR" sz="2400" dirty="0">
                <a:latin typeface="Times New Roman" panose="02020603050405020304" pitchFamily="18" charset="0"/>
                <a:cs typeface="Times New Roman" panose="02020603050405020304" pitchFamily="18" charset="0"/>
              </a:rPr>
              <a:t> Robotik Rehabilitasyon (7 gün, mesai içi+dışı)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Alt </a:t>
            </a:r>
            <a:r>
              <a:rPr lang="tr-TR" sz="2400" dirty="0" err="1">
                <a:latin typeface="Times New Roman" panose="02020603050405020304" pitchFamily="18" charset="0"/>
                <a:cs typeface="Times New Roman" panose="02020603050405020304" pitchFamily="18" charset="0"/>
              </a:rPr>
              <a:t>Ekstremite</a:t>
            </a:r>
            <a:r>
              <a:rPr lang="tr-TR" sz="2400" dirty="0">
                <a:latin typeface="Times New Roman" panose="02020603050405020304" pitchFamily="18" charset="0"/>
                <a:cs typeface="Times New Roman" panose="02020603050405020304" pitchFamily="18" charset="0"/>
              </a:rPr>
              <a:t> Robotik Rehabilitasyon (7 gün, mesai içi+dışı)</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Denge Rehabilitasyonu (7 gün, mesai içi+dışı) </a:t>
            </a:r>
            <a:br>
              <a:rPr lang="tr-TR" sz="2400" dirty="0">
                <a:latin typeface="Times New Roman" panose="02020603050405020304" pitchFamily="18" charset="0"/>
                <a:cs typeface="Times New Roman" panose="02020603050405020304" pitchFamily="18" charset="0"/>
              </a:rPr>
            </a:br>
            <a:r>
              <a:rPr lang="tr-TR" sz="2400" dirty="0" err="1">
                <a:latin typeface="Times New Roman" panose="02020603050405020304" pitchFamily="18" charset="0"/>
                <a:cs typeface="Times New Roman" panose="02020603050405020304" pitchFamily="18" charset="0"/>
              </a:rPr>
              <a:t>İzokinetik</a:t>
            </a:r>
            <a:r>
              <a:rPr lang="tr-TR" sz="2400" dirty="0">
                <a:latin typeface="Times New Roman" panose="02020603050405020304" pitchFamily="18" charset="0"/>
                <a:cs typeface="Times New Roman" panose="02020603050405020304" pitchFamily="18" charset="0"/>
              </a:rPr>
              <a:t> (7 gün, mesai içi+dışı) </a:t>
            </a:r>
            <a:br>
              <a:rPr lang="tr-TR" sz="1200" dirty="0">
                <a:latin typeface="Times New Roman" panose="02020603050405020304" pitchFamily="18" charset="0"/>
                <a:cs typeface="Times New Roman" panose="02020603050405020304" pitchFamily="18" charset="0"/>
              </a:rPr>
            </a:br>
            <a:br>
              <a:rPr lang="tr-TR" sz="1000" dirty="0"/>
            </a:br>
            <a:endParaRPr lang="tr-TR" sz="1000" dirty="0"/>
          </a:p>
        </p:txBody>
      </p:sp>
    </p:spTree>
    <p:extLst>
      <p:ext uri="{BB962C8B-B14F-4D97-AF65-F5344CB8AC3E}">
        <p14:creationId xmlns:p14="http://schemas.microsoft.com/office/powerpoint/2010/main" val="288134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8E0117E6-BF06-4B94-9D0B-192B20799C48}"/>
              </a:ext>
            </a:extLst>
          </p:cNvPr>
          <p:cNvGraphicFramePr>
            <a:graphicFrameLocks noGrp="1"/>
          </p:cNvGraphicFramePr>
          <p:nvPr>
            <p:extLst>
              <p:ext uri="{D42A27DB-BD31-4B8C-83A1-F6EECF244321}">
                <p14:modId xmlns:p14="http://schemas.microsoft.com/office/powerpoint/2010/main" val="3299740148"/>
              </p:ext>
            </p:extLst>
          </p:nvPr>
        </p:nvGraphicFramePr>
        <p:xfrm>
          <a:off x="1597982" y="1020931"/>
          <a:ext cx="10227074" cy="5761604"/>
        </p:xfrm>
        <a:graphic>
          <a:graphicData uri="http://schemas.openxmlformats.org/drawingml/2006/table">
            <a:tbl>
              <a:tblPr bandRow="1">
                <a:tableStyleId>{16D9F66E-5EB9-4882-86FB-DCBF35E3C3E4}</a:tableStyleId>
              </a:tblPr>
              <a:tblGrid>
                <a:gridCol w="845436">
                  <a:extLst>
                    <a:ext uri="{9D8B030D-6E8A-4147-A177-3AD203B41FA5}">
                      <a16:colId xmlns:a16="http://schemas.microsoft.com/office/drawing/2014/main" val="20000"/>
                    </a:ext>
                  </a:extLst>
                </a:gridCol>
                <a:gridCol w="933504">
                  <a:extLst>
                    <a:ext uri="{9D8B030D-6E8A-4147-A177-3AD203B41FA5}">
                      <a16:colId xmlns:a16="http://schemas.microsoft.com/office/drawing/2014/main" val="20001"/>
                    </a:ext>
                  </a:extLst>
                </a:gridCol>
                <a:gridCol w="933504">
                  <a:extLst>
                    <a:ext uri="{9D8B030D-6E8A-4147-A177-3AD203B41FA5}">
                      <a16:colId xmlns:a16="http://schemas.microsoft.com/office/drawing/2014/main" val="20002"/>
                    </a:ext>
                  </a:extLst>
                </a:gridCol>
                <a:gridCol w="845436">
                  <a:extLst>
                    <a:ext uri="{9D8B030D-6E8A-4147-A177-3AD203B41FA5}">
                      <a16:colId xmlns:a16="http://schemas.microsoft.com/office/drawing/2014/main" val="20003"/>
                    </a:ext>
                  </a:extLst>
                </a:gridCol>
                <a:gridCol w="43597">
                  <a:extLst>
                    <a:ext uri="{9D8B030D-6E8A-4147-A177-3AD203B41FA5}">
                      <a16:colId xmlns:a16="http://schemas.microsoft.com/office/drawing/2014/main" val="20004"/>
                    </a:ext>
                  </a:extLst>
                </a:gridCol>
                <a:gridCol w="52452">
                  <a:extLst>
                    <a:ext uri="{9D8B030D-6E8A-4147-A177-3AD203B41FA5}">
                      <a16:colId xmlns:a16="http://schemas.microsoft.com/office/drawing/2014/main" val="20005"/>
                    </a:ext>
                  </a:extLst>
                </a:gridCol>
                <a:gridCol w="937625">
                  <a:extLst>
                    <a:ext uri="{9D8B030D-6E8A-4147-A177-3AD203B41FA5}">
                      <a16:colId xmlns:a16="http://schemas.microsoft.com/office/drawing/2014/main" val="20006"/>
                    </a:ext>
                  </a:extLst>
                </a:gridCol>
                <a:gridCol w="947393">
                  <a:extLst>
                    <a:ext uri="{9D8B030D-6E8A-4147-A177-3AD203B41FA5}">
                      <a16:colId xmlns:a16="http://schemas.microsoft.com/office/drawing/2014/main" val="20007"/>
                    </a:ext>
                  </a:extLst>
                </a:gridCol>
                <a:gridCol w="927859">
                  <a:extLst>
                    <a:ext uri="{9D8B030D-6E8A-4147-A177-3AD203B41FA5}">
                      <a16:colId xmlns:a16="http://schemas.microsoft.com/office/drawing/2014/main" val="20008"/>
                    </a:ext>
                  </a:extLst>
                </a:gridCol>
                <a:gridCol w="986459">
                  <a:extLst>
                    <a:ext uri="{9D8B030D-6E8A-4147-A177-3AD203B41FA5}">
                      <a16:colId xmlns:a16="http://schemas.microsoft.com/office/drawing/2014/main" val="20009"/>
                    </a:ext>
                  </a:extLst>
                </a:gridCol>
                <a:gridCol w="43597">
                  <a:extLst>
                    <a:ext uri="{9D8B030D-6E8A-4147-A177-3AD203B41FA5}">
                      <a16:colId xmlns:a16="http://schemas.microsoft.com/office/drawing/2014/main" val="20010"/>
                    </a:ext>
                  </a:extLst>
                </a:gridCol>
                <a:gridCol w="874494">
                  <a:extLst>
                    <a:ext uri="{9D8B030D-6E8A-4147-A177-3AD203B41FA5}">
                      <a16:colId xmlns:a16="http://schemas.microsoft.com/office/drawing/2014/main" val="20011"/>
                    </a:ext>
                  </a:extLst>
                </a:gridCol>
                <a:gridCol w="898558">
                  <a:extLst>
                    <a:ext uri="{9D8B030D-6E8A-4147-A177-3AD203B41FA5}">
                      <a16:colId xmlns:a16="http://schemas.microsoft.com/office/drawing/2014/main" val="20012"/>
                    </a:ext>
                  </a:extLst>
                </a:gridCol>
                <a:gridCol w="957160">
                  <a:extLst>
                    <a:ext uri="{9D8B030D-6E8A-4147-A177-3AD203B41FA5}">
                      <a16:colId xmlns:a16="http://schemas.microsoft.com/office/drawing/2014/main" val="20013"/>
                    </a:ext>
                  </a:extLst>
                </a:gridCol>
              </a:tblGrid>
              <a:tr h="342507">
                <a:tc>
                  <a:txBody>
                    <a:bodyPr/>
                    <a:lstStyle/>
                    <a:p>
                      <a:pPr algn="l" fontAlgn="b"/>
                      <a:endParaRPr lang="tr-TR" sz="800" b="0" i="0" u="none" strike="noStrike">
                        <a:solidFill>
                          <a:srgbClr val="000000"/>
                        </a:solidFill>
                        <a:effectLst/>
                        <a:latin typeface="Times New Roman"/>
                      </a:endParaRPr>
                    </a:p>
                  </a:txBody>
                  <a:tcPr marL="7114" marR="7114" marT="7114" marB="0" anchor="b"/>
                </a:tc>
                <a:tc gridSpan="13">
                  <a:txBody>
                    <a:bodyPr/>
                    <a:lstStyle/>
                    <a:p>
                      <a:pPr algn="ctr" fontAlgn="b"/>
                      <a:r>
                        <a:rPr lang="tr-TR" sz="1500" u="none" strike="noStrike" dirty="0">
                          <a:effectLst/>
                        </a:rPr>
                        <a:t>GENEL VERİLER</a:t>
                      </a:r>
                      <a:endParaRPr lang="tr-TR" sz="1500" b="1" i="0" u="none" strike="noStrike" dirty="0">
                        <a:solidFill>
                          <a:srgbClr val="000000"/>
                        </a:solidFill>
                        <a:effectLst/>
                        <a:latin typeface="Times New Roman"/>
                      </a:endParaRPr>
                    </a:p>
                  </a:txBody>
                  <a:tcPr marL="7114" marR="7114" marT="711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862871">
                <a:tc>
                  <a:txBody>
                    <a:bodyPr/>
                    <a:lstStyle/>
                    <a:p>
                      <a:pPr algn="ctr" fontAlgn="b"/>
                      <a:r>
                        <a:rPr lang="tr-TR" sz="1500" u="none" strike="noStrike" dirty="0">
                          <a:effectLst/>
                        </a:rPr>
                        <a:t>2018</a:t>
                      </a:r>
                      <a:br>
                        <a:rPr lang="tr-TR" sz="800" u="none" strike="noStrike" dirty="0">
                          <a:effectLst/>
                        </a:rPr>
                      </a:br>
                      <a:r>
                        <a:rPr lang="tr-TR" sz="1500" u="none" strike="noStrike" dirty="0">
                          <a:effectLst/>
                        </a:rPr>
                        <a:t> YILI </a:t>
                      </a:r>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YATAK</a:t>
                      </a:r>
                      <a:br>
                        <a:rPr lang="tr-TR" sz="800" u="none" strike="noStrike" dirty="0">
                          <a:effectLst/>
                        </a:rPr>
                      </a:br>
                      <a:r>
                        <a:rPr lang="tr-TR" sz="800" u="none" strike="noStrike" dirty="0">
                          <a:effectLst/>
                        </a:rPr>
                        <a:t> SAYISI</a:t>
                      </a:r>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AYLIK</a:t>
                      </a:r>
                      <a:br>
                        <a:rPr lang="tr-TR" sz="800" u="none" strike="noStrike" dirty="0">
                          <a:effectLst/>
                        </a:rPr>
                      </a:br>
                      <a:r>
                        <a:rPr lang="tr-TR" sz="800" u="none" strike="noStrike" dirty="0">
                          <a:effectLst/>
                        </a:rPr>
                        <a:t> MUAYENE SAYISI</a:t>
                      </a:r>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YATAN</a:t>
                      </a:r>
                      <a:br>
                        <a:rPr lang="tr-TR" sz="800" u="none" strike="noStrike" dirty="0">
                          <a:effectLst/>
                        </a:rPr>
                      </a:br>
                      <a:r>
                        <a:rPr lang="tr-TR" sz="800" u="none" strike="noStrike" dirty="0">
                          <a:effectLst/>
                        </a:rPr>
                        <a:t> HASTA</a:t>
                      </a:r>
                      <a:endParaRPr lang="tr-TR" sz="800" b="1" i="0" u="none" strike="noStrike" dirty="0">
                        <a:solidFill>
                          <a:schemeClr val="tx1"/>
                        </a:solidFill>
                        <a:effectLst/>
                        <a:latin typeface="Calibri"/>
                      </a:endParaRPr>
                    </a:p>
                  </a:txBody>
                  <a:tcPr marL="7114" marR="7114" marT="7114" marB="0" anchor="ctr"/>
                </a:tc>
                <a:tc>
                  <a:txBody>
                    <a:bodyPr/>
                    <a:lstStyle/>
                    <a:p>
                      <a:pPr algn="ctr" fontAlgn="t"/>
                      <a:endParaRPr lang="tr-TR" sz="800" b="1" i="0" u="none" strike="noStrike" dirty="0">
                        <a:solidFill>
                          <a:schemeClr val="tx1"/>
                        </a:solidFill>
                        <a:effectLst/>
                        <a:latin typeface="Calibri"/>
                      </a:endParaRPr>
                    </a:p>
                  </a:txBody>
                  <a:tcPr marL="7114" marR="7114" marT="7114" marB="0" anchor="ctr"/>
                </a:tc>
                <a:tc>
                  <a:txBody>
                    <a:bodyPr/>
                    <a:lstStyle/>
                    <a:p>
                      <a:pPr algn="ctr" fontAlgn="t"/>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YATILAN</a:t>
                      </a:r>
                      <a:br>
                        <a:rPr lang="tr-TR" sz="800" u="none" strike="noStrike" dirty="0">
                          <a:effectLst/>
                        </a:rPr>
                      </a:br>
                      <a:r>
                        <a:rPr lang="tr-TR" sz="800" u="none" strike="noStrike" dirty="0">
                          <a:effectLst/>
                        </a:rPr>
                        <a:t> GÜN</a:t>
                      </a:r>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KLİNİSYEN </a:t>
                      </a:r>
                      <a:br>
                        <a:rPr lang="tr-TR" sz="800" u="none" strike="noStrike" dirty="0">
                          <a:effectLst/>
                        </a:rPr>
                      </a:br>
                      <a:r>
                        <a:rPr lang="tr-TR" sz="800" u="none" strike="noStrike" dirty="0">
                          <a:effectLst/>
                        </a:rPr>
                        <a:t>UZMAN HEKİM SAYISI</a:t>
                      </a:r>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YATAK </a:t>
                      </a:r>
                      <a:br>
                        <a:rPr lang="tr-TR" sz="800" u="none" strike="noStrike" dirty="0">
                          <a:effectLst/>
                        </a:rPr>
                      </a:br>
                      <a:r>
                        <a:rPr lang="tr-TR" sz="800" u="none" strike="noStrike" dirty="0">
                          <a:effectLst/>
                        </a:rPr>
                        <a:t>İŞGAL</a:t>
                      </a:r>
                      <a:br>
                        <a:rPr lang="tr-TR" sz="800" u="none" strike="noStrike" dirty="0">
                          <a:effectLst/>
                        </a:rPr>
                      </a:br>
                      <a:r>
                        <a:rPr lang="tr-TR" sz="800" u="none" strike="noStrike" dirty="0">
                          <a:effectLst/>
                        </a:rPr>
                        <a:t> ORANI</a:t>
                      </a:r>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ORTALAMA</a:t>
                      </a:r>
                      <a:br>
                        <a:rPr lang="tr-TR" sz="800" u="none" strike="noStrike" dirty="0">
                          <a:effectLst/>
                        </a:rPr>
                      </a:br>
                      <a:r>
                        <a:rPr lang="tr-TR" sz="800" u="none" strike="noStrike" dirty="0">
                          <a:effectLst/>
                        </a:rPr>
                        <a:t> KALIŞ GÜN</a:t>
                      </a:r>
                      <a:br>
                        <a:rPr lang="tr-TR" sz="800" u="none" strike="noStrike" dirty="0">
                          <a:effectLst/>
                        </a:rPr>
                      </a:br>
                      <a:r>
                        <a:rPr lang="tr-TR" sz="800" u="none" strike="noStrike" dirty="0">
                          <a:effectLst/>
                        </a:rPr>
                        <a:t> SAYISI</a:t>
                      </a:r>
                      <a:endParaRPr lang="tr-TR" sz="800" b="1" i="0" u="none" strike="noStrike" dirty="0">
                        <a:solidFill>
                          <a:schemeClr val="tx1"/>
                        </a:solidFill>
                        <a:effectLst/>
                        <a:latin typeface="Calibri"/>
                      </a:endParaRPr>
                    </a:p>
                  </a:txBody>
                  <a:tcPr marL="7114" marR="7114" marT="7114" marB="0" anchor="ctr"/>
                </a:tc>
                <a:tc>
                  <a:txBody>
                    <a:bodyPr/>
                    <a:lstStyle/>
                    <a:p>
                      <a:pPr algn="ctr" fontAlgn="t"/>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YATAK</a:t>
                      </a:r>
                      <a:br>
                        <a:rPr lang="tr-TR" sz="800" u="none" strike="noStrike" dirty="0">
                          <a:effectLst/>
                        </a:rPr>
                      </a:br>
                      <a:r>
                        <a:rPr lang="tr-TR" sz="800" u="none" strike="noStrike" dirty="0">
                          <a:effectLst/>
                        </a:rPr>
                        <a:t> DEVİR</a:t>
                      </a:r>
                      <a:br>
                        <a:rPr lang="tr-TR" sz="800" u="none" strike="noStrike" dirty="0">
                          <a:effectLst/>
                        </a:rPr>
                      </a:br>
                      <a:r>
                        <a:rPr lang="tr-TR" sz="800" u="none" strike="noStrike" dirty="0">
                          <a:effectLst/>
                        </a:rPr>
                        <a:t> HIZI (HASTA)</a:t>
                      </a:r>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DEVİR</a:t>
                      </a:r>
                      <a:br>
                        <a:rPr lang="tr-TR" sz="800" u="none" strike="noStrike" dirty="0">
                          <a:effectLst/>
                        </a:rPr>
                      </a:br>
                      <a:r>
                        <a:rPr lang="tr-TR" sz="800" u="none" strike="noStrike" dirty="0">
                          <a:effectLst/>
                        </a:rPr>
                        <a:t> ARALIĞI</a:t>
                      </a:r>
                      <a:br>
                        <a:rPr lang="tr-TR" sz="800" u="none" strike="noStrike" dirty="0">
                          <a:effectLst/>
                        </a:rPr>
                      </a:br>
                      <a:r>
                        <a:rPr lang="tr-TR" sz="800" u="none" strike="noStrike" dirty="0">
                          <a:effectLst/>
                        </a:rPr>
                        <a:t>GÜN</a:t>
                      </a:r>
                      <a:endParaRPr lang="tr-TR" sz="800" b="1" i="0" u="none" strike="noStrike" dirty="0">
                        <a:solidFill>
                          <a:schemeClr val="tx1"/>
                        </a:solidFill>
                        <a:effectLst/>
                        <a:latin typeface="Calibri"/>
                      </a:endParaRPr>
                    </a:p>
                  </a:txBody>
                  <a:tcPr marL="7114" marR="7114" marT="7114" marB="0" anchor="ctr"/>
                </a:tc>
                <a:tc>
                  <a:txBody>
                    <a:bodyPr/>
                    <a:lstStyle/>
                    <a:p>
                      <a:pPr algn="ctr" fontAlgn="t"/>
                      <a:r>
                        <a:rPr lang="tr-TR" sz="800" u="none" strike="noStrike" dirty="0">
                          <a:effectLst/>
                        </a:rPr>
                        <a:t>TAKVİM</a:t>
                      </a:r>
                      <a:br>
                        <a:rPr lang="tr-TR" sz="800" u="none" strike="noStrike" dirty="0">
                          <a:effectLst/>
                        </a:rPr>
                      </a:br>
                      <a:r>
                        <a:rPr lang="tr-TR" sz="800" u="none" strike="noStrike" dirty="0">
                          <a:effectLst/>
                        </a:rPr>
                        <a:t>GÜN</a:t>
                      </a:r>
                      <a:br>
                        <a:rPr lang="tr-TR" sz="800" u="none" strike="noStrike" dirty="0">
                          <a:effectLst/>
                        </a:rPr>
                      </a:br>
                      <a:r>
                        <a:rPr lang="tr-TR" sz="800" u="none" strike="noStrike" dirty="0">
                          <a:effectLst/>
                        </a:rPr>
                        <a:t> SAYISI</a:t>
                      </a:r>
                      <a:endParaRPr lang="tr-TR" sz="800" b="1" i="0" u="none" strike="noStrike" dirty="0">
                        <a:solidFill>
                          <a:schemeClr val="tx1"/>
                        </a:solidFill>
                        <a:effectLst/>
                        <a:latin typeface="Calibri"/>
                      </a:endParaRPr>
                    </a:p>
                  </a:txBody>
                  <a:tcPr marL="7114" marR="7114" marT="7114" marB="0" anchor="ctr"/>
                </a:tc>
                <a:extLst>
                  <a:ext uri="{0D108BD9-81ED-4DB2-BD59-A6C34878D82A}">
                    <a16:rowId xmlns:a16="http://schemas.microsoft.com/office/drawing/2014/main" val="10001"/>
                  </a:ext>
                </a:extLst>
              </a:tr>
              <a:tr h="292155">
                <a:tc>
                  <a:txBody>
                    <a:bodyPr/>
                    <a:lstStyle/>
                    <a:p>
                      <a:pPr algn="ctr" fontAlgn="b"/>
                      <a:r>
                        <a:rPr lang="tr-TR" sz="800" u="none" strike="noStrike" dirty="0">
                          <a:effectLst/>
                        </a:rPr>
                        <a:t>OCAK </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7374</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234</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8838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36</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96</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37.8</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0.8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1,6</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31</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02"/>
                  </a:ext>
                </a:extLst>
              </a:tr>
              <a:tr h="292155">
                <a:tc>
                  <a:txBody>
                    <a:bodyPr/>
                    <a:lstStyle/>
                    <a:p>
                      <a:pPr algn="ctr" fontAlgn="b"/>
                      <a:r>
                        <a:rPr lang="tr-TR" sz="800" u="none" strike="noStrike" dirty="0">
                          <a:effectLst/>
                        </a:rPr>
                        <a:t>ŞUBAT</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7175</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223</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7919</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35</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95.2</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35.8</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0.8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1,8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28</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03"/>
                  </a:ext>
                </a:extLst>
              </a:tr>
              <a:tr h="292155">
                <a:tc>
                  <a:txBody>
                    <a:bodyPr/>
                    <a:lstStyle/>
                    <a:p>
                      <a:pPr algn="ctr" fontAlgn="b"/>
                      <a:r>
                        <a:rPr lang="tr-TR" sz="800" u="none" strike="noStrike" dirty="0">
                          <a:effectLst/>
                        </a:rPr>
                        <a:t>MART</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297</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7789</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254</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8759</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36</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95.1</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33.7</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0.9</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1,7</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31</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04"/>
                  </a:ext>
                </a:extLst>
              </a:tr>
              <a:tr h="292155">
                <a:tc>
                  <a:txBody>
                    <a:bodyPr/>
                    <a:lstStyle/>
                    <a:p>
                      <a:pPr algn="ctr" fontAlgn="b"/>
                      <a:r>
                        <a:rPr lang="tr-TR" sz="800" u="none" strike="noStrike" dirty="0">
                          <a:effectLst/>
                        </a:rPr>
                        <a:t>NISAN</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7023</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240</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8533</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36</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95.8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36.3</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0.8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1,6</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30</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05"/>
                  </a:ext>
                </a:extLst>
              </a:tr>
              <a:tr h="292155">
                <a:tc>
                  <a:txBody>
                    <a:bodyPr/>
                    <a:lstStyle/>
                    <a:p>
                      <a:pPr algn="ctr" fontAlgn="b"/>
                      <a:r>
                        <a:rPr lang="tr-TR" sz="800" u="none" strike="noStrike" dirty="0">
                          <a:effectLst/>
                        </a:rPr>
                        <a:t>MAYIS</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297</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7270</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260</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8774</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34</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95,3</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32,6</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0,9</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1,6</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31</a:t>
                      </a:r>
                      <a:endParaRPr lang="tr-TR" sz="1000" b="1" i="0" u="none" strike="noStrike">
                        <a:solidFill>
                          <a:srgbClr val="000000"/>
                        </a:solidFill>
                        <a:effectLst/>
                        <a:latin typeface="Calibri"/>
                      </a:endParaRPr>
                    </a:p>
                  </a:txBody>
                  <a:tcPr marL="7114" marR="7114" marT="7114" marB="0" anchor="ctr"/>
                </a:tc>
                <a:extLst>
                  <a:ext uri="{0D108BD9-81ED-4DB2-BD59-A6C34878D82A}">
                    <a16:rowId xmlns:a16="http://schemas.microsoft.com/office/drawing/2014/main" val="10006"/>
                  </a:ext>
                </a:extLst>
              </a:tr>
              <a:tr h="288652">
                <a:tc>
                  <a:txBody>
                    <a:bodyPr/>
                    <a:lstStyle/>
                    <a:p>
                      <a:pPr algn="ctr" fontAlgn="b"/>
                      <a:r>
                        <a:rPr lang="tr-TR" sz="800" u="none" strike="noStrike" dirty="0">
                          <a:effectLst/>
                        </a:rPr>
                        <a:t>HAZIRAN</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5660</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215</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8450</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34</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94.8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40.4</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0,7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2,2</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30</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07"/>
                  </a:ext>
                </a:extLst>
              </a:tr>
              <a:tr h="292155">
                <a:tc>
                  <a:txBody>
                    <a:bodyPr/>
                    <a:lstStyle/>
                    <a:p>
                      <a:pPr algn="ctr" fontAlgn="b"/>
                      <a:r>
                        <a:rPr lang="tr-TR" sz="800" u="none" strike="noStrike" dirty="0">
                          <a:effectLst/>
                        </a:rPr>
                        <a:t>TEMMUZ</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297</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6614</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259</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8877</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34</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96,4</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34,3</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0,9</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1,3</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31</a:t>
                      </a:r>
                      <a:endParaRPr lang="tr-TR" sz="1000" b="1" i="0" u="none" strike="noStrike">
                        <a:solidFill>
                          <a:srgbClr val="000000"/>
                        </a:solidFill>
                        <a:effectLst/>
                        <a:latin typeface="Calibri"/>
                      </a:endParaRPr>
                    </a:p>
                  </a:txBody>
                  <a:tcPr marL="7114" marR="7114" marT="7114" marB="0" anchor="ctr"/>
                </a:tc>
                <a:extLst>
                  <a:ext uri="{0D108BD9-81ED-4DB2-BD59-A6C34878D82A}">
                    <a16:rowId xmlns:a16="http://schemas.microsoft.com/office/drawing/2014/main" val="10008"/>
                  </a:ext>
                </a:extLst>
              </a:tr>
              <a:tr h="292155">
                <a:tc>
                  <a:txBody>
                    <a:bodyPr/>
                    <a:lstStyle/>
                    <a:p>
                      <a:pPr algn="ctr" fontAlgn="b"/>
                      <a:r>
                        <a:rPr lang="tr-TR" sz="800" u="none" strike="noStrike" dirty="0">
                          <a:effectLst/>
                        </a:rPr>
                        <a:t>AĞUSTOS</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4935</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213</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8453</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35</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91.8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38.4</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0,7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3,4</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31</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09"/>
                  </a:ext>
                </a:extLst>
              </a:tr>
              <a:tr h="292155">
                <a:tc>
                  <a:txBody>
                    <a:bodyPr/>
                    <a:lstStyle/>
                    <a:p>
                      <a:pPr algn="ctr" fontAlgn="b"/>
                      <a:r>
                        <a:rPr lang="tr-TR" sz="800" u="none" strike="noStrike" dirty="0">
                          <a:effectLst/>
                        </a:rPr>
                        <a:t>EYLÜL</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5987</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232</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8582</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35</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96.3</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39</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0,8</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1,5</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30</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10"/>
                  </a:ext>
                </a:extLst>
              </a:tr>
              <a:tr h="292155">
                <a:tc>
                  <a:txBody>
                    <a:bodyPr/>
                    <a:lstStyle/>
                    <a:p>
                      <a:pPr algn="ctr" fontAlgn="b"/>
                      <a:r>
                        <a:rPr lang="tr-TR" sz="800" u="none" strike="noStrike" dirty="0">
                          <a:effectLst/>
                        </a:rPr>
                        <a:t>EKIM</a:t>
                      </a:r>
                      <a:endParaRPr lang="tr-TR" sz="8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dirty="0">
                          <a:effectLst/>
                        </a:rPr>
                        <a:t>7199</a:t>
                      </a:r>
                      <a:endParaRPr lang="tr-TR" sz="10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dirty="0">
                          <a:effectLst/>
                        </a:rPr>
                        <a:t>244</a:t>
                      </a:r>
                      <a:endParaRPr lang="tr-TR" sz="1000" b="1" i="0" u="none" strike="noStrike" dirty="0">
                        <a:solidFill>
                          <a:srgbClr val="000000"/>
                        </a:solidFill>
                        <a:effectLst/>
                        <a:latin typeface="Calibri"/>
                      </a:endParaRPr>
                    </a:p>
                  </a:txBody>
                  <a:tcPr marL="7114" marR="7114" marT="7114" marB="0" anchor="ctr"/>
                </a:tc>
                <a:tc>
                  <a:txBody>
                    <a:bodyPr/>
                    <a:lstStyle/>
                    <a:p>
                      <a:pPr algn="ctr" fontAlgn="b"/>
                      <a:endParaRPr lang="tr-TR" sz="1000" b="1" i="0" u="none" strike="noStrike">
                        <a:solidFill>
                          <a:srgbClr val="000000"/>
                        </a:solidFill>
                        <a:effectLst/>
                        <a:latin typeface="Calibri"/>
                      </a:endParaRPr>
                    </a:p>
                  </a:txBody>
                  <a:tcPr marL="7114" marR="7114" marT="7114" marB="0" anchor="ctr"/>
                </a:tc>
                <a:tc>
                  <a:txBody>
                    <a:bodyPr/>
                    <a:lstStyle/>
                    <a:p>
                      <a:pPr algn="ctr" fontAlgn="b"/>
                      <a:endParaRPr lang="tr-TR" sz="10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dirty="0">
                          <a:effectLst/>
                        </a:rPr>
                        <a:t>8773</a:t>
                      </a:r>
                      <a:endParaRPr lang="tr-TR" sz="10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a:effectLst/>
                        </a:rPr>
                        <a:t>35</a:t>
                      </a:r>
                      <a:endParaRPr lang="tr-TR" sz="1000" b="1" i="0" u="none" strike="noStrike">
                        <a:solidFill>
                          <a:srgbClr val="000000"/>
                        </a:solidFill>
                        <a:effectLst/>
                        <a:latin typeface="Calibri"/>
                      </a:endParaRPr>
                    </a:p>
                  </a:txBody>
                  <a:tcPr marL="7114" marR="7114" marT="7114" marB="0" anchor="ctr"/>
                </a:tc>
                <a:tc>
                  <a:txBody>
                    <a:bodyPr/>
                    <a:lstStyle/>
                    <a:p>
                      <a:pPr algn="ctr" fontAlgn="b"/>
                      <a:r>
                        <a:rPr lang="tr-TR" sz="1000" u="none" strike="noStrike" dirty="0">
                          <a:effectLst/>
                        </a:rPr>
                        <a:t>95,3</a:t>
                      </a:r>
                      <a:endParaRPr lang="tr-TR" sz="10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dirty="0">
                          <a:effectLst/>
                        </a:rPr>
                        <a:t>35,2</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dirty="0">
                          <a:effectLst/>
                        </a:rPr>
                        <a:t>0,8</a:t>
                      </a:r>
                      <a:endParaRPr lang="tr-TR" sz="10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dirty="0">
                          <a:effectLst/>
                        </a:rPr>
                        <a:t>1,7</a:t>
                      </a:r>
                      <a:endParaRPr lang="tr-TR" sz="1000" b="1" i="0" u="none" strike="noStrike" dirty="0">
                        <a:solidFill>
                          <a:srgbClr val="000000"/>
                        </a:solidFill>
                        <a:effectLst/>
                        <a:latin typeface="Calibri"/>
                      </a:endParaRPr>
                    </a:p>
                  </a:txBody>
                  <a:tcPr marL="7114" marR="7114" marT="7114" marB="0" anchor="ctr"/>
                </a:tc>
                <a:tc>
                  <a:txBody>
                    <a:bodyPr/>
                    <a:lstStyle/>
                    <a:p>
                      <a:pPr algn="ctr" fontAlgn="b"/>
                      <a:r>
                        <a:rPr lang="tr-TR" sz="1000" u="none" strike="noStrike" dirty="0">
                          <a:effectLst/>
                        </a:rPr>
                        <a:t>31</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11"/>
                  </a:ext>
                </a:extLst>
              </a:tr>
              <a:tr h="292155">
                <a:tc>
                  <a:txBody>
                    <a:bodyPr/>
                    <a:lstStyle/>
                    <a:p>
                      <a:pPr algn="ctr" fontAlgn="b"/>
                      <a:r>
                        <a:rPr lang="tr-TR" sz="800" u="none" strike="noStrike" dirty="0">
                          <a:effectLst/>
                        </a:rPr>
                        <a:t>KASIM</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8076</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246</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8385</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34</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94.1</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a:effectLst/>
                        </a:rPr>
                        <a:t>33.7</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0,8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2,1</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30</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12"/>
                  </a:ext>
                </a:extLst>
              </a:tr>
              <a:tr h="292155">
                <a:tc>
                  <a:txBody>
                    <a:bodyPr/>
                    <a:lstStyle/>
                    <a:p>
                      <a:pPr algn="ctr" fontAlgn="b"/>
                      <a:r>
                        <a:rPr lang="tr-TR" sz="800" u="none" strike="noStrike" dirty="0">
                          <a:effectLst/>
                        </a:rPr>
                        <a:t>ARALIK</a:t>
                      </a:r>
                      <a:endParaRPr lang="tr-TR" sz="8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297</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6171</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235</a:t>
                      </a: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8874</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34</a:t>
                      </a:r>
                      <a:endParaRPr lang="tr-TR" sz="1000" b="1" i="0" u="none" strike="noStrike">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96,4</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a:effectLst/>
                        </a:rPr>
                        <a:t>38,3</a:t>
                      </a:r>
                      <a:endParaRPr lang="tr-TR" sz="1000" b="1" i="0" u="none" strike="noStrike">
                        <a:solidFill>
                          <a:srgbClr val="000000"/>
                        </a:solidFill>
                        <a:effectLst/>
                        <a:latin typeface="Calibri"/>
                      </a:endParaRPr>
                    </a:p>
                  </a:txBody>
                  <a:tcPr marL="7114" marR="7114" marT="7114" marB="0" anchor="ctr"/>
                </a:tc>
                <a:tc>
                  <a:txBody>
                    <a:bodyPr/>
                    <a:lstStyle/>
                    <a:p>
                      <a:pPr algn="ctr" fontAlgn="ct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0,8</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1,4</a:t>
                      </a:r>
                      <a:endParaRPr lang="tr-TR" sz="1000" b="1" i="0" u="none" strike="noStrike" dirty="0">
                        <a:solidFill>
                          <a:srgbClr val="000000"/>
                        </a:solidFill>
                        <a:effectLst/>
                        <a:latin typeface="Calibri"/>
                      </a:endParaRPr>
                    </a:p>
                  </a:txBody>
                  <a:tcPr marL="7114" marR="7114" marT="7114" marB="0" anchor="ctr"/>
                </a:tc>
                <a:tc>
                  <a:txBody>
                    <a:bodyPr/>
                    <a:lstStyle/>
                    <a:p>
                      <a:pPr algn="ctr" fontAlgn="ctr"/>
                      <a:r>
                        <a:rPr lang="tr-TR" sz="1000" u="none" strike="noStrike" dirty="0">
                          <a:effectLst/>
                        </a:rPr>
                        <a:t>31</a:t>
                      </a:r>
                      <a:endParaRPr lang="tr-TR" sz="1000" b="1" i="0" u="none" strike="noStrike" dirty="0">
                        <a:solidFill>
                          <a:srgbClr val="000000"/>
                        </a:solidFill>
                        <a:effectLst/>
                        <a:latin typeface="Calibri"/>
                      </a:endParaRPr>
                    </a:p>
                  </a:txBody>
                  <a:tcPr marL="7114" marR="7114" marT="7114" marB="0" anchor="ctr"/>
                </a:tc>
                <a:extLst>
                  <a:ext uri="{0D108BD9-81ED-4DB2-BD59-A6C34878D82A}">
                    <a16:rowId xmlns:a16="http://schemas.microsoft.com/office/drawing/2014/main" val="10013"/>
                  </a:ext>
                </a:extLst>
              </a:tr>
              <a:tr h="526934">
                <a:tc>
                  <a:txBody>
                    <a:bodyPr/>
                    <a:lstStyle/>
                    <a:p>
                      <a:pPr algn="ctr" fontAlgn="b"/>
                      <a:r>
                        <a:rPr lang="tr-TR" sz="800" u="none" strike="noStrike" dirty="0">
                          <a:effectLst/>
                        </a:rPr>
                        <a:t>TOPLAM</a:t>
                      </a:r>
                      <a:endParaRPr lang="tr-TR" sz="800" b="1" i="0" u="none" strike="noStrike" dirty="0">
                        <a:solidFill>
                          <a:srgbClr val="000000"/>
                        </a:solidFill>
                        <a:effectLst/>
                        <a:latin typeface="Calibri"/>
                      </a:endParaRPr>
                    </a:p>
                  </a:txBody>
                  <a:tcPr marL="7114" marR="7114" marT="7114" marB="0" anchor="ctr"/>
                </a:tc>
                <a:tc>
                  <a:txBody>
                    <a:bodyPr/>
                    <a:lstStyle/>
                    <a:p>
                      <a:pPr algn="ctr" fontAlgn="b"/>
                      <a:r>
                        <a:rPr lang="tr-TR" sz="1200" u="none" strike="noStrike" dirty="0">
                          <a:effectLst/>
                        </a:rPr>
                        <a:t>297</a:t>
                      </a:r>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81273</a:t>
                      </a:r>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2855</a:t>
                      </a:r>
                      <a:endParaRPr lang="tr-TR" sz="1200" b="1" i="0" u="none" strike="noStrike" dirty="0">
                        <a:solidFill>
                          <a:srgbClr val="FF0000"/>
                        </a:solidFill>
                        <a:effectLst/>
                        <a:latin typeface="Calibri"/>
                      </a:endParaRPr>
                    </a:p>
                  </a:txBody>
                  <a:tcPr marL="7114" marR="7114" marT="7114" marB="0" anchor="ctr"/>
                </a:tc>
                <a:tc>
                  <a:txBody>
                    <a:bodyPr/>
                    <a:lstStyle/>
                    <a:p>
                      <a:pPr algn="ctr" fontAlgn="b"/>
                      <a:endParaRPr lang="tr-TR" sz="1200" b="1" i="0" u="none" strike="noStrike">
                        <a:solidFill>
                          <a:srgbClr val="FF0000"/>
                        </a:solidFill>
                        <a:effectLst/>
                        <a:latin typeface="Calibri"/>
                      </a:endParaRPr>
                    </a:p>
                  </a:txBody>
                  <a:tcPr marL="7114" marR="7114" marT="7114" marB="0" anchor="ctr"/>
                </a:tc>
                <a:tc>
                  <a:txBody>
                    <a:bodyPr/>
                    <a:lstStyle/>
                    <a:p>
                      <a:pPr algn="ctr" fontAlgn="b"/>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103217</a:t>
                      </a:r>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34,0</a:t>
                      </a:r>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95,8</a:t>
                      </a:r>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35,8</a:t>
                      </a:r>
                      <a:endParaRPr lang="tr-TR" sz="1200" b="1" i="0" u="none" strike="noStrike" dirty="0">
                        <a:solidFill>
                          <a:srgbClr val="FF0000"/>
                        </a:solidFill>
                        <a:effectLst/>
                        <a:latin typeface="Calibri"/>
                      </a:endParaRPr>
                    </a:p>
                  </a:txBody>
                  <a:tcPr marL="7114" marR="7114" marT="7114" marB="0" anchor="ctr"/>
                </a:tc>
                <a:tc>
                  <a:txBody>
                    <a:bodyPr/>
                    <a:lstStyle/>
                    <a:p>
                      <a:pPr algn="ctr" fontAlgn="b"/>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0,8</a:t>
                      </a:r>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1,9</a:t>
                      </a:r>
                      <a:endParaRPr lang="tr-TR" sz="1200" b="1" i="0" u="none" strike="noStrike" dirty="0">
                        <a:solidFill>
                          <a:srgbClr val="FF0000"/>
                        </a:solidFill>
                        <a:effectLst/>
                        <a:latin typeface="Calibri"/>
                      </a:endParaRPr>
                    </a:p>
                  </a:txBody>
                  <a:tcPr marL="7114" marR="7114" marT="7114" marB="0" anchor="ctr"/>
                </a:tc>
                <a:tc>
                  <a:txBody>
                    <a:bodyPr/>
                    <a:lstStyle/>
                    <a:p>
                      <a:pPr algn="ctr" fontAlgn="b"/>
                      <a:r>
                        <a:rPr lang="tr-TR" sz="1200" u="none" strike="noStrike" dirty="0">
                          <a:effectLst/>
                        </a:rPr>
                        <a:t>365</a:t>
                      </a:r>
                      <a:endParaRPr lang="tr-TR" sz="1200" b="1" i="0" u="none" strike="noStrike" dirty="0">
                        <a:solidFill>
                          <a:srgbClr val="FF0000"/>
                        </a:solidFill>
                        <a:effectLst/>
                        <a:latin typeface="Calibri"/>
                      </a:endParaRPr>
                    </a:p>
                  </a:txBody>
                  <a:tcPr marL="7114" marR="7114" marT="7114" marB="0" anchor="ctr"/>
                </a:tc>
                <a:extLst>
                  <a:ext uri="{0D108BD9-81ED-4DB2-BD59-A6C34878D82A}">
                    <a16:rowId xmlns:a16="http://schemas.microsoft.com/office/drawing/2014/main" val="10014"/>
                  </a:ext>
                </a:extLst>
              </a:tr>
              <a:tr h="175645">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dirty="0">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extLst>
                  <a:ext uri="{0D108BD9-81ED-4DB2-BD59-A6C34878D82A}">
                    <a16:rowId xmlns:a16="http://schemas.microsoft.com/office/drawing/2014/main" val="10015"/>
                  </a:ext>
                </a:extLst>
              </a:tr>
              <a:tr h="175645">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dirty="0">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dirty="0">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tc>
                  <a:txBody>
                    <a:bodyPr/>
                    <a:lstStyle/>
                    <a:p>
                      <a:pPr algn="l" fontAlgn="b"/>
                      <a:endParaRPr lang="tr-TR" sz="800" b="0" i="0" u="none" strike="noStrike">
                        <a:solidFill>
                          <a:srgbClr val="000000"/>
                        </a:solidFill>
                        <a:effectLst/>
                        <a:latin typeface="Times New Roman"/>
                      </a:endParaRPr>
                    </a:p>
                  </a:txBody>
                  <a:tcPr marL="7114" marR="7114" marT="7114" marB="0" anchor="b"/>
                </a:tc>
                <a:extLst>
                  <a:ext uri="{0D108BD9-81ED-4DB2-BD59-A6C34878D82A}">
                    <a16:rowId xmlns:a16="http://schemas.microsoft.com/office/drawing/2014/main" val="10016"/>
                  </a:ext>
                </a:extLst>
              </a:tr>
              <a:tr h="175645">
                <a:tc>
                  <a:txBody>
                    <a:bodyPr/>
                    <a:lstStyle/>
                    <a:p>
                      <a:pPr algn="l" fontAlgn="b"/>
                      <a:endParaRPr lang="tr-TR" sz="800" b="0" i="0" u="none" strike="noStrike" dirty="0">
                        <a:solidFill>
                          <a:srgbClr val="000000"/>
                        </a:solidFill>
                        <a:effectLst/>
                        <a:latin typeface="Times New Roman"/>
                      </a:endParaRPr>
                    </a:p>
                  </a:txBody>
                  <a:tcPr marL="7114" marR="7114" marT="7114" marB="0" anchor="b"/>
                </a:tc>
                <a:tc gridSpan="12">
                  <a:txBody>
                    <a:bodyPr/>
                    <a:lstStyle/>
                    <a:p>
                      <a:pPr algn="ctr" fontAlgn="b"/>
                      <a:endParaRPr lang="tr-TR" sz="800" b="1" i="0" u="none" strike="noStrike" dirty="0">
                        <a:solidFill>
                          <a:srgbClr val="000000"/>
                        </a:solidFill>
                        <a:effectLst/>
                        <a:latin typeface="Times New Roman"/>
                      </a:endParaRPr>
                    </a:p>
                  </a:txBody>
                  <a:tcPr marL="7114" marR="7114" marT="711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dirty="0">
                        <a:solidFill>
                          <a:srgbClr val="000000"/>
                        </a:solidFill>
                        <a:effectLst/>
                        <a:latin typeface="Times New Roman"/>
                      </a:endParaRPr>
                    </a:p>
                  </a:txBody>
                  <a:tcPr marL="7114" marR="7114" marT="7114"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59624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173D13-696D-4936-BD1E-B8A96F5BB9DE}"/>
              </a:ext>
            </a:extLst>
          </p:cNvPr>
          <p:cNvSpPr>
            <a:spLocks noGrp="1"/>
          </p:cNvSpPr>
          <p:nvPr>
            <p:ph type="title"/>
          </p:nvPr>
        </p:nvSpPr>
        <p:spPr>
          <a:xfrm>
            <a:off x="1411550" y="2015231"/>
            <a:ext cx="9942250" cy="421182"/>
          </a:xfrm>
        </p:spPr>
        <p:txBody>
          <a:bodyPr>
            <a:normAutofit fontScale="90000"/>
          </a:bodyPr>
          <a:lstStyle/>
          <a:p>
            <a:r>
              <a:rPr lang="tr-TR" sz="3200" dirty="0"/>
              <a:t>Görüntüleme Hizmetleri</a:t>
            </a:r>
          </a:p>
        </p:txBody>
      </p:sp>
      <p:graphicFrame>
        <p:nvGraphicFramePr>
          <p:cNvPr id="4" name="Tablo 3">
            <a:extLst>
              <a:ext uri="{FF2B5EF4-FFF2-40B4-BE49-F238E27FC236}">
                <a16:creationId xmlns:a16="http://schemas.microsoft.com/office/drawing/2014/main" id="{7518DA51-1EE0-4635-AE6F-5826CEABCDA8}"/>
              </a:ext>
            </a:extLst>
          </p:cNvPr>
          <p:cNvGraphicFramePr>
            <a:graphicFrameLocks noGrp="1"/>
          </p:cNvGraphicFramePr>
          <p:nvPr>
            <p:extLst>
              <p:ext uri="{D42A27DB-BD31-4B8C-83A1-F6EECF244321}">
                <p14:modId xmlns:p14="http://schemas.microsoft.com/office/powerpoint/2010/main" val="3262306028"/>
              </p:ext>
            </p:extLst>
          </p:nvPr>
        </p:nvGraphicFramePr>
        <p:xfrm>
          <a:off x="1411550" y="2613382"/>
          <a:ext cx="10209324" cy="3633537"/>
        </p:xfrm>
        <a:graphic>
          <a:graphicData uri="http://schemas.openxmlformats.org/drawingml/2006/table">
            <a:tbl>
              <a:tblPr/>
              <a:tblGrid>
                <a:gridCol w="2552331">
                  <a:extLst>
                    <a:ext uri="{9D8B030D-6E8A-4147-A177-3AD203B41FA5}">
                      <a16:colId xmlns:a16="http://schemas.microsoft.com/office/drawing/2014/main" val="20000"/>
                    </a:ext>
                  </a:extLst>
                </a:gridCol>
                <a:gridCol w="2552331">
                  <a:extLst>
                    <a:ext uri="{9D8B030D-6E8A-4147-A177-3AD203B41FA5}">
                      <a16:colId xmlns:a16="http://schemas.microsoft.com/office/drawing/2014/main" val="20001"/>
                    </a:ext>
                  </a:extLst>
                </a:gridCol>
                <a:gridCol w="2552331">
                  <a:extLst>
                    <a:ext uri="{9D8B030D-6E8A-4147-A177-3AD203B41FA5}">
                      <a16:colId xmlns:a16="http://schemas.microsoft.com/office/drawing/2014/main" val="20002"/>
                    </a:ext>
                  </a:extLst>
                </a:gridCol>
                <a:gridCol w="2552331">
                  <a:extLst>
                    <a:ext uri="{9D8B030D-6E8A-4147-A177-3AD203B41FA5}">
                      <a16:colId xmlns:a16="http://schemas.microsoft.com/office/drawing/2014/main" val="20003"/>
                    </a:ext>
                  </a:extLst>
                </a:gridCol>
              </a:tblGrid>
              <a:tr h="1238040">
                <a:tc>
                  <a:txBody>
                    <a:bodyPr/>
                    <a:lstStyle/>
                    <a:p>
                      <a:pPr marL="72000" algn="ctr" rtl="0" fontAlgn="ctr"/>
                      <a:r>
                        <a:rPr lang="tr-TR" sz="1600" b="1" i="0" u="none" strike="noStrike" dirty="0">
                          <a:solidFill>
                            <a:srgbClr val="000000"/>
                          </a:solidFill>
                          <a:effectLst/>
                          <a:latin typeface="Arial(Gövde)"/>
                        </a:rPr>
                        <a:t> </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Aktif Cihaz Sayısı</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Randevu Süresi </a:t>
                      </a:r>
                      <a:br>
                        <a:rPr lang="tr-TR" sz="1600" b="1" i="0" u="none" strike="noStrike">
                          <a:solidFill>
                            <a:srgbClr val="000000"/>
                          </a:solidFill>
                          <a:effectLst/>
                          <a:latin typeface="Arial(Gövde)"/>
                        </a:rPr>
                      </a:br>
                      <a:r>
                        <a:rPr lang="tr-TR" sz="1600" b="1" i="0" u="none" strike="noStrike">
                          <a:solidFill>
                            <a:srgbClr val="000000"/>
                          </a:solidFill>
                          <a:effectLst/>
                          <a:latin typeface="Arial(Gövde)"/>
                        </a:rPr>
                        <a:t>(Gün)</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tr-TR" sz="1600" b="1" i="0" u="none" strike="noStrike">
                          <a:solidFill>
                            <a:srgbClr val="000000"/>
                          </a:solidFill>
                          <a:effectLst/>
                          <a:latin typeface="Arial(Gövde)"/>
                        </a:rPr>
                        <a:t>Raporlama Süresi </a:t>
                      </a:r>
                      <a:br>
                        <a:rPr lang="tr-TR" sz="1600" b="1" i="0" u="none" strike="noStrike">
                          <a:solidFill>
                            <a:srgbClr val="000000"/>
                          </a:solidFill>
                          <a:effectLst/>
                          <a:latin typeface="Arial(Gövde)"/>
                        </a:rPr>
                      </a:br>
                      <a:r>
                        <a:rPr lang="tr-TR" sz="1600" b="1" i="0" u="none" strike="noStrike">
                          <a:solidFill>
                            <a:srgbClr val="000000"/>
                          </a:solidFill>
                          <a:effectLst/>
                          <a:latin typeface="Arial(Gövde)"/>
                        </a:rPr>
                        <a:t>(Gün)</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0"/>
                  </a:ext>
                </a:extLst>
              </a:tr>
              <a:tr h="420205">
                <a:tc>
                  <a:txBody>
                    <a:bodyPr/>
                    <a:lstStyle/>
                    <a:p>
                      <a:pPr marL="72000" algn="ctr" rtl="0" fontAlgn="ctr"/>
                      <a:r>
                        <a:rPr lang="tr-TR" sz="1600" b="1" i="0" u="none" strike="noStrike" dirty="0">
                          <a:solidFill>
                            <a:srgbClr val="000000"/>
                          </a:solidFill>
                          <a:effectLst/>
                          <a:latin typeface="Arial(Gövde)"/>
                        </a:rPr>
                        <a:t>MR</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0" i="0" u="none" strike="noStrike" dirty="0">
                          <a:solidFill>
                            <a:srgbClr val="000000"/>
                          </a:solidFill>
                          <a:effectLst/>
                          <a:latin typeface="Calibri" panose="020F0502020204030204" pitchFamily="34" charset="0"/>
                        </a:rPr>
                        <a:t>1</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10</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4</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0205">
                <a:tc>
                  <a:txBody>
                    <a:bodyPr/>
                    <a:lstStyle/>
                    <a:p>
                      <a:pPr marL="72000" algn="ctr" rtl="0" fontAlgn="ctr"/>
                      <a:r>
                        <a:rPr lang="tr-TR" sz="1600" b="1" i="0" u="none" strike="noStrike" dirty="0">
                          <a:solidFill>
                            <a:srgbClr val="000000"/>
                          </a:solidFill>
                          <a:effectLst/>
                          <a:latin typeface="Arial(Gövde)"/>
                        </a:rPr>
                        <a:t>BT</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0" i="0" u="none" strike="noStrike" dirty="0">
                          <a:solidFill>
                            <a:srgbClr val="000000"/>
                          </a:solidFill>
                          <a:effectLst/>
                          <a:latin typeface="Calibri" panose="020F0502020204030204" pitchFamily="34" charset="0"/>
                        </a:rPr>
                        <a:t>0</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0</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0</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0205">
                <a:tc>
                  <a:txBody>
                    <a:bodyPr/>
                    <a:lstStyle/>
                    <a:p>
                      <a:pPr marL="72000" algn="ctr" rtl="0" fontAlgn="ctr"/>
                      <a:r>
                        <a:rPr lang="tr-TR" sz="1600" b="1" i="0" u="none" strike="noStrike" dirty="0">
                          <a:solidFill>
                            <a:srgbClr val="000000"/>
                          </a:solidFill>
                          <a:effectLst/>
                          <a:latin typeface="Arial(Gövde)"/>
                        </a:rPr>
                        <a:t>USG</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0" i="0" u="none" strike="noStrike" dirty="0">
                          <a:solidFill>
                            <a:srgbClr val="000000"/>
                          </a:solidFill>
                          <a:effectLst/>
                          <a:latin typeface="Calibri" panose="020F0502020204030204" pitchFamily="34" charset="0"/>
                        </a:rPr>
                        <a:t>2</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Aynı Gün</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Aynı Gün</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4268">
                <a:tc>
                  <a:txBody>
                    <a:bodyPr/>
                    <a:lstStyle/>
                    <a:p>
                      <a:pPr marL="72000" algn="ctr" rtl="0" fontAlgn="ctr"/>
                      <a:r>
                        <a:rPr lang="tr-TR" sz="1600" b="1" i="0" u="none" strike="noStrike" dirty="0">
                          <a:solidFill>
                            <a:srgbClr val="000000"/>
                          </a:solidFill>
                          <a:effectLst/>
                          <a:latin typeface="Arial(Gövde)"/>
                        </a:rPr>
                        <a:t>EEG</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0" i="0" u="none" strike="noStrike" dirty="0">
                          <a:solidFill>
                            <a:srgbClr val="000000"/>
                          </a:solidFill>
                          <a:effectLst/>
                          <a:latin typeface="Calibri" panose="020F0502020204030204" pitchFamily="34" charset="0"/>
                        </a:rPr>
                        <a:t>0</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0</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0</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0614">
                <a:tc>
                  <a:txBody>
                    <a:bodyPr/>
                    <a:lstStyle/>
                    <a:p>
                      <a:pPr marL="72000" algn="ctr" rtl="0" fontAlgn="ctr"/>
                      <a:r>
                        <a:rPr lang="tr-TR" sz="1600" b="1" i="0" u="none" strike="noStrike" dirty="0">
                          <a:solidFill>
                            <a:srgbClr val="000000"/>
                          </a:solidFill>
                          <a:effectLst/>
                          <a:latin typeface="Arial(Gövde)"/>
                        </a:rPr>
                        <a:t>EMG</a:t>
                      </a:r>
                    </a:p>
                  </a:txBody>
                  <a:tcPr marL="6731" marR="6731" marT="6731"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AEEF3"/>
                    </a:solidFill>
                  </a:tcPr>
                </a:tc>
                <a:tc>
                  <a:txBody>
                    <a:bodyPr/>
                    <a:lstStyle/>
                    <a:p>
                      <a:pPr algn="ctr" rtl="0" fontAlgn="ctr"/>
                      <a:r>
                        <a:rPr lang="tr-TR" sz="1600" b="0" i="0" u="none" strike="noStrike" dirty="0">
                          <a:solidFill>
                            <a:srgbClr val="000000"/>
                          </a:solidFill>
                          <a:effectLst/>
                          <a:latin typeface="Calibri" panose="020F0502020204030204" pitchFamily="34" charset="0"/>
                        </a:rPr>
                        <a:t>2</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20</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600" b="0" i="0" u="none" strike="noStrike" dirty="0">
                          <a:solidFill>
                            <a:srgbClr val="000000"/>
                          </a:solidFill>
                          <a:effectLst/>
                          <a:latin typeface="Calibri" panose="020F0502020204030204" pitchFamily="34" charset="0"/>
                        </a:rPr>
                        <a:t>Aynı Gün</a:t>
                      </a:r>
                    </a:p>
                  </a:txBody>
                  <a:tcPr marL="6731" marR="6731" marT="6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5" name="Resim 4">
            <a:extLst>
              <a:ext uri="{FF2B5EF4-FFF2-40B4-BE49-F238E27FC236}">
                <a16:creationId xmlns:a16="http://schemas.microsoft.com/office/drawing/2014/main" id="{3F0EAA11-6108-4A23-AA87-96932FB686A3}"/>
              </a:ext>
            </a:extLst>
          </p:cNvPr>
          <p:cNvPicPr>
            <a:picLocks noChangeAspect="1"/>
          </p:cNvPicPr>
          <p:nvPr/>
        </p:nvPicPr>
        <p:blipFill>
          <a:blip r:embed="rId2"/>
          <a:stretch>
            <a:fillRect/>
          </a:stretch>
        </p:blipFill>
        <p:spPr>
          <a:xfrm>
            <a:off x="837744" y="141271"/>
            <a:ext cx="10516511" cy="961924"/>
          </a:xfrm>
          <a:prstGeom prst="rect">
            <a:avLst/>
          </a:prstGeom>
        </p:spPr>
      </p:pic>
    </p:spTree>
    <p:extLst>
      <p:ext uri="{BB962C8B-B14F-4D97-AF65-F5344CB8AC3E}">
        <p14:creationId xmlns:p14="http://schemas.microsoft.com/office/powerpoint/2010/main" val="497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07568" y="1196753"/>
            <a:ext cx="7772400" cy="722511"/>
          </a:xfrm>
        </p:spPr>
        <p:txBody>
          <a:bodyPr>
            <a:normAutofit fontScale="90000"/>
          </a:bodyPr>
          <a:lstStyle/>
          <a:p>
            <a:r>
              <a:rPr lang="tr-TR" b="1" dirty="0"/>
              <a:t>OCAK AYI MHRS</a:t>
            </a:r>
          </a:p>
        </p:txBody>
      </p:sp>
      <p:graphicFrame>
        <p:nvGraphicFramePr>
          <p:cNvPr id="5" name="Tablo 4"/>
          <p:cNvGraphicFramePr>
            <a:graphicFrameLocks noGrp="1"/>
          </p:cNvGraphicFramePr>
          <p:nvPr>
            <p:extLst/>
          </p:nvPr>
        </p:nvGraphicFramePr>
        <p:xfrm>
          <a:off x="1919536" y="2060848"/>
          <a:ext cx="8496944" cy="3332480"/>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370840">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0"/>
                  </a:ext>
                </a:extLst>
              </a:tr>
              <a:tr h="370840">
                <a:tc>
                  <a:txBody>
                    <a:bodyPr/>
                    <a:lstStyle/>
                    <a:p>
                      <a:r>
                        <a:rPr lang="tr-TR" b="1" dirty="0"/>
                        <a:t>POLİKLİNİK</a:t>
                      </a:r>
                      <a:r>
                        <a:rPr lang="tr-TR" b="1" baseline="0" dirty="0"/>
                        <a:t> SAYISI</a:t>
                      </a:r>
                      <a:endParaRPr lang="tr-TR" b="1" dirty="0"/>
                    </a:p>
                  </a:txBody>
                  <a:tcPr/>
                </a:tc>
                <a:tc>
                  <a:txBody>
                    <a:bodyPr/>
                    <a:lstStyle/>
                    <a:p>
                      <a:pPr algn="l"/>
                      <a:r>
                        <a:rPr lang="tr-TR" b="1" dirty="0"/>
                        <a:t>26</a:t>
                      </a:r>
                    </a:p>
                  </a:txBody>
                  <a:tcPr/>
                </a:tc>
                <a:extLst>
                  <a:ext uri="{0D108BD9-81ED-4DB2-BD59-A6C34878D82A}">
                    <a16:rowId xmlns:a16="http://schemas.microsoft.com/office/drawing/2014/main" val="10001"/>
                  </a:ext>
                </a:extLst>
              </a:tr>
              <a:tr h="370840">
                <a:tc>
                  <a:txBody>
                    <a:bodyPr/>
                    <a:lstStyle/>
                    <a:p>
                      <a:r>
                        <a:rPr lang="tr-TR" b="1" dirty="0"/>
                        <a:t>FTR UZMAN HEKİM SAYISI</a:t>
                      </a:r>
                    </a:p>
                  </a:txBody>
                  <a:tcPr/>
                </a:tc>
                <a:tc>
                  <a:txBody>
                    <a:bodyPr/>
                    <a:lstStyle/>
                    <a:p>
                      <a:pPr algn="l"/>
                      <a:r>
                        <a:rPr lang="tr-TR" b="1" dirty="0"/>
                        <a:t>36</a:t>
                      </a:r>
                    </a:p>
                  </a:txBody>
                  <a:tcPr/>
                </a:tc>
                <a:extLst>
                  <a:ext uri="{0D108BD9-81ED-4DB2-BD59-A6C34878D82A}">
                    <a16:rowId xmlns:a16="http://schemas.microsoft.com/office/drawing/2014/main" val="10002"/>
                  </a:ext>
                </a:extLst>
              </a:tr>
              <a:tr h="255632">
                <a:tc>
                  <a:txBody>
                    <a:bodyPr/>
                    <a:lstStyle/>
                    <a:p>
                      <a:r>
                        <a:rPr lang="tr-TR" b="1" dirty="0"/>
                        <a:t>İNTANİYE</a:t>
                      </a:r>
                    </a:p>
                  </a:txBody>
                  <a:tcPr/>
                </a:tc>
                <a:tc>
                  <a:txBody>
                    <a:bodyPr/>
                    <a:lstStyle/>
                    <a:p>
                      <a:pPr algn="l"/>
                      <a:r>
                        <a:rPr lang="tr-TR" b="1" dirty="0"/>
                        <a:t>2</a:t>
                      </a:r>
                    </a:p>
                  </a:txBody>
                  <a:tcPr/>
                </a:tc>
                <a:extLst>
                  <a:ext uri="{0D108BD9-81ED-4DB2-BD59-A6C34878D82A}">
                    <a16:rowId xmlns:a16="http://schemas.microsoft.com/office/drawing/2014/main" val="10003"/>
                  </a:ext>
                </a:extLst>
              </a:tr>
              <a:tr h="370840">
                <a:tc>
                  <a:txBody>
                    <a:bodyPr/>
                    <a:lstStyle/>
                    <a:p>
                      <a:r>
                        <a:rPr lang="tr-TR" b="1" dirty="0"/>
                        <a:t>RUH</a:t>
                      </a:r>
                      <a:r>
                        <a:rPr lang="tr-TR" b="1" baseline="0" dirty="0"/>
                        <a:t> VE SİNİR HASTALIKLARI</a:t>
                      </a:r>
                      <a:endParaRPr lang="tr-TR" b="1" dirty="0"/>
                    </a:p>
                  </a:txBody>
                  <a:tcPr/>
                </a:tc>
                <a:tc>
                  <a:txBody>
                    <a:bodyPr/>
                    <a:lstStyle/>
                    <a:p>
                      <a:pPr algn="l"/>
                      <a:r>
                        <a:rPr lang="tr-TR" b="1" dirty="0"/>
                        <a:t>1</a:t>
                      </a:r>
                    </a:p>
                  </a:txBody>
                  <a:tcPr/>
                </a:tc>
                <a:extLst>
                  <a:ext uri="{0D108BD9-81ED-4DB2-BD59-A6C34878D82A}">
                    <a16:rowId xmlns:a16="http://schemas.microsoft.com/office/drawing/2014/main" val="10004"/>
                  </a:ext>
                </a:extLst>
              </a:tr>
              <a:tr h="370840">
                <a:tc>
                  <a:txBody>
                    <a:bodyPr/>
                    <a:lstStyle/>
                    <a:p>
                      <a:r>
                        <a:rPr lang="tr-TR" b="1" dirty="0"/>
                        <a:t>NÖROLOJİ</a:t>
                      </a:r>
                    </a:p>
                  </a:txBody>
                  <a:tcPr/>
                </a:tc>
                <a:tc>
                  <a:txBody>
                    <a:bodyPr/>
                    <a:lstStyle/>
                    <a:p>
                      <a:pPr algn="l"/>
                      <a:r>
                        <a:rPr lang="tr-TR" b="1" dirty="0"/>
                        <a:t>1</a:t>
                      </a:r>
                    </a:p>
                  </a:txBody>
                  <a:tcPr/>
                </a:tc>
                <a:extLst>
                  <a:ext uri="{0D108BD9-81ED-4DB2-BD59-A6C34878D82A}">
                    <a16:rowId xmlns:a16="http://schemas.microsoft.com/office/drawing/2014/main" val="10005"/>
                  </a:ext>
                </a:extLst>
              </a:tr>
              <a:tr h="370840">
                <a:tc>
                  <a:txBody>
                    <a:bodyPr/>
                    <a:lstStyle/>
                    <a:p>
                      <a:r>
                        <a:rPr lang="tr-TR" b="1" dirty="0"/>
                        <a:t>DİŞ</a:t>
                      </a:r>
                    </a:p>
                  </a:txBody>
                  <a:tcPr/>
                </a:tc>
                <a:tc>
                  <a:txBody>
                    <a:bodyPr/>
                    <a:lstStyle/>
                    <a:p>
                      <a:pPr algn="l"/>
                      <a:r>
                        <a:rPr lang="tr-TR" b="1" dirty="0"/>
                        <a:t>2</a:t>
                      </a:r>
                    </a:p>
                  </a:txBody>
                  <a:tcPr/>
                </a:tc>
                <a:extLst>
                  <a:ext uri="{0D108BD9-81ED-4DB2-BD59-A6C34878D82A}">
                    <a16:rowId xmlns:a16="http://schemas.microsoft.com/office/drawing/2014/main" val="10006"/>
                  </a:ext>
                </a:extLst>
              </a:tr>
              <a:tr h="370840">
                <a:tc>
                  <a:txBody>
                    <a:bodyPr/>
                    <a:lstStyle/>
                    <a:p>
                      <a:r>
                        <a:rPr lang="tr-TR" b="1" dirty="0"/>
                        <a:t>CETVEL</a:t>
                      </a:r>
                      <a:r>
                        <a:rPr lang="tr-TR" b="1" baseline="0" dirty="0"/>
                        <a:t> AÇILAN HEKİM SAYISI</a:t>
                      </a:r>
                      <a:endParaRPr lang="tr-TR" b="1" dirty="0"/>
                    </a:p>
                  </a:txBody>
                  <a:tcPr/>
                </a:tc>
                <a:tc>
                  <a:txBody>
                    <a:bodyPr/>
                    <a:lstStyle/>
                    <a:p>
                      <a:pPr algn="l"/>
                      <a:r>
                        <a:rPr lang="tr-TR" b="1" dirty="0"/>
                        <a:t>43</a:t>
                      </a:r>
                    </a:p>
                  </a:txBody>
                  <a:tcPr/>
                </a:tc>
                <a:extLst>
                  <a:ext uri="{0D108BD9-81ED-4DB2-BD59-A6C34878D82A}">
                    <a16:rowId xmlns:a16="http://schemas.microsoft.com/office/drawing/2014/main" val="10007"/>
                  </a:ext>
                </a:extLst>
              </a:tr>
              <a:tr h="370840">
                <a:tc>
                  <a:txBody>
                    <a:bodyPr/>
                    <a:lstStyle/>
                    <a:p>
                      <a:r>
                        <a:rPr lang="tr-TR" b="1" dirty="0"/>
                        <a:t>KAPALI CETVEL</a:t>
                      </a:r>
                      <a:r>
                        <a:rPr lang="tr-TR" b="1" baseline="0" dirty="0"/>
                        <a:t> SAYISI</a:t>
                      </a:r>
                      <a:endParaRPr lang="tr-TR" b="1" dirty="0"/>
                    </a:p>
                  </a:txBody>
                  <a:tcPr/>
                </a:tc>
                <a:tc>
                  <a:txBody>
                    <a:bodyPr/>
                    <a:lstStyle/>
                    <a:p>
                      <a:pPr algn="l"/>
                      <a:r>
                        <a:rPr lang="tr-TR" b="1" dirty="0"/>
                        <a:t>2</a:t>
                      </a:r>
                    </a:p>
                  </a:txBody>
                  <a:tcPr/>
                </a:tc>
                <a:extLst>
                  <a:ext uri="{0D108BD9-81ED-4DB2-BD59-A6C34878D82A}">
                    <a16:rowId xmlns:a16="http://schemas.microsoft.com/office/drawing/2014/main" val="10008"/>
                  </a:ext>
                </a:extLst>
              </a:tr>
            </a:tbl>
          </a:graphicData>
        </a:graphic>
      </p:graphicFrame>
      <p:pic>
        <p:nvPicPr>
          <p:cNvPr id="7" name="Resim 6">
            <a:extLst>
              <a:ext uri="{FF2B5EF4-FFF2-40B4-BE49-F238E27FC236}">
                <a16:creationId xmlns:a16="http://schemas.microsoft.com/office/drawing/2014/main" id="{B787A2DC-FEB7-48B7-BC80-19A43844AFB0}"/>
              </a:ext>
            </a:extLst>
          </p:cNvPr>
          <p:cNvPicPr>
            <a:picLocks noChangeAspect="1"/>
          </p:cNvPicPr>
          <p:nvPr/>
        </p:nvPicPr>
        <p:blipFill>
          <a:blip r:embed="rId2"/>
          <a:stretch>
            <a:fillRect/>
          </a:stretch>
        </p:blipFill>
        <p:spPr>
          <a:xfrm>
            <a:off x="837744" y="142043"/>
            <a:ext cx="10516511" cy="913127"/>
          </a:xfrm>
          <a:prstGeom prst="rect">
            <a:avLst/>
          </a:prstGeom>
        </p:spPr>
      </p:pic>
    </p:spTree>
    <p:extLst>
      <p:ext uri="{BB962C8B-B14F-4D97-AF65-F5344CB8AC3E}">
        <p14:creationId xmlns:p14="http://schemas.microsoft.com/office/powerpoint/2010/main" val="383081450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289</TotalTime>
  <Words>608</Words>
  <Application>Microsoft Office PowerPoint</Application>
  <PresentationFormat>Geniş ekran</PresentationFormat>
  <Paragraphs>310</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Arial(Gövde)</vt:lpstr>
      <vt:lpstr>Calibri</vt:lpstr>
      <vt:lpstr>Century Gothic</vt:lpstr>
      <vt:lpstr>Times New Roman</vt:lpstr>
      <vt:lpstr>Wingdings 3</vt:lpstr>
      <vt:lpstr>Duman</vt:lpstr>
      <vt:lpstr>MHRS 'nin Hastanelerde Uygulama Süreçleri Karşılaşılan Sorunlar , Çözüm Önerileri </vt:lpstr>
      <vt:lpstr>SBÜ  Ankara Fizik Tedavi ve Rehabilitasyon  Eğitim ve Araştırma Hastanesi</vt:lpstr>
      <vt:lpstr>PowerPoint Sunusu</vt:lpstr>
      <vt:lpstr>PowerPoint Sunusu</vt:lpstr>
      <vt:lpstr>PowerPoint Sunusu</vt:lpstr>
      <vt:lpstr>PowerPoint Sunusu</vt:lpstr>
      <vt:lpstr>PowerPoint Sunusu</vt:lpstr>
      <vt:lpstr>Görüntüleme Hizmetleri</vt:lpstr>
      <vt:lpstr>OCAK AYI MHRS</vt:lpstr>
      <vt:lpstr>PowerPoint Sunusu</vt:lpstr>
      <vt:lpstr>MHRS de Karşılaşılan Sorunlar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MHRS 'nin Hastanelerde Uygulama Süreçleri ,Karşılaşılan Sorunlar ,Çözüm Önerileri</dc:title>
  <dc:creator>Mhk erz</dc:creator>
  <cp:lastModifiedBy>Mhk erz</cp:lastModifiedBy>
  <cp:revision>13</cp:revision>
  <dcterms:created xsi:type="dcterms:W3CDTF">2019-02-05T06:54:20Z</dcterms:created>
  <dcterms:modified xsi:type="dcterms:W3CDTF">2019-02-05T11:44:13Z</dcterms:modified>
</cp:coreProperties>
</file>