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70" r:id="rId3"/>
    <p:sldId id="269" r:id="rId4"/>
    <p:sldId id="273" r:id="rId5"/>
    <p:sldId id="272" r:id="rId6"/>
    <p:sldId id="271" r:id="rId7"/>
    <p:sldId id="274" r:id="rId8"/>
    <p:sldId id="268" r:id="rId9"/>
    <p:sldId id="267" r:id="rId10"/>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41" autoAdjust="0"/>
  </p:normalViewPr>
  <p:slideViewPr>
    <p:cSldViewPr>
      <p:cViewPr>
        <p:scale>
          <a:sx n="100" d="100"/>
          <a:sy n="100" d="100"/>
        </p:scale>
        <p:origin x="-19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zden.duruhan\Desktop\Yeni%20Microsoft%20Office%20Excel%20&#199;al&#305;&#351;ma%20Sayfas&#3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tr-TR"/>
  <c:chart>
    <c:title>
      <c:tx>
        <c:rich>
          <a:bodyPr/>
          <a:lstStyle/>
          <a:p>
            <a:pPr>
              <a:defRPr sz="1600">
                <a:latin typeface="Times New Roman" pitchFamily="18" charset="0"/>
                <a:cs typeface="Times New Roman" pitchFamily="18" charset="0"/>
              </a:defRPr>
            </a:pPr>
            <a:r>
              <a:rPr lang="tr-TR" sz="1400" dirty="0" smtClean="0">
                <a:latin typeface="Times New Roman" pitchFamily="18" charset="0"/>
                <a:cs typeface="Times New Roman" pitchFamily="18" charset="0"/>
              </a:rPr>
              <a:t>2017 </a:t>
            </a:r>
            <a:r>
              <a:rPr lang="en-US" sz="1400" dirty="0" smtClean="0">
                <a:latin typeface="Times New Roman" pitchFamily="18" charset="0"/>
                <a:cs typeface="Times New Roman" pitchFamily="18" charset="0"/>
              </a:rPr>
              <a:t>HIMSS </a:t>
            </a:r>
            <a:r>
              <a:rPr lang="en-US" sz="1400" dirty="0">
                <a:latin typeface="Times New Roman" pitchFamily="18" charset="0"/>
                <a:cs typeface="Times New Roman" pitchFamily="18" charset="0"/>
              </a:rPr>
              <a:t>DİJİTAL HASTANE HEDEFİ </a:t>
            </a:r>
          </a:p>
        </c:rich>
      </c:tx>
      <c:layout/>
    </c:title>
    <c:plotArea>
      <c:layout/>
      <c:barChart>
        <c:barDir val="col"/>
        <c:grouping val="clustered"/>
        <c:ser>
          <c:idx val="0"/>
          <c:order val="0"/>
          <c:tx>
            <c:strRef>
              <c:f>Sayfa1!$H$10</c:f>
              <c:strCache>
                <c:ptCount val="1"/>
                <c:pt idx="0">
                  <c:v>HIMSS 7</c:v>
                </c:pt>
              </c:strCache>
            </c:strRef>
          </c:tx>
          <c:dLbls>
            <c:dLbl>
              <c:idx val="0"/>
              <c:layout>
                <c:manualLayout>
                  <c:x val="-2.2222222222222244E-2"/>
                  <c:y val="-2.3870417732310335E-2"/>
                </c:manualLayout>
              </c:layout>
              <c:dLblPos val="outEnd"/>
              <c:showVal val="1"/>
              <c:showSerName val="1"/>
            </c:dLbl>
            <c:dLbl>
              <c:idx val="1"/>
              <c:layout>
                <c:manualLayout>
                  <c:x val="-3.8888888888888952E-2"/>
                  <c:y val="-2.7280477408354677E-2"/>
                </c:manualLayout>
              </c:layout>
              <c:dLblPos val="outEnd"/>
              <c:showVal val="1"/>
              <c:showSerName val="1"/>
            </c:dLbl>
            <c:txPr>
              <a:bodyPr/>
              <a:lstStyle/>
              <a:p>
                <a:pPr>
                  <a:defRPr b="1">
                    <a:latin typeface="Times New Roman" pitchFamily="18" charset="0"/>
                    <a:cs typeface="Times New Roman" pitchFamily="18" charset="0"/>
                  </a:defRPr>
                </a:pPr>
                <a:endParaRPr lang="tr-TR"/>
              </a:p>
            </c:txPr>
            <c:dLblPos val="outEnd"/>
            <c:showVal val="1"/>
            <c:showSerName val="1"/>
          </c:dLbls>
          <c:cat>
            <c:strRef>
              <c:f>Sayfa1!$G$11:$G$12</c:f>
              <c:strCache>
                <c:ptCount val="2"/>
                <c:pt idx="0">
                  <c:v>2017 mevcut</c:v>
                </c:pt>
                <c:pt idx="1">
                  <c:v>2017 hedef </c:v>
                </c:pt>
              </c:strCache>
            </c:strRef>
          </c:cat>
          <c:val>
            <c:numRef>
              <c:f>Sayfa1!$H$11:$H$12</c:f>
              <c:numCache>
                <c:formatCode>General</c:formatCode>
                <c:ptCount val="2"/>
                <c:pt idx="0">
                  <c:v>1</c:v>
                </c:pt>
                <c:pt idx="1">
                  <c:v>20</c:v>
                </c:pt>
              </c:numCache>
            </c:numRef>
          </c:val>
        </c:ser>
        <c:ser>
          <c:idx val="1"/>
          <c:order val="1"/>
          <c:tx>
            <c:strRef>
              <c:f>Sayfa1!$I$10</c:f>
              <c:strCache>
                <c:ptCount val="1"/>
                <c:pt idx="0">
                  <c:v>HIMSS 6</c:v>
                </c:pt>
              </c:strCache>
            </c:strRef>
          </c:tx>
          <c:dLbls>
            <c:dLbl>
              <c:idx val="0"/>
              <c:layout>
                <c:manualLayout>
                  <c:x val="-8.3333333333333419E-3"/>
                  <c:y val="-2.0460358056266E-2"/>
                </c:manualLayout>
              </c:layout>
              <c:dLblPos val="outEnd"/>
              <c:showVal val="1"/>
              <c:showSerName val="1"/>
            </c:dLbl>
            <c:txPr>
              <a:bodyPr/>
              <a:lstStyle/>
              <a:p>
                <a:pPr>
                  <a:defRPr b="1">
                    <a:latin typeface="Times New Roman" pitchFamily="18" charset="0"/>
                    <a:cs typeface="Times New Roman" pitchFamily="18" charset="0"/>
                  </a:defRPr>
                </a:pPr>
                <a:endParaRPr lang="tr-TR"/>
              </a:p>
            </c:txPr>
            <c:dLblPos val="outEnd"/>
            <c:showVal val="1"/>
            <c:showSerName val="1"/>
          </c:dLbls>
          <c:cat>
            <c:strRef>
              <c:f>Sayfa1!$G$11:$G$12</c:f>
              <c:strCache>
                <c:ptCount val="2"/>
                <c:pt idx="0">
                  <c:v>2017 mevcut</c:v>
                </c:pt>
                <c:pt idx="1">
                  <c:v>2017 hedef </c:v>
                </c:pt>
              </c:strCache>
            </c:strRef>
          </c:cat>
          <c:val>
            <c:numRef>
              <c:f>Sayfa1!$I$11:$I$12</c:f>
              <c:numCache>
                <c:formatCode>General</c:formatCode>
                <c:ptCount val="2"/>
                <c:pt idx="0">
                  <c:v>16</c:v>
                </c:pt>
                <c:pt idx="1">
                  <c:v>100</c:v>
                </c:pt>
              </c:numCache>
            </c:numRef>
          </c:val>
        </c:ser>
        <c:axId val="91370624"/>
        <c:axId val="91372160"/>
      </c:barChart>
      <c:catAx>
        <c:axId val="91370624"/>
        <c:scaling>
          <c:orientation val="minMax"/>
        </c:scaling>
        <c:axPos val="b"/>
        <c:tickLblPos val="nextTo"/>
        <c:crossAx val="91372160"/>
        <c:crosses val="autoZero"/>
        <c:auto val="1"/>
        <c:lblAlgn val="ctr"/>
        <c:lblOffset val="100"/>
      </c:catAx>
      <c:valAx>
        <c:axId val="91372160"/>
        <c:scaling>
          <c:orientation val="minMax"/>
        </c:scaling>
        <c:axPos val="l"/>
        <c:majorGridlines/>
        <c:numFmt formatCode="General" sourceLinked="1"/>
        <c:tickLblPos val="nextTo"/>
        <c:crossAx val="91370624"/>
        <c:crosses val="autoZero"/>
        <c:crossBetween val="between"/>
      </c:valAx>
    </c:plotArea>
    <c:legend>
      <c:legendPos val="r"/>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096A96-0AD6-4A8F-BE10-24C05C3ECFD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1836C93C-964D-4410-B963-6A967174CC5E}">
      <dgm:prSet phldrT="[Metin]"/>
      <dgm:spPr/>
      <dgm:t>
        <a:bodyPr/>
        <a:lstStyle/>
        <a:p>
          <a:r>
            <a:rPr lang="tr-TR" b="1" dirty="0" smtClean="0">
              <a:latin typeface="Times New Roman" pitchFamily="18" charset="0"/>
              <a:cs typeface="Times New Roman" pitchFamily="18" charset="0"/>
            </a:rPr>
            <a:t>2012</a:t>
          </a:r>
          <a:endParaRPr lang="tr-TR" b="1" dirty="0">
            <a:latin typeface="Times New Roman" pitchFamily="18" charset="0"/>
            <a:cs typeface="Times New Roman" pitchFamily="18" charset="0"/>
          </a:endParaRPr>
        </a:p>
      </dgm:t>
    </dgm:pt>
    <dgm:pt modelId="{63568A3B-7B9C-4167-87CF-E87A39488E7F}" type="parTrans" cxnId="{1B87737B-DA11-4D5D-BD00-E8DE8537E17A}">
      <dgm:prSet/>
      <dgm:spPr/>
      <dgm:t>
        <a:bodyPr/>
        <a:lstStyle/>
        <a:p>
          <a:endParaRPr lang="tr-TR">
            <a:latin typeface="Times New Roman" pitchFamily="18" charset="0"/>
            <a:cs typeface="Times New Roman" pitchFamily="18" charset="0"/>
          </a:endParaRPr>
        </a:p>
      </dgm:t>
    </dgm:pt>
    <dgm:pt modelId="{2213CF52-0298-409D-A7FE-74F7C215B4C7}" type="sibTrans" cxnId="{1B87737B-DA11-4D5D-BD00-E8DE8537E17A}">
      <dgm:prSet/>
      <dgm:spPr/>
      <dgm:t>
        <a:bodyPr/>
        <a:lstStyle/>
        <a:p>
          <a:endParaRPr lang="tr-TR">
            <a:latin typeface="Times New Roman" pitchFamily="18" charset="0"/>
            <a:cs typeface="Times New Roman" pitchFamily="18" charset="0"/>
          </a:endParaRPr>
        </a:p>
      </dgm:t>
    </dgm:pt>
    <dgm:pt modelId="{58E452C3-EF43-4910-8B48-DE014FACF0D7}">
      <dgm:prSet phldrT="[Metin]"/>
      <dgm:spPr/>
      <dgm:t>
        <a:bodyPr/>
        <a:lstStyle/>
        <a:p>
          <a:r>
            <a:rPr lang="tr-TR" dirty="0" smtClean="0">
              <a:latin typeface="Times New Roman" pitchFamily="18" charset="0"/>
              <a:cs typeface="Times New Roman" pitchFamily="18" charset="0"/>
            </a:rPr>
            <a:t>2012 yılında Gazi Mustafa Kemal Devlet Hastanesinde pilot uygulama (2014 hastane seviye 6 derecesini aldı)</a:t>
          </a:r>
          <a:endParaRPr lang="tr-TR" dirty="0">
            <a:latin typeface="Times New Roman" pitchFamily="18" charset="0"/>
            <a:cs typeface="Times New Roman" pitchFamily="18" charset="0"/>
          </a:endParaRPr>
        </a:p>
      </dgm:t>
    </dgm:pt>
    <dgm:pt modelId="{9DFA9143-C4F0-4A24-961B-4CDFA54C8967}" type="parTrans" cxnId="{8957F426-6063-445E-8CEF-F8F64F8D552A}">
      <dgm:prSet/>
      <dgm:spPr/>
      <dgm:t>
        <a:bodyPr/>
        <a:lstStyle/>
        <a:p>
          <a:endParaRPr lang="tr-TR">
            <a:latin typeface="Times New Roman" pitchFamily="18" charset="0"/>
            <a:cs typeface="Times New Roman" pitchFamily="18" charset="0"/>
          </a:endParaRPr>
        </a:p>
      </dgm:t>
    </dgm:pt>
    <dgm:pt modelId="{739167FE-E6BD-4802-A701-F73131F789C6}" type="sibTrans" cxnId="{8957F426-6063-445E-8CEF-F8F64F8D552A}">
      <dgm:prSet/>
      <dgm:spPr/>
      <dgm:t>
        <a:bodyPr/>
        <a:lstStyle/>
        <a:p>
          <a:endParaRPr lang="tr-TR">
            <a:latin typeface="Times New Roman" pitchFamily="18" charset="0"/>
            <a:cs typeface="Times New Roman" pitchFamily="18" charset="0"/>
          </a:endParaRPr>
        </a:p>
      </dgm:t>
    </dgm:pt>
    <dgm:pt modelId="{E524B501-8FD5-4764-9A15-414724523FE2}">
      <dgm:prSet phldrT="[Metin]"/>
      <dgm:spPr/>
      <dgm:t>
        <a:bodyPr/>
        <a:lstStyle/>
        <a:p>
          <a:r>
            <a:rPr lang="tr-TR" b="1" dirty="0" smtClean="0">
              <a:latin typeface="Times New Roman" pitchFamily="18" charset="0"/>
              <a:cs typeface="Times New Roman" pitchFamily="18" charset="0"/>
            </a:rPr>
            <a:t>2014</a:t>
          </a:r>
          <a:endParaRPr lang="tr-TR" b="1" dirty="0">
            <a:latin typeface="Times New Roman" pitchFamily="18" charset="0"/>
            <a:cs typeface="Times New Roman" pitchFamily="18" charset="0"/>
          </a:endParaRPr>
        </a:p>
      </dgm:t>
    </dgm:pt>
    <dgm:pt modelId="{4CE13B94-C05B-485A-87E5-2E0EA4DF58C3}" type="parTrans" cxnId="{8C14EDB3-C699-461C-B6D3-A1000D92DEDD}">
      <dgm:prSet/>
      <dgm:spPr/>
      <dgm:t>
        <a:bodyPr/>
        <a:lstStyle/>
        <a:p>
          <a:endParaRPr lang="tr-TR">
            <a:latin typeface="Times New Roman" pitchFamily="18" charset="0"/>
            <a:cs typeface="Times New Roman" pitchFamily="18" charset="0"/>
          </a:endParaRPr>
        </a:p>
      </dgm:t>
    </dgm:pt>
    <dgm:pt modelId="{E09477D8-8E48-4D70-BBDD-8EA7B868B625}" type="sibTrans" cxnId="{8C14EDB3-C699-461C-B6D3-A1000D92DEDD}">
      <dgm:prSet/>
      <dgm:spPr/>
      <dgm:t>
        <a:bodyPr/>
        <a:lstStyle/>
        <a:p>
          <a:endParaRPr lang="tr-TR">
            <a:latin typeface="Times New Roman" pitchFamily="18" charset="0"/>
            <a:cs typeface="Times New Roman" pitchFamily="18" charset="0"/>
          </a:endParaRPr>
        </a:p>
      </dgm:t>
    </dgm:pt>
    <dgm:pt modelId="{7508B42B-921D-4190-B2A7-C29ECE1758E8}">
      <dgm:prSet phldrT="[Metin]"/>
      <dgm:spPr/>
      <dgm:t>
        <a:bodyPr/>
        <a:lstStyle/>
        <a:p>
          <a:r>
            <a:rPr lang="tr-TR" dirty="0" smtClean="0">
              <a:latin typeface="Times New Roman" pitchFamily="18" charset="0"/>
              <a:cs typeface="Times New Roman" pitchFamily="18" charset="0"/>
            </a:rPr>
            <a:t>Fuar ve organizasyonlarla HIMSS dijitalleşme süreci yaygınlaştırma çalışmaları (3 hastane Seviye 6 derecesi aldı)</a:t>
          </a:r>
          <a:endParaRPr lang="tr-TR" dirty="0">
            <a:latin typeface="Times New Roman" pitchFamily="18" charset="0"/>
            <a:cs typeface="Times New Roman" pitchFamily="18" charset="0"/>
          </a:endParaRPr>
        </a:p>
      </dgm:t>
    </dgm:pt>
    <dgm:pt modelId="{B0D40CEC-A69A-4AEC-A871-F9BC04CB2D0E}" type="parTrans" cxnId="{D99E41EA-819D-4CD0-9D01-B6E3A525B243}">
      <dgm:prSet/>
      <dgm:spPr/>
      <dgm:t>
        <a:bodyPr/>
        <a:lstStyle/>
        <a:p>
          <a:endParaRPr lang="tr-TR">
            <a:latin typeface="Times New Roman" pitchFamily="18" charset="0"/>
            <a:cs typeface="Times New Roman" pitchFamily="18" charset="0"/>
          </a:endParaRPr>
        </a:p>
      </dgm:t>
    </dgm:pt>
    <dgm:pt modelId="{13B5E029-5C9A-4E10-97C0-4A11D2F9ADCA}" type="sibTrans" cxnId="{D99E41EA-819D-4CD0-9D01-B6E3A525B243}">
      <dgm:prSet/>
      <dgm:spPr/>
      <dgm:t>
        <a:bodyPr/>
        <a:lstStyle/>
        <a:p>
          <a:endParaRPr lang="tr-TR">
            <a:latin typeface="Times New Roman" pitchFamily="18" charset="0"/>
            <a:cs typeface="Times New Roman" pitchFamily="18" charset="0"/>
          </a:endParaRPr>
        </a:p>
      </dgm:t>
    </dgm:pt>
    <dgm:pt modelId="{8FB882CB-6326-4F1F-BE27-06A32F1C8D55}">
      <dgm:prSet phldrT="[Metin]"/>
      <dgm:spPr/>
      <dgm:t>
        <a:bodyPr/>
        <a:lstStyle/>
        <a:p>
          <a:r>
            <a:rPr lang="tr-TR" b="1" dirty="0" smtClean="0">
              <a:latin typeface="Times New Roman" pitchFamily="18" charset="0"/>
              <a:cs typeface="Times New Roman" pitchFamily="18" charset="0"/>
            </a:rPr>
            <a:t>2015</a:t>
          </a:r>
          <a:endParaRPr lang="tr-TR" b="1" dirty="0">
            <a:latin typeface="Times New Roman" pitchFamily="18" charset="0"/>
            <a:cs typeface="Times New Roman" pitchFamily="18" charset="0"/>
          </a:endParaRPr>
        </a:p>
      </dgm:t>
    </dgm:pt>
    <dgm:pt modelId="{B2B3B699-0011-47C0-8120-FDE67836D8E1}" type="parTrans" cxnId="{F7B61D76-C1EE-45BD-9937-FFB7F04BE58E}">
      <dgm:prSet/>
      <dgm:spPr/>
      <dgm:t>
        <a:bodyPr/>
        <a:lstStyle/>
        <a:p>
          <a:endParaRPr lang="tr-TR">
            <a:latin typeface="Times New Roman" pitchFamily="18" charset="0"/>
            <a:cs typeface="Times New Roman" pitchFamily="18" charset="0"/>
          </a:endParaRPr>
        </a:p>
      </dgm:t>
    </dgm:pt>
    <dgm:pt modelId="{3AF214A4-A735-4FAD-A56B-25D3C5BB9B7D}" type="sibTrans" cxnId="{F7B61D76-C1EE-45BD-9937-FFB7F04BE58E}">
      <dgm:prSet/>
      <dgm:spPr/>
      <dgm:t>
        <a:bodyPr/>
        <a:lstStyle/>
        <a:p>
          <a:endParaRPr lang="tr-TR">
            <a:latin typeface="Times New Roman" pitchFamily="18" charset="0"/>
            <a:cs typeface="Times New Roman" pitchFamily="18" charset="0"/>
          </a:endParaRPr>
        </a:p>
      </dgm:t>
    </dgm:pt>
    <dgm:pt modelId="{5D1920BD-951A-492F-B795-EFC459FE3444}">
      <dgm:prSet phldrT="[Metin]"/>
      <dgm:spPr/>
      <dgm:t>
        <a:bodyPr/>
        <a:lstStyle/>
        <a:p>
          <a:r>
            <a:rPr lang="tr-TR" dirty="0" smtClean="0">
              <a:latin typeface="Times New Roman" pitchFamily="18" charset="0"/>
              <a:cs typeface="Times New Roman" pitchFamily="18" charset="0"/>
            </a:rPr>
            <a:t>HIMSS Fuarı Antalya (Mart 2015) 6 hastane Seviye 6 derecesi olmaya hak kazandı.</a:t>
          </a:r>
          <a:endParaRPr lang="tr-TR" dirty="0">
            <a:latin typeface="Times New Roman" pitchFamily="18" charset="0"/>
            <a:cs typeface="Times New Roman" pitchFamily="18" charset="0"/>
          </a:endParaRPr>
        </a:p>
      </dgm:t>
    </dgm:pt>
    <dgm:pt modelId="{A7C7C176-26B2-4DE9-B81D-33C057F038E1}" type="parTrans" cxnId="{2764B73A-968B-4BA8-8841-4B4DE38011BB}">
      <dgm:prSet/>
      <dgm:spPr/>
      <dgm:t>
        <a:bodyPr/>
        <a:lstStyle/>
        <a:p>
          <a:endParaRPr lang="tr-TR">
            <a:latin typeface="Times New Roman" pitchFamily="18" charset="0"/>
            <a:cs typeface="Times New Roman" pitchFamily="18" charset="0"/>
          </a:endParaRPr>
        </a:p>
      </dgm:t>
    </dgm:pt>
    <dgm:pt modelId="{5FE813FD-DAFB-498B-BDA8-9A91101F2DFA}" type="sibTrans" cxnId="{2764B73A-968B-4BA8-8841-4B4DE38011BB}">
      <dgm:prSet/>
      <dgm:spPr/>
      <dgm:t>
        <a:bodyPr/>
        <a:lstStyle/>
        <a:p>
          <a:endParaRPr lang="tr-TR">
            <a:latin typeface="Times New Roman" pitchFamily="18" charset="0"/>
            <a:cs typeface="Times New Roman" pitchFamily="18" charset="0"/>
          </a:endParaRPr>
        </a:p>
      </dgm:t>
    </dgm:pt>
    <dgm:pt modelId="{7FC22B86-0C5F-4748-9D8D-86E0EC55CF83}">
      <dgm:prSet/>
      <dgm:spPr/>
      <dgm:t>
        <a:bodyPr/>
        <a:lstStyle/>
        <a:p>
          <a:r>
            <a:rPr lang="tr-TR" b="1" dirty="0" smtClean="0">
              <a:latin typeface="Times New Roman" pitchFamily="18" charset="0"/>
              <a:cs typeface="Times New Roman" pitchFamily="18" charset="0"/>
            </a:rPr>
            <a:t>2016</a:t>
          </a:r>
          <a:endParaRPr lang="tr-TR" b="1" dirty="0">
            <a:latin typeface="Times New Roman" pitchFamily="18" charset="0"/>
            <a:cs typeface="Times New Roman" pitchFamily="18" charset="0"/>
          </a:endParaRPr>
        </a:p>
      </dgm:t>
    </dgm:pt>
    <dgm:pt modelId="{7E43DD2A-8729-4411-B8F2-F3F42B64DAFD}" type="parTrans" cxnId="{A014D53C-56A3-451E-B309-6CB5FD729B9B}">
      <dgm:prSet/>
      <dgm:spPr/>
      <dgm:t>
        <a:bodyPr/>
        <a:lstStyle/>
        <a:p>
          <a:endParaRPr lang="tr-TR">
            <a:latin typeface="Times New Roman" pitchFamily="18" charset="0"/>
            <a:cs typeface="Times New Roman" pitchFamily="18" charset="0"/>
          </a:endParaRPr>
        </a:p>
      </dgm:t>
    </dgm:pt>
    <dgm:pt modelId="{9B219B2E-A46C-4BB1-A2BD-F4E3706FC9EC}" type="sibTrans" cxnId="{A014D53C-56A3-451E-B309-6CB5FD729B9B}">
      <dgm:prSet/>
      <dgm:spPr/>
      <dgm:t>
        <a:bodyPr/>
        <a:lstStyle/>
        <a:p>
          <a:endParaRPr lang="tr-TR">
            <a:latin typeface="Times New Roman" pitchFamily="18" charset="0"/>
            <a:cs typeface="Times New Roman" pitchFamily="18" charset="0"/>
          </a:endParaRPr>
        </a:p>
      </dgm:t>
    </dgm:pt>
    <dgm:pt modelId="{963A478E-005B-43B9-95EE-21061FA529FC}">
      <dgm:prSet/>
      <dgm:spPr/>
      <dgm:t>
        <a:bodyPr/>
        <a:lstStyle/>
        <a:p>
          <a:r>
            <a:rPr lang="tr-TR" dirty="0" smtClean="0">
              <a:latin typeface="Times New Roman" pitchFamily="18" charset="0"/>
              <a:cs typeface="Times New Roman" pitchFamily="18" charset="0"/>
            </a:rPr>
            <a:t>HIMSS Fuarı İstanbul (Mayıs 2016) 7 hastane Seviye 6 ve 1 hastane Seviye 7 derecesi almaya hak kazandı.</a:t>
          </a:r>
          <a:endParaRPr lang="tr-TR" dirty="0">
            <a:latin typeface="Times New Roman" pitchFamily="18" charset="0"/>
            <a:cs typeface="Times New Roman" pitchFamily="18" charset="0"/>
          </a:endParaRPr>
        </a:p>
      </dgm:t>
    </dgm:pt>
    <dgm:pt modelId="{C2C56EA0-2889-4751-817C-147A1042BD61}" type="parTrans" cxnId="{2BCE9C5E-AB51-4904-AAED-92ED22A60622}">
      <dgm:prSet/>
      <dgm:spPr/>
      <dgm:t>
        <a:bodyPr/>
        <a:lstStyle/>
        <a:p>
          <a:endParaRPr lang="tr-TR">
            <a:latin typeface="Times New Roman" pitchFamily="18" charset="0"/>
            <a:cs typeface="Times New Roman" pitchFamily="18" charset="0"/>
          </a:endParaRPr>
        </a:p>
      </dgm:t>
    </dgm:pt>
    <dgm:pt modelId="{1043C07F-3D72-4414-A175-B4D721FB32A2}" type="sibTrans" cxnId="{2BCE9C5E-AB51-4904-AAED-92ED22A60622}">
      <dgm:prSet/>
      <dgm:spPr/>
      <dgm:t>
        <a:bodyPr/>
        <a:lstStyle/>
        <a:p>
          <a:endParaRPr lang="tr-TR">
            <a:latin typeface="Times New Roman" pitchFamily="18" charset="0"/>
            <a:cs typeface="Times New Roman" pitchFamily="18" charset="0"/>
          </a:endParaRPr>
        </a:p>
      </dgm:t>
    </dgm:pt>
    <dgm:pt modelId="{8523D5E4-285B-45A7-B36A-7A7D1BED9CB3}">
      <dgm:prSet/>
      <dgm:spPr/>
      <dgm:t>
        <a:bodyPr/>
        <a:lstStyle/>
        <a:p>
          <a:r>
            <a:rPr lang="tr-TR" b="1" dirty="0" smtClean="0">
              <a:latin typeface="Times New Roman" pitchFamily="18" charset="0"/>
              <a:cs typeface="Times New Roman" pitchFamily="18" charset="0"/>
            </a:rPr>
            <a:t>2017</a:t>
          </a:r>
          <a:endParaRPr lang="tr-TR" b="1" dirty="0">
            <a:latin typeface="Times New Roman" pitchFamily="18" charset="0"/>
            <a:cs typeface="Times New Roman" pitchFamily="18" charset="0"/>
          </a:endParaRPr>
        </a:p>
      </dgm:t>
    </dgm:pt>
    <dgm:pt modelId="{2A4F9CE3-4588-47C2-8DAF-DFB71494EC1A}" type="parTrans" cxnId="{FE83022E-AD30-4BF2-A7E0-D921BB66CF84}">
      <dgm:prSet/>
      <dgm:spPr/>
      <dgm:t>
        <a:bodyPr/>
        <a:lstStyle/>
        <a:p>
          <a:endParaRPr lang="tr-TR">
            <a:latin typeface="Times New Roman" pitchFamily="18" charset="0"/>
            <a:cs typeface="Times New Roman" pitchFamily="18" charset="0"/>
          </a:endParaRPr>
        </a:p>
      </dgm:t>
    </dgm:pt>
    <dgm:pt modelId="{E271107A-498E-4943-8BAD-E9F3A7B3DCE7}" type="sibTrans" cxnId="{FE83022E-AD30-4BF2-A7E0-D921BB66CF84}">
      <dgm:prSet/>
      <dgm:spPr/>
      <dgm:t>
        <a:bodyPr/>
        <a:lstStyle/>
        <a:p>
          <a:endParaRPr lang="tr-TR">
            <a:latin typeface="Times New Roman" pitchFamily="18" charset="0"/>
            <a:cs typeface="Times New Roman" pitchFamily="18" charset="0"/>
          </a:endParaRPr>
        </a:p>
      </dgm:t>
    </dgm:pt>
    <dgm:pt modelId="{56E37966-DF73-4DFC-9337-41B7D87BDF96}">
      <dgm:prSet/>
      <dgm:spPr/>
      <dgm:t>
        <a:bodyPr/>
        <a:lstStyle/>
        <a:p>
          <a:r>
            <a:rPr lang="tr-TR" b="1" dirty="0" smtClean="0">
              <a:solidFill>
                <a:srgbClr val="FF0000"/>
              </a:solidFill>
              <a:latin typeface="Times New Roman" pitchFamily="18" charset="0"/>
              <a:cs typeface="Times New Roman" pitchFamily="18" charset="0"/>
            </a:rPr>
            <a:t>DENİZLİ’DE DİJİTAL HASTANE ÇALIŞMALARI BAŞLADI… </a:t>
          </a:r>
          <a:endParaRPr lang="tr-TR" b="1" dirty="0">
            <a:solidFill>
              <a:srgbClr val="FF0000"/>
            </a:solidFill>
            <a:latin typeface="Times New Roman" pitchFamily="18" charset="0"/>
            <a:cs typeface="Times New Roman" pitchFamily="18" charset="0"/>
          </a:endParaRPr>
        </a:p>
      </dgm:t>
    </dgm:pt>
    <dgm:pt modelId="{8E60D379-08CC-4358-81FD-F23AD582519B}" type="parTrans" cxnId="{62DE9708-DC3E-4B9E-B9DA-9E3FED141242}">
      <dgm:prSet/>
      <dgm:spPr/>
      <dgm:t>
        <a:bodyPr/>
        <a:lstStyle/>
        <a:p>
          <a:endParaRPr lang="tr-TR">
            <a:latin typeface="Times New Roman" pitchFamily="18" charset="0"/>
            <a:cs typeface="Times New Roman" pitchFamily="18" charset="0"/>
          </a:endParaRPr>
        </a:p>
      </dgm:t>
    </dgm:pt>
    <dgm:pt modelId="{2BD1EDE9-A717-4FAB-BACA-8BD67A1B0F92}" type="sibTrans" cxnId="{62DE9708-DC3E-4B9E-B9DA-9E3FED141242}">
      <dgm:prSet/>
      <dgm:spPr/>
      <dgm:t>
        <a:bodyPr/>
        <a:lstStyle/>
        <a:p>
          <a:endParaRPr lang="tr-TR">
            <a:latin typeface="Times New Roman" pitchFamily="18" charset="0"/>
            <a:cs typeface="Times New Roman" pitchFamily="18" charset="0"/>
          </a:endParaRPr>
        </a:p>
      </dgm:t>
    </dgm:pt>
    <dgm:pt modelId="{BA5614A6-9714-43B9-845D-5BD970ADAD5F}" type="pres">
      <dgm:prSet presAssocID="{88096A96-0AD6-4A8F-BE10-24C05C3ECFDC}" presName="linearFlow" presStyleCnt="0">
        <dgm:presLayoutVars>
          <dgm:dir/>
          <dgm:animLvl val="lvl"/>
          <dgm:resizeHandles val="exact"/>
        </dgm:presLayoutVars>
      </dgm:prSet>
      <dgm:spPr/>
      <dgm:t>
        <a:bodyPr/>
        <a:lstStyle/>
        <a:p>
          <a:endParaRPr lang="tr-TR"/>
        </a:p>
      </dgm:t>
    </dgm:pt>
    <dgm:pt modelId="{06447281-5BD4-4908-9DE8-BEA4679CA26C}" type="pres">
      <dgm:prSet presAssocID="{1836C93C-964D-4410-B963-6A967174CC5E}" presName="composite" presStyleCnt="0"/>
      <dgm:spPr/>
    </dgm:pt>
    <dgm:pt modelId="{DF957B08-A71C-4235-B519-FB3C9972D235}" type="pres">
      <dgm:prSet presAssocID="{1836C93C-964D-4410-B963-6A967174CC5E}" presName="parentText" presStyleLbl="alignNode1" presStyleIdx="0" presStyleCnt="5">
        <dgm:presLayoutVars>
          <dgm:chMax val="1"/>
          <dgm:bulletEnabled val="1"/>
        </dgm:presLayoutVars>
      </dgm:prSet>
      <dgm:spPr/>
      <dgm:t>
        <a:bodyPr/>
        <a:lstStyle/>
        <a:p>
          <a:endParaRPr lang="tr-TR"/>
        </a:p>
      </dgm:t>
    </dgm:pt>
    <dgm:pt modelId="{4205F8CD-FF98-40F5-8AD1-D377A7832B9A}" type="pres">
      <dgm:prSet presAssocID="{1836C93C-964D-4410-B963-6A967174CC5E}" presName="descendantText" presStyleLbl="alignAcc1" presStyleIdx="0" presStyleCnt="5">
        <dgm:presLayoutVars>
          <dgm:bulletEnabled val="1"/>
        </dgm:presLayoutVars>
      </dgm:prSet>
      <dgm:spPr/>
      <dgm:t>
        <a:bodyPr/>
        <a:lstStyle/>
        <a:p>
          <a:endParaRPr lang="tr-TR"/>
        </a:p>
      </dgm:t>
    </dgm:pt>
    <dgm:pt modelId="{1AFE2563-41A3-4655-821A-51D2A6E840D7}" type="pres">
      <dgm:prSet presAssocID="{2213CF52-0298-409D-A7FE-74F7C215B4C7}" presName="sp" presStyleCnt="0"/>
      <dgm:spPr/>
    </dgm:pt>
    <dgm:pt modelId="{739AF708-E0AF-41C6-92F1-C46D6DFE086A}" type="pres">
      <dgm:prSet presAssocID="{E524B501-8FD5-4764-9A15-414724523FE2}" presName="composite" presStyleCnt="0"/>
      <dgm:spPr/>
    </dgm:pt>
    <dgm:pt modelId="{2344933E-160D-49A1-9832-C83E3DAAED4C}" type="pres">
      <dgm:prSet presAssocID="{E524B501-8FD5-4764-9A15-414724523FE2}" presName="parentText" presStyleLbl="alignNode1" presStyleIdx="1" presStyleCnt="5">
        <dgm:presLayoutVars>
          <dgm:chMax val="1"/>
          <dgm:bulletEnabled val="1"/>
        </dgm:presLayoutVars>
      </dgm:prSet>
      <dgm:spPr/>
      <dgm:t>
        <a:bodyPr/>
        <a:lstStyle/>
        <a:p>
          <a:endParaRPr lang="tr-TR"/>
        </a:p>
      </dgm:t>
    </dgm:pt>
    <dgm:pt modelId="{7F5D6CD8-EA8E-41AA-A189-CF45CE561DA8}" type="pres">
      <dgm:prSet presAssocID="{E524B501-8FD5-4764-9A15-414724523FE2}" presName="descendantText" presStyleLbl="alignAcc1" presStyleIdx="1" presStyleCnt="5">
        <dgm:presLayoutVars>
          <dgm:bulletEnabled val="1"/>
        </dgm:presLayoutVars>
      </dgm:prSet>
      <dgm:spPr/>
      <dgm:t>
        <a:bodyPr/>
        <a:lstStyle/>
        <a:p>
          <a:endParaRPr lang="tr-TR"/>
        </a:p>
      </dgm:t>
    </dgm:pt>
    <dgm:pt modelId="{D659EECB-DA47-416A-A752-CC06021CA894}" type="pres">
      <dgm:prSet presAssocID="{E09477D8-8E48-4D70-BBDD-8EA7B868B625}" presName="sp" presStyleCnt="0"/>
      <dgm:spPr/>
    </dgm:pt>
    <dgm:pt modelId="{D7BB1DFD-213B-4D64-A371-8425C4C2D1B9}" type="pres">
      <dgm:prSet presAssocID="{8FB882CB-6326-4F1F-BE27-06A32F1C8D55}" presName="composite" presStyleCnt="0"/>
      <dgm:spPr/>
    </dgm:pt>
    <dgm:pt modelId="{C0F174EF-CF5D-4FED-9E53-445685D6A99A}" type="pres">
      <dgm:prSet presAssocID="{8FB882CB-6326-4F1F-BE27-06A32F1C8D55}" presName="parentText" presStyleLbl="alignNode1" presStyleIdx="2" presStyleCnt="5">
        <dgm:presLayoutVars>
          <dgm:chMax val="1"/>
          <dgm:bulletEnabled val="1"/>
        </dgm:presLayoutVars>
      </dgm:prSet>
      <dgm:spPr/>
      <dgm:t>
        <a:bodyPr/>
        <a:lstStyle/>
        <a:p>
          <a:endParaRPr lang="tr-TR"/>
        </a:p>
      </dgm:t>
    </dgm:pt>
    <dgm:pt modelId="{DF323163-A190-4E50-BCA1-D64D4959237D}" type="pres">
      <dgm:prSet presAssocID="{8FB882CB-6326-4F1F-BE27-06A32F1C8D55}" presName="descendantText" presStyleLbl="alignAcc1" presStyleIdx="2" presStyleCnt="5">
        <dgm:presLayoutVars>
          <dgm:bulletEnabled val="1"/>
        </dgm:presLayoutVars>
      </dgm:prSet>
      <dgm:spPr/>
      <dgm:t>
        <a:bodyPr/>
        <a:lstStyle/>
        <a:p>
          <a:endParaRPr lang="tr-TR"/>
        </a:p>
      </dgm:t>
    </dgm:pt>
    <dgm:pt modelId="{30FFA613-D582-40E5-8261-8150699953F6}" type="pres">
      <dgm:prSet presAssocID="{3AF214A4-A735-4FAD-A56B-25D3C5BB9B7D}" presName="sp" presStyleCnt="0"/>
      <dgm:spPr/>
    </dgm:pt>
    <dgm:pt modelId="{707B8C9E-6682-43FD-A51F-926CD681A38C}" type="pres">
      <dgm:prSet presAssocID="{7FC22B86-0C5F-4748-9D8D-86E0EC55CF83}" presName="composite" presStyleCnt="0"/>
      <dgm:spPr/>
    </dgm:pt>
    <dgm:pt modelId="{D683CB3F-0B20-4D6E-B1AE-1AF24623ACF9}" type="pres">
      <dgm:prSet presAssocID="{7FC22B86-0C5F-4748-9D8D-86E0EC55CF83}" presName="parentText" presStyleLbl="alignNode1" presStyleIdx="3" presStyleCnt="5">
        <dgm:presLayoutVars>
          <dgm:chMax val="1"/>
          <dgm:bulletEnabled val="1"/>
        </dgm:presLayoutVars>
      </dgm:prSet>
      <dgm:spPr/>
      <dgm:t>
        <a:bodyPr/>
        <a:lstStyle/>
        <a:p>
          <a:endParaRPr lang="tr-TR"/>
        </a:p>
      </dgm:t>
    </dgm:pt>
    <dgm:pt modelId="{EED670D7-2351-4A65-9D62-9193AF76742B}" type="pres">
      <dgm:prSet presAssocID="{7FC22B86-0C5F-4748-9D8D-86E0EC55CF83}" presName="descendantText" presStyleLbl="alignAcc1" presStyleIdx="3" presStyleCnt="5">
        <dgm:presLayoutVars>
          <dgm:bulletEnabled val="1"/>
        </dgm:presLayoutVars>
      </dgm:prSet>
      <dgm:spPr/>
      <dgm:t>
        <a:bodyPr/>
        <a:lstStyle/>
        <a:p>
          <a:endParaRPr lang="tr-TR"/>
        </a:p>
      </dgm:t>
    </dgm:pt>
    <dgm:pt modelId="{8FDC104A-DC95-4351-8795-DBED1169012A}" type="pres">
      <dgm:prSet presAssocID="{9B219B2E-A46C-4BB1-A2BD-F4E3706FC9EC}" presName="sp" presStyleCnt="0"/>
      <dgm:spPr/>
    </dgm:pt>
    <dgm:pt modelId="{A2089E9F-1FCE-459A-B66D-B46E64542EBE}" type="pres">
      <dgm:prSet presAssocID="{8523D5E4-285B-45A7-B36A-7A7D1BED9CB3}" presName="composite" presStyleCnt="0"/>
      <dgm:spPr/>
    </dgm:pt>
    <dgm:pt modelId="{4346168F-3DBB-4B4A-BA1D-07D38CC42475}" type="pres">
      <dgm:prSet presAssocID="{8523D5E4-285B-45A7-B36A-7A7D1BED9CB3}" presName="parentText" presStyleLbl="alignNode1" presStyleIdx="4" presStyleCnt="5">
        <dgm:presLayoutVars>
          <dgm:chMax val="1"/>
          <dgm:bulletEnabled val="1"/>
        </dgm:presLayoutVars>
      </dgm:prSet>
      <dgm:spPr/>
      <dgm:t>
        <a:bodyPr/>
        <a:lstStyle/>
        <a:p>
          <a:endParaRPr lang="tr-TR"/>
        </a:p>
      </dgm:t>
    </dgm:pt>
    <dgm:pt modelId="{A79718C2-1E0E-42C5-8A5C-34143007EAC2}" type="pres">
      <dgm:prSet presAssocID="{8523D5E4-285B-45A7-B36A-7A7D1BED9CB3}" presName="descendantText" presStyleLbl="alignAcc1" presStyleIdx="4" presStyleCnt="5">
        <dgm:presLayoutVars>
          <dgm:bulletEnabled val="1"/>
        </dgm:presLayoutVars>
      </dgm:prSet>
      <dgm:spPr/>
      <dgm:t>
        <a:bodyPr/>
        <a:lstStyle/>
        <a:p>
          <a:endParaRPr lang="tr-TR"/>
        </a:p>
      </dgm:t>
    </dgm:pt>
  </dgm:ptLst>
  <dgm:cxnLst>
    <dgm:cxn modelId="{BF323C50-0D4D-4362-8D26-ED80DD0D062D}" type="presOf" srcId="{963A478E-005B-43B9-95EE-21061FA529FC}" destId="{EED670D7-2351-4A65-9D62-9193AF76742B}" srcOrd="0" destOrd="0" presId="urn:microsoft.com/office/officeart/2005/8/layout/chevron2"/>
    <dgm:cxn modelId="{8957F426-6063-445E-8CEF-F8F64F8D552A}" srcId="{1836C93C-964D-4410-B963-6A967174CC5E}" destId="{58E452C3-EF43-4910-8B48-DE014FACF0D7}" srcOrd="0" destOrd="0" parTransId="{9DFA9143-C4F0-4A24-961B-4CDFA54C8967}" sibTransId="{739167FE-E6BD-4802-A701-F73131F789C6}"/>
    <dgm:cxn modelId="{2764B73A-968B-4BA8-8841-4B4DE38011BB}" srcId="{8FB882CB-6326-4F1F-BE27-06A32F1C8D55}" destId="{5D1920BD-951A-492F-B795-EFC459FE3444}" srcOrd="0" destOrd="0" parTransId="{A7C7C176-26B2-4DE9-B81D-33C057F038E1}" sibTransId="{5FE813FD-DAFB-498B-BDA8-9A91101F2DFA}"/>
    <dgm:cxn modelId="{F08A62D0-5FF4-477B-9E02-2870F67BB441}" type="presOf" srcId="{58E452C3-EF43-4910-8B48-DE014FACF0D7}" destId="{4205F8CD-FF98-40F5-8AD1-D377A7832B9A}" srcOrd="0" destOrd="0" presId="urn:microsoft.com/office/officeart/2005/8/layout/chevron2"/>
    <dgm:cxn modelId="{F7B61D76-C1EE-45BD-9937-FFB7F04BE58E}" srcId="{88096A96-0AD6-4A8F-BE10-24C05C3ECFDC}" destId="{8FB882CB-6326-4F1F-BE27-06A32F1C8D55}" srcOrd="2" destOrd="0" parTransId="{B2B3B699-0011-47C0-8120-FDE67836D8E1}" sibTransId="{3AF214A4-A735-4FAD-A56B-25D3C5BB9B7D}"/>
    <dgm:cxn modelId="{FE83022E-AD30-4BF2-A7E0-D921BB66CF84}" srcId="{88096A96-0AD6-4A8F-BE10-24C05C3ECFDC}" destId="{8523D5E4-285B-45A7-B36A-7A7D1BED9CB3}" srcOrd="4" destOrd="0" parTransId="{2A4F9CE3-4588-47C2-8DAF-DFB71494EC1A}" sibTransId="{E271107A-498E-4943-8BAD-E9F3A7B3DCE7}"/>
    <dgm:cxn modelId="{88D148C9-BA38-4205-879B-992914669182}" type="presOf" srcId="{7FC22B86-0C5F-4748-9D8D-86E0EC55CF83}" destId="{D683CB3F-0B20-4D6E-B1AE-1AF24623ACF9}" srcOrd="0" destOrd="0" presId="urn:microsoft.com/office/officeart/2005/8/layout/chevron2"/>
    <dgm:cxn modelId="{927372FA-E8FF-46CC-95CF-0A4028340261}" type="presOf" srcId="{8523D5E4-285B-45A7-B36A-7A7D1BED9CB3}" destId="{4346168F-3DBB-4B4A-BA1D-07D38CC42475}" srcOrd="0" destOrd="0" presId="urn:microsoft.com/office/officeart/2005/8/layout/chevron2"/>
    <dgm:cxn modelId="{115E6481-804E-4800-8FCE-7E5E822FEBB7}" type="presOf" srcId="{56E37966-DF73-4DFC-9337-41B7D87BDF96}" destId="{A79718C2-1E0E-42C5-8A5C-34143007EAC2}" srcOrd="0" destOrd="0" presId="urn:microsoft.com/office/officeart/2005/8/layout/chevron2"/>
    <dgm:cxn modelId="{2BCE9C5E-AB51-4904-AAED-92ED22A60622}" srcId="{7FC22B86-0C5F-4748-9D8D-86E0EC55CF83}" destId="{963A478E-005B-43B9-95EE-21061FA529FC}" srcOrd="0" destOrd="0" parTransId="{C2C56EA0-2889-4751-817C-147A1042BD61}" sibTransId="{1043C07F-3D72-4414-A175-B4D721FB32A2}"/>
    <dgm:cxn modelId="{8C14EDB3-C699-461C-B6D3-A1000D92DEDD}" srcId="{88096A96-0AD6-4A8F-BE10-24C05C3ECFDC}" destId="{E524B501-8FD5-4764-9A15-414724523FE2}" srcOrd="1" destOrd="0" parTransId="{4CE13B94-C05B-485A-87E5-2E0EA4DF58C3}" sibTransId="{E09477D8-8E48-4D70-BBDD-8EA7B868B625}"/>
    <dgm:cxn modelId="{D99E41EA-819D-4CD0-9D01-B6E3A525B243}" srcId="{E524B501-8FD5-4764-9A15-414724523FE2}" destId="{7508B42B-921D-4190-B2A7-C29ECE1758E8}" srcOrd="0" destOrd="0" parTransId="{B0D40CEC-A69A-4AEC-A871-F9BC04CB2D0E}" sibTransId="{13B5E029-5C9A-4E10-97C0-4A11D2F9ADCA}"/>
    <dgm:cxn modelId="{A014D53C-56A3-451E-B309-6CB5FD729B9B}" srcId="{88096A96-0AD6-4A8F-BE10-24C05C3ECFDC}" destId="{7FC22B86-0C5F-4748-9D8D-86E0EC55CF83}" srcOrd="3" destOrd="0" parTransId="{7E43DD2A-8729-4411-B8F2-F3F42B64DAFD}" sibTransId="{9B219B2E-A46C-4BB1-A2BD-F4E3706FC9EC}"/>
    <dgm:cxn modelId="{B1B32247-054B-4A80-A5F4-9F47D4914088}" type="presOf" srcId="{7508B42B-921D-4190-B2A7-C29ECE1758E8}" destId="{7F5D6CD8-EA8E-41AA-A189-CF45CE561DA8}" srcOrd="0" destOrd="0" presId="urn:microsoft.com/office/officeart/2005/8/layout/chevron2"/>
    <dgm:cxn modelId="{34E21DFC-5F96-4441-940D-4755786F6F97}" type="presOf" srcId="{E524B501-8FD5-4764-9A15-414724523FE2}" destId="{2344933E-160D-49A1-9832-C83E3DAAED4C}" srcOrd="0" destOrd="0" presId="urn:microsoft.com/office/officeart/2005/8/layout/chevron2"/>
    <dgm:cxn modelId="{62DE9708-DC3E-4B9E-B9DA-9E3FED141242}" srcId="{8523D5E4-285B-45A7-B36A-7A7D1BED9CB3}" destId="{56E37966-DF73-4DFC-9337-41B7D87BDF96}" srcOrd="0" destOrd="0" parTransId="{8E60D379-08CC-4358-81FD-F23AD582519B}" sibTransId="{2BD1EDE9-A717-4FAB-BACA-8BD67A1B0F92}"/>
    <dgm:cxn modelId="{9C6BD5CC-5768-4BBB-A9F0-50680B48FFD8}" type="presOf" srcId="{1836C93C-964D-4410-B963-6A967174CC5E}" destId="{DF957B08-A71C-4235-B519-FB3C9972D235}" srcOrd="0" destOrd="0" presId="urn:microsoft.com/office/officeart/2005/8/layout/chevron2"/>
    <dgm:cxn modelId="{1B87737B-DA11-4D5D-BD00-E8DE8537E17A}" srcId="{88096A96-0AD6-4A8F-BE10-24C05C3ECFDC}" destId="{1836C93C-964D-4410-B963-6A967174CC5E}" srcOrd="0" destOrd="0" parTransId="{63568A3B-7B9C-4167-87CF-E87A39488E7F}" sibTransId="{2213CF52-0298-409D-A7FE-74F7C215B4C7}"/>
    <dgm:cxn modelId="{A72F8DC3-C036-4086-9BA2-F6915D04D7C0}" type="presOf" srcId="{88096A96-0AD6-4A8F-BE10-24C05C3ECFDC}" destId="{BA5614A6-9714-43B9-845D-5BD970ADAD5F}" srcOrd="0" destOrd="0" presId="urn:microsoft.com/office/officeart/2005/8/layout/chevron2"/>
    <dgm:cxn modelId="{EFC47A76-EEAF-490B-B911-0372908A852C}" type="presOf" srcId="{8FB882CB-6326-4F1F-BE27-06A32F1C8D55}" destId="{C0F174EF-CF5D-4FED-9E53-445685D6A99A}" srcOrd="0" destOrd="0" presId="urn:microsoft.com/office/officeart/2005/8/layout/chevron2"/>
    <dgm:cxn modelId="{2FD7CF9A-0EFD-4209-A172-AC09296603CA}" type="presOf" srcId="{5D1920BD-951A-492F-B795-EFC459FE3444}" destId="{DF323163-A190-4E50-BCA1-D64D4959237D}" srcOrd="0" destOrd="0" presId="urn:microsoft.com/office/officeart/2005/8/layout/chevron2"/>
    <dgm:cxn modelId="{ECAA0B01-D4F5-4E18-8A4F-969918B74CC3}" type="presParOf" srcId="{BA5614A6-9714-43B9-845D-5BD970ADAD5F}" destId="{06447281-5BD4-4908-9DE8-BEA4679CA26C}" srcOrd="0" destOrd="0" presId="urn:microsoft.com/office/officeart/2005/8/layout/chevron2"/>
    <dgm:cxn modelId="{9CEB162B-8D2A-47E4-B5F7-75A7DB0B2EAC}" type="presParOf" srcId="{06447281-5BD4-4908-9DE8-BEA4679CA26C}" destId="{DF957B08-A71C-4235-B519-FB3C9972D235}" srcOrd="0" destOrd="0" presId="urn:microsoft.com/office/officeart/2005/8/layout/chevron2"/>
    <dgm:cxn modelId="{6D9929BA-4941-4E30-B551-19B4CA7FEF16}" type="presParOf" srcId="{06447281-5BD4-4908-9DE8-BEA4679CA26C}" destId="{4205F8CD-FF98-40F5-8AD1-D377A7832B9A}" srcOrd="1" destOrd="0" presId="urn:microsoft.com/office/officeart/2005/8/layout/chevron2"/>
    <dgm:cxn modelId="{B0E12C00-9D6F-448A-807F-923CFD113A9B}" type="presParOf" srcId="{BA5614A6-9714-43B9-845D-5BD970ADAD5F}" destId="{1AFE2563-41A3-4655-821A-51D2A6E840D7}" srcOrd="1" destOrd="0" presId="urn:microsoft.com/office/officeart/2005/8/layout/chevron2"/>
    <dgm:cxn modelId="{1720BC81-11E8-479F-87CD-E6E7C384F000}" type="presParOf" srcId="{BA5614A6-9714-43B9-845D-5BD970ADAD5F}" destId="{739AF708-E0AF-41C6-92F1-C46D6DFE086A}" srcOrd="2" destOrd="0" presId="urn:microsoft.com/office/officeart/2005/8/layout/chevron2"/>
    <dgm:cxn modelId="{1982CEDE-E3E3-46F0-8A93-D02AC7F71CA1}" type="presParOf" srcId="{739AF708-E0AF-41C6-92F1-C46D6DFE086A}" destId="{2344933E-160D-49A1-9832-C83E3DAAED4C}" srcOrd="0" destOrd="0" presId="urn:microsoft.com/office/officeart/2005/8/layout/chevron2"/>
    <dgm:cxn modelId="{868FAEF9-AB86-4005-A1AE-30477363247C}" type="presParOf" srcId="{739AF708-E0AF-41C6-92F1-C46D6DFE086A}" destId="{7F5D6CD8-EA8E-41AA-A189-CF45CE561DA8}" srcOrd="1" destOrd="0" presId="urn:microsoft.com/office/officeart/2005/8/layout/chevron2"/>
    <dgm:cxn modelId="{74162BB3-1822-407A-97EE-09C7E1F8481D}" type="presParOf" srcId="{BA5614A6-9714-43B9-845D-5BD970ADAD5F}" destId="{D659EECB-DA47-416A-A752-CC06021CA894}" srcOrd="3" destOrd="0" presId="urn:microsoft.com/office/officeart/2005/8/layout/chevron2"/>
    <dgm:cxn modelId="{9EC09CE1-1FE0-4708-B55B-17287A528C6B}" type="presParOf" srcId="{BA5614A6-9714-43B9-845D-5BD970ADAD5F}" destId="{D7BB1DFD-213B-4D64-A371-8425C4C2D1B9}" srcOrd="4" destOrd="0" presId="urn:microsoft.com/office/officeart/2005/8/layout/chevron2"/>
    <dgm:cxn modelId="{CFE077A7-51AF-45C0-8A91-3AE9AF983667}" type="presParOf" srcId="{D7BB1DFD-213B-4D64-A371-8425C4C2D1B9}" destId="{C0F174EF-CF5D-4FED-9E53-445685D6A99A}" srcOrd="0" destOrd="0" presId="urn:microsoft.com/office/officeart/2005/8/layout/chevron2"/>
    <dgm:cxn modelId="{2C8713A5-7526-4580-A648-3B07AD2BE9F7}" type="presParOf" srcId="{D7BB1DFD-213B-4D64-A371-8425C4C2D1B9}" destId="{DF323163-A190-4E50-BCA1-D64D4959237D}" srcOrd="1" destOrd="0" presId="urn:microsoft.com/office/officeart/2005/8/layout/chevron2"/>
    <dgm:cxn modelId="{8DBBFFAB-CE76-458A-B89A-E29DBCAF7155}" type="presParOf" srcId="{BA5614A6-9714-43B9-845D-5BD970ADAD5F}" destId="{30FFA613-D582-40E5-8261-8150699953F6}" srcOrd="5" destOrd="0" presId="urn:microsoft.com/office/officeart/2005/8/layout/chevron2"/>
    <dgm:cxn modelId="{AE18CE09-A609-45E5-A3D0-96C9D61F9118}" type="presParOf" srcId="{BA5614A6-9714-43B9-845D-5BD970ADAD5F}" destId="{707B8C9E-6682-43FD-A51F-926CD681A38C}" srcOrd="6" destOrd="0" presId="urn:microsoft.com/office/officeart/2005/8/layout/chevron2"/>
    <dgm:cxn modelId="{BC939462-0332-4582-B787-4CAA8BBFCAB1}" type="presParOf" srcId="{707B8C9E-6682-43FD-A51F-926CD681A38C}" destId="{D683CB3F-0B20-4D6E-B1AE-1AF24623ACF9}" srcOrd="0" destOrd="0" presId="urn:microsoft.com/office/officeart/2005/8/layout/chevron2"/>
    <dgm:cxn modelId="{7463CC92-E4A5-4DBC-82FC-3F0715C031CE}" type="presParOf" srcId="{707B8C9E-6682-43FD-A51F-926CD681A38C}" destId="{EED670D7-2351-4A65-9D62-9193AF76742B}" srcOrd="1" destOrd="0" presId="urn:microsoft.com/office/officeart/2005/8/layout/chevron2"/>
    <dgm:cxn modelId="{DA0BB4C5-EDC9-4F5A-B440-F1969A0312C1}" type="presParOf" srcId="{BA5614A6-9714-43B9-845D-5BD970ADAD5F}" destId="{8FDC104A-DC95-4351-8795-DBED1169012A}" srcOrd="7" destOrd="0" presId="urn:microsoft.com/office/officeart/2005/8/layout/chevron2"/>
    <dgm:cxn modelId="{D1381F01-7D21-48A0-8EC1-83F76D527C49}" type="presParOf" srcId="{BA5614A6-9714-43B9-845D-5BD970ADAD5F}" destId="{A2089E9F-1FCE-459A-B66D-B46E64542EBE}" srcOrd="8" destOrd="0" presId="urn:microsoft.com/office/officeart/2005/8/layout/chevron2"/>
    <dgm:cxn modelId="{341CCD81-5A54-4F72-9D16-2CF2283F5F4E}" type="presParOf" srcId="{A2089E9F-1FCE-459A-B66D-B46E64542EBE}" destId="{4346168F-3DBB-4B4A-BA1D-07D38CC42475}" srcOrd="0" destOrd="0" presId="urn:microsoft.com/office/officeart/2005/8/layout/chevron2"/>
    <dgm:cxn modelId="{970431E7-C1D5-4E32-8CAB-BCABCE6803A3}" type="presParOf" srcId="{A2089E9F-1FCE-459A-B66D-B46E64542EBE}" destId="{A79718C2-1E0E-42C5-8A5C-34143007EAC2}"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957B08-A71C-4235-B519-FB3C9972D235}">
      <dsp:nvSpPr>
        <dsp:cNvPr id="0" name=""/>
        <dsp:cNvSpPr/>
      </dsp:nvSpPr>
      <dsp:spPr>
        <a:xfrm rot="5400000">
          <a:off x="-136177" y="137878"/>
          <a:ext cx="907851" cy="6354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latin typeface="Times New Roman" pitchFamily="18" charset="0"/>
              <a:cs typeface="Times New Roman" pitchFamily="18" charset="0"/>
            </a:rPr>
            <a:t>2012</a:t>
          </a:r>
          <a:endParaRPr lang="tr-TR" sz="1800" b="1" kern="1200" dirty="0">
            <a:latin typeface="Times New Roman" pitchFamily="18" charset="0"/>
            <a:cs typeface="Times New Roman" pitchFamily="18" charset="0"/>
          </a:endParaRPr>
        </a:p>
      </dsp:txBody>
      <dsp:txXfrm rot="5400000">
        <a:off x="-136177" y="137878"/>
        <a:ext cx="907851" cy="635496"/>
      </dsp:txXfrm>
    </dsp:sp>
    <dsp:sp modelId="{4205F8CD-FF98-40F5-8AD1-D377A7832B9A}">
      <dsp:nvSpPr>
        <dsp:cNvPr id="0" name=""/>
        <dsp:cNvSpPr/>
      </dsp:nvSpPr>
      <dsp:spPr>
        <a:xfrm rot="5400000">
          <a:off x="4091148" y="-3453951"/>
          <a:ext cx="590103" cy="750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smtClean="0">
              <a:latin typeface="Times New Roman" pitchFamily="18" charset="0"/>
              <a:cs typeface="Times New Roman" pitchFamily="18" charset="0"/>
            </a:rPr>
            <a:t>2012 yılında Gazi Mustafa Kemal Devlet Hastanesinde pilot uygulama (2014 hastane seviye 6 derecesini aldı)</a:t>
          </a:r>
          <a:endParaRPr lang="tr-TR" sz="1900" kern="1200" dirty="0">
            <a:latin typeface="Times New Roman" pitchFamily="18" charset="0"/>
            <a:cs typeface="Times New Roman" pitchFamily="18" charset="0"/>
          </a:endParaRPr>
        </a:p>
      </dsp:txBody>
      <dsp:txXfrm rot="5400000">
        <a:off x="4091148" y="-3453951"/>
        <a:ext cx="590103" cy="7501407"/>
      </dsp:txXfrm>
    </dsp:sp>
    <dsp:sp modelId="{2344933E-160D-49A1-9832-C83E3DAAED4C}">
      <dsp:nvSpPr>
        <dsp:cNvPr id="0" name=""/>
        <dsp:cNvSpPr/>
      </dsp:nvSpPr>
      <dsp:spPr>
        <a:xfrm rot="5400000">
          <a:off x="-136177" y="926065"/>
          <a:ext cx="907851" cy="6354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latin typeface="Times New Roman" pitchFamily="18" charset="0"/>
              <a:cs typeface="Times New Roman" pitchFamily="18" charset="0"/>
            </a:rPr>
            <a:t>2014</a:t>
          </a:r>
          <a:endParaRPr lang="tr-TR" sz="1800" b="1" kern="1200" dirty="0">
            <a:latin typeface="Times New Roman" pitchFamily="18" charset="0"/>
            <a:cs typeface="Times New Roman" pitchFamily="18" charset="0"/>
          </a:endParaRPr>
        </a:p>
      </dsp:txBody>
      <dsp:txXfrm rot="5400000">
        <a:off x="-136177" y="926065"/>
        <a:ext cx="907851" cy="635496"/>
      </dsp:txXfrm>
    </dsp:sp>
    <dsp:sp modelId="{7F5D6CD8-EA8E-41AA-A189-CF45CE561DA8}">
      <dsp:nvSpPr>
        <dsp:cNvPr id="0" name=""/>
        <dsp:cNvSpPr/>
      </dsp:nvSpPr>
      <dsp:spPr>
        <a:xfrm rot="5400000">
          <a:off x="4091148" y="-2665764"/>
          <a:ext cx="590103" cy="750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smtClean="0">
              <a:latin typeface="Times New Roman" pitchFamily="18" charset="0"/>
              <a:cs typeface="Times New Roman" pitchFamily="18" charset="0"/>
            </a:rPr>
            <a:t>Fuar ve organizasyonlarla HIMSS dijitalleşme süreci yaygınlaştırma çalışmaları (3 hastane Seviye 6 derecesi aldı)</a:t>
          </a:r>
          <a:endParaRPr lang="tr-TR" sz="1900" kern="1200" dirty="0">
            <a:latin typeface="Times New Roman" pitchFamily="18" charset="0"/>
            <a:cs typeface="Times New Roman" pitchFamily="18" charset="0"/>
          </a:endParaRPr>
        </a:p>
      </dsp:txBody>
      <dsp:txXfrm rot="5400000">
        <a:off x="4091148" y="-2665764"/>
        <a:ext cx="590103" cy="7501407"/>
      </dsp:txXfrm>
    </dsp:sp>
    <dsp:sp modelId="{C0F174EF-CF5D-4FED-9E53-445685D6A99A}">
      <dsp:nvSpPr>
        <dsp:cNvPr id="0" name=""/>
        <dsp:cNvSpPr/>
      </dsp:nvSpPr>
      <dsp:spPr>
        <a:xfrm rot="5400000">
          <a:off x="-136177" y="1714251"/>
          <a:ext cx="907851" cy="6354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latin typeface="Times New Roman" pitchFamily="18" charset="0"/>
              <a:cs typeface="Times New Roman" pitchFamily="18" charset="0"/>
            </a:rPr>
            <a:t>2015</a:t>
          </a:r>
          <a:endParaRPr lang="tr-TR" sz="1800" b="1" kern="1200" dirty="0">
            <a:latin typeface="Times New Roman" pitchFamily="18" charset="0"/>
            <a:cs typeface="Times New Roman" pitchFamily="18" charset="0"/>
          </a:endParaRPr>
        </a:p>
      </dsp:txBody>
      <dsp:txXfrm rot="5400000">
        <a:off x="-136177" y="1714251"/>
        <a:ext cx="907851" cy="635496"/>
      </dsp:txXfrm>
    </dsp:sp>
    <dsp:sp modelId="{DF323163-A190-4E50-BCA1-D64D4959237D}">
      <dsp:nvSpPr>
        <dsp:cNvPr id="0" name=""/>
        <dsp:cNvSpPr/>
      </dsp:nvSpPr>
      <dsp:spPr>
        <a:xfrm rot="5400000">
          <a:off x="4091148" y="-1877577"/>
          <a:ext cx="590103" cy="750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smtClean="0">
              <a:latin typeface="Times New Roman" pitchFamily="18" charset="0"/>
              <a:cs typeface="Times New Roman" pitchFamily="18" charset="0"/>
            </a:rPr>
            <a:t>HIMSS Fuarı Antalya (Mart 2015) 6 hastane Seviye 6 derecesi olmaya hak kazandı.</a:t>
          </a:r>
          <a:endParaRPr lang="tr-TR" sz="1900" kern="1200" dirty="0">
            <a:latin typeface="Times New Roman" pitchFamily="18" charset="0"/>
            <a:cs typeface="Times New Roman" pitchFamily="18" charset="0"/>
          </a:endParaRPr>
        </a:p>
      </dsp:txBody>
      <dsp:txXfrm rot="5400000">
        <a:off x="4091148" y="-1877577"/>
        <a:ext cx="590103" cy="7501407"/>
      </dsp:txXfrm>
    </dsp:sp>
    <dsp:sp modelId="{D683CB3F-0B20-4D6E-B1AE-1AF24623ACF9}">
      <dsp:nvSpPr>
        <dsp:cNvPr id="0" name=""/>
        <dsp:cNvSpPr/>
      </dsp:nvSpPr>
      <dsp:spPr>
        <a:xfrm rot="5400000">
          <a:off x="-136177" y="2502438"/>
          <a:ext cx="907851" cy="6354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latin typeface="Times New Roman" pitchFamily="18" charset="0"/>
              <a:cs typeface="Times New Roman" pitchFamily="18" charset="0"/>
            </a:rPr>
            <a:t>2016</a:t>
          </a:r>
          <a:endParaRPr lang="tr-TR" sz="1800" b="1" kern="1200" dirty="0">
            <a:latin typeface="Times New Roman" pitchFamily="18" charset="0"/>
            <a:cs typeface="Times New Roman" pitchFamily="18" charset="0"/>
          </a:endParaRPr>
        </a:p>
      </dsp:txBody>
      <dsp:txXfrm rot="5400000">
        <a:off x="-136177" y="2502438"/>
        <a:ext cx="907851" cy="635496"/>
      </dsp:txXfrm>
    </dsp:sp>
    <dsp:sp modelId="{EED670D7-2351-4A65-9D62-9193AF76742B}">
      <dsp:nvSpPr>
        <dsp:cNvPr id="0" name=""/>
        <dsp:cNvSpPr/>
      </dsp:nvSpPr>
      <dsp:spPr>
        <a:xfrm rot="5400000">
          <a:off x="4091148" y="-1089391"/>
          <a:ext cx="590103" cy="750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smtClean="0">
              <a:latin typeface="Times New Roman" pitchFamily="18" charset="0"/>
              <a:cs typeface="Times New Roman" pitchFamily="18" charset="0"/>
            </a:rPr>
            <a:t>HIMSS Fuarı İstanbul (Mayıs 2016) 7 hastane Seviye 6 ve 1 hastane Seviye 7 derecesi almaya hak kazandı.</a:t>
          </a:r>
          <a:endParaRPr lang="tr-TR" sz="1900" kern="1200" dirty="0">
            <a:latin typeface="Times New Roman" pitchFamily="18" charset="0"/>
            <a:cs typeface="Times New Roman" pitchFamily="18" charset="0"/>
          </a:endParaRPr>
        </a:p>
      </dsp:txBody>
      <dsp:txXfrm rot="5400000">
        <a:off x="4091148" y="-1089391"/>
        <a:ext cx="590103" cy="7501407"/>
      </dsp:txXfrm>
    </dsp:sp>
    <dsp:sp modelId="{4346168F-3DBB-4B4A-BA1D-07D38CC42475}">
      <dsp:nvSpPr>
        <dsp:cNvPr id="0" name=""/>
        <dsp:cNvSpPr/>
      </dsp:nvSpPr>
      <dsp:spPr>
        <a:xfrm rot="5400000">
          <a:off x="-136177" y="3290625"/>
          <a:ext cx="907851" cy="6354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latin typeface="Times New Roman" pitchFamily="18" charset="0"/>
              <a:cs typeface="Times New Roman" pitchFamily="18" charset="0"/>
            </a:rPr>
            <a:t>2017</a:t>
          </a:r>
          <a:endParaRPr lang="tr-TR" sz="1800" b="1" kern="1200" dirty="0">
            <a:latin typeface="Times New Roman" pitchFamily="18" charset="0"/>
            <a:cs typeface="Times New Roman" pitchFamily="18" charset="0"/>
          </a:endParaRPr>
        </a:p>
      </dsp:txBody>
      <dsp:txXfrm rot="5400000">
        <a:off x="-136177" y="3290625"/>
        <a:ext cx="907851" cy="635496"/>
      </dsp:txXfrm>
    </dsp:sp>
    <dsp:sp modelId="{A79718C2-1E0E-42C5-8A5C-34143007EAC2}">
      <dsp:nvSpPr>
        <dsp:cNvPr id="0" name=""/>
        <dsp:cNvSpPr/>
      </dsp:nvSpPr>
      <dsp:spPr>
        <a:xfrm rot="5400000">
          <a:off x="4091148" y="-301204"/>
          <a:ext cx="590103" cy="750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b="1" kern="1200" dirty="0" smtClean="0">
              <a:solidFill>
                <a:srgbClr val="FF0000"/>
              </a:solidFill>
              <a:latin typeface="Times New Roman" pitchFamily="18" charset="0"/>
              <a:cs typeface="Times New Roman" pitchFamily="18" charset="0"/>
            </a:rPr>
            <a:t>DENİZLİ’DE DİJİTAL HASTANE ÇALIŞMALARI BAŞLADI… </a:t>
          </a:r>
          <a:endParaRPr lang="tr-TR" sz="1900" b="1" kern="1200" dirty="0">
            <a:solidFill>
              <a:srgbClr val="FF0000"/>
            </a:solidFill>
            <a:latin typeface="Times New Roman" pitchFamily="18" charset="0"/>
            <a:cs typeface="Times New Roman" pitchFamily="18" charset="0"/>
          </a:endParaRPr>
        </a:p>
      </dsp:txBody>
      <dsp:txXfrm rot="5400000">
        <a:off x="4091148" y="-301204"/>
        <a:ext cx="590103" cy="75014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7DF88FA2-49BD-49F9-A10E-590888D5A7BB}" type="datetimeFigureOut">
              <a:rPr lang="tr-TR" smtClean="0"/>
              <a:pPr/>
              <a:t>03.07.2018</a:t>
            </a:fld>
            <a:endParaRPr lang="tr-TR"/>
          </a:p>
        </p:txBody>
      </p:sp>
      <p:sp>
        <p:nvSpPr>
          <p:cNvPr id="4" name="3 Altbilgi Yer Tutucusu"/>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9EEF15ED-B0F0-4919-8318-02DFBD091B40}"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F1BD42B-0979-4D87-96A6-3079D4C907C6}" type="datetimeFigureOut">
              <a:rPr lang="tr-TR" smtClean="0"/>
              <a:pPr/>
              <a:t>03.07.2018</a:t>
            </a:fld>
            <a:endParaRPr lang="tr-TR"/>
          </a:p>
        </p:txBody>
      </p:sp>
      <p:sp>
        <p:nvSpPr>
          <p:cNvPr id="4" name="3 Slayt Görüntüsü Yer Tutucusu"/>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471A2E2-D504-4F4C-A3ED-EF4AEE0C1C9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Times New Roman" pitchFamily="18" charset="0"/>
                <a:cs typeface="Times New Roman" pitchFamily="18" charset="0"/>
              </a:rPr>
              <a:t>Öncelikle bu vesileyle Denizlimizde misafir etmekten</a:t>
            </a:r>
            <a:r>
              <a:rPr lang="tr-TR" baseline="0" dirty="0" smtClean="0">
                <a:latin typeface="Times New Roman" pitchFamily="18" charset="0"/>
                <a:cs typeface="Times New Roman" pitchFamily="18" charset="0"/>
              </a:rPr>
              <a:t> son derece mutluluk duyduğumu belirterek hepinize </a:t>
            </a:r>
            <a:r>
              <a:rPr lang="tr-TR" baseline="0" dirty="0" err="1" smtClean="0">
                <a:latin typeface="Times New Roman" pitchFamily="18" charset="0"/>
                <a:cs typeface="Times New Roman" pitchFamily="18" charset="0"/>
              </a:rPr>
              <a:t>hoşgeldiniz</a:t>
            </a:r>
            <a:r>
              <a:rPr lang="tr-TR" baseline="0" dirty="0" smtClean="0">
                <a:latin typeface="Times New Roman" pitchFamily="18" charset="0"/>
                <a:cs typeface="Times New Roman" pitchFamily="18" charset="0"/>
              </a:rPr>
              <a:t> diyor, sevgiyle selamlıyorum. Bugün sizlerle Dijital Hastane sürecinde Bakanlığımızın hedefleri doğrultusunda geldiğimiz noktayı, Özellikle Denizli olarak bu süreçte yaptıklarımızı, deneyimlerimizi ve kazanımlarımızı paylaşma fırsatı yakalayacağız. </a:t>
            </a:r>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latin typeface="Times New Roman" pitchFamily="18" charset="0"/>
                <a:cs typeface="Times New Roman" pitchFamily="18" charset="0"/>
              </a:rPr>
              <a:t>Öncelikle kısaca Bakanlığımız çalışmaları </a:t>
            </a:r>
            <a:r>
              <a:rPr lang="tr-TR" baseline="0" dirty="0" smtClean="0">
                <a:latin typeface="Times New Roman" pitchFamily="18" charset="0"/>
                <a:cs typeface="Times New Roman" pitchFamily="18" charset="0"/>
              </a:rPr>
              <a:t>kapsamında </a:t>
            </a:r>
            <a:r>
              <a:rPr lang="tr-TR" baseline="0" dirty="0" smtClean="0">
                <a:latin typeface="Times New Roman" pitchFamily="18" charset="0"/>
                <a:cs typeface="Times New Roman" pitchFamily="18" charset="0"/>
              </a:rPr>
              <a:t>HASTANELERİMİZDE DİJİTAL DÖNÜŞÜM nasıl başladı sizlere bunlardan bahsetmek istiyorum.</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2471A2E2-D504-4F4C-A3ED-EF4AEE0C1C9B}"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Times New Roman" pitchFamily="18" charset="0"/>
                <a:ea typeface="+mn-ea"/>
                <a:cs typeface="Times New Roman" pitchFamily="18" charset="0"/>
              </a:rPr>
              <a:t>Dijital hastane modelinde  Bilişim teknolojileri hasta ve çalışan yararına kullanılmaktadır.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Times New Roman" pitchFamily="18" charset="0"/>
                <a:ea typeface="+mn-ea"/>
                <a:cs typeface="Times New Roman" pitchFamily="18" charset="0"/>
              </a:rPr>
              <a:t>İlk etapta; Elle yapılan kayıt</a:t>
            </a:r>
            <a:r>
              <a:rPr lang="tr-TR" sz="1200" kern="1200" baseline="0" dirty="0" smtClean="0">
                <a:solidFill>
                  <a:schemeClr val="tx1"/>
                </a:solidFill>
                <a:latin typeface="Times New Roman" pitchFamily="18" charset="0"/>
                <a:ea typeface="+mn-ea"/>
                <a:cs typeface="Times New Roman" pitchFamily="18" charset="0"/>
              </a:rPr>
              <a:t> </a:t>
            </a:r>
            <a:r>
              <a:rPr lang="tr-TR" sz="1200" kern="1200" dirty="0" smtClean="0">
                <a:solidFill>
                  <a:schemeClr val="tx1"/>
                </a:solidFill>
                <a:latin typeface="Times New Roman" pitchFamily="18" charset="0"/>
                <a:ea typeface="+mn-ea"/>
                <a:cs typeface="Times New Roman" pitchFamily="18" charset="0"/>
              </a:rPr>
              <a:t>işlemlerinin ortadan kaldırılması kağıt, röntgen</a:t>
            </a:r>
            <a:r>
              <a:rPr lang="tr-TR" sz="1200" kern="1200" baseline="0" dirty="0" smtClean="0">
                <a:solidFill>
                  <a:schemeClr val="tx1"/>
                </a:solidFill>
                <a:latin typeface="Times New Roman" pitchFamily="18" charset="0"/>
                <a:ea typeface="+mn-ea"/>
                <a:cs typeface="Times New Roman" pitchFamily="18" charset="0"/>
              </a:rPr>
              <a:t> filmi vb. kullanımını azaltmaktadır.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baseline="0" dirty="0" smtClean="0">
                <a:solidFill>
                  <a:schemeClr val="tx1"/>
                </a:solidFill>
                <a:latin typeface="Times New Roman" pitchFamily="18" charset="0"/>
                <a:ea typeface="+mn-ea"/>
                <a:cs typeface="Times New Roman" pitchFamily="18" charset="0"/>
              </a:rPr>
              <a:t>Çalışanların </a:t>
            </a:r>
            <a:r>
              <a:rPr lang="tr-TR" sz="1200" kern="1200" baseline="0" dirty="0" err="1" smtClean="0">
                <a:solidFill>
                  <a:schemeClr val="tx1"/>
                </a:solidFill>
                <a:latin typeface="Times New Roman" pitchFamily="18" charset="0"/>
                <a:ea typeface="+mn-ea"/>
                <a:cs typeface="Times New Roman" pitchFamily="18" charset="0"/>
              </a:rPr>
              <a:t>dökümantasyona</a:t>
            </a:r>
            <a:r>
              <a:rPr lang="tr-TR" sz="1200" kern="1200" baseline="0" dirty="0" smtClean="0">
                <a:solidFill>
                  <a:schemeClr val="tx1"/>
                </a:solidFill>
                <a:latin typeface="Times New Roman" pitchFamily="18" charset="0"/>
                <a:ea typeface="+mn-ea"/>
                <a:cs typeface="Times New Roman" pitchFamily="18" charset="0"/>
              </a:rPr>
              <a:t> ayırdığı süreyi azaltması, her türlü hasta verisi ve bilgisinin doğu ve eksiksiz kaydedilmesi, </a:t>
            </a:r>
            <a:r>
              <a:rPr lang="tr-TR" sz="1200" kern="1200" dirty="0" smtClean="0">
                <a:solidFill>
                  <a:schemeClr val="tx1"/>
                </a:solidFill>
                <a:latin typeface="Times New Roman" pitchFamily="18" charset="0"/>
                <a:ea typeface="+mn-ea"/>
                <a:cs typeface="Times New Roman" pitchFamily="18" charset="0"/>
              </a:rPr>
              <a:t>işlenmesi ve ilgili kişi ve birimlerin kullanımına sunulması tıbbi hataları azaltarak hastaların tanı, tedavi ve izlenebilmesi</a:t>
            </a:r>
            <a:r>
              <a:rPr lang="tr-TR" sz="1200" kern="1200" baseline="0" dirty="0" smtClean="0">
                <a:solidFill>
                  <a:schemeClr val="tx1"/>
                </a:solidFill>
                <a:latin typeface="Times New Roman" pitchFamily="18" charset="0"/>
                <a:ea typeface="+mn-ea"/>
                <a:cs typeface="Times New Roman" pitchFamily="18" charset="0"/>
              </a:rPr>
              <a:t> süreçleriyle </a:t>
            </a:r>
            <a:r>
              <a:rPr lang="tr-TR" sz="1200" kern="1200" dirty="0" smtClean="0">
                <a:solidFill>
                  <a:schemeClr val="tx1"/>
                </a:solidFill>
                <a:latin typeface="Times New Roman" pitchFamily="18" charset="0"/>
                <a:ea typeface="+mn-ea"/>
                <a:cs typeface="Times New Roman" pitchFamily="18" charset="0"/>
              </a:rPr>
              <a:t>kaliteyi artırmaktadır.</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latin typeface="Times New Roman" pitchFamily="18" charset="0"/>
              <a:ea typeface="+mn-ea"/>
              <a:cs typeface="Times New Roman" pitchFamily="18" charset="0"/>
            </a:endParaRPr>
          </a:p>
          <a:p>
            <a:pPr algn="just"/>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2471A2E2-D504-4F4C-A3ED-EF4AEE0C1C9B}"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itchFamily="18" charset="0"/>
                <a:cs typeface="Times New Roman" pitchFamily="18" charset="0"/>
              </a:rPr>
              <a:t>2012 yılında Gazi Mustafa Kemal Devlet Hastanesinde pilot olarak başlayan süreç 2014 yılında hastanenin Seviye 6 dercesine ulaşmasıyla sonlanmış olup ilk Seviye 6 hastanesi olmaya hak kazanmıştır. 2016 yılında yapılan denetimde Seviye 6 derecesini kaybetmiştir.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itchFamily="18" charset="0"/>
                <a:cs typeface="Times New Roman" pitchFamily="18" charset="0"/>
              </a:rPr>
              <a:t>2014 yılında başlayan fuar ve organizasyonlarla HIMSS dijitalleşme süreci yaygınlaştırma çalışmaları başlamıştır. 2014 yılındaki fuar Haziran ayında İstanbul’da gerçekleştirilmiştir. Burada</a:t>
            </a:r>
            <a:r>
              <a:rPr lang="tr-TR" sz="1200" baseline="0" dirty="0" smtClean="0">
                <a:latin typeface="Times New Roman" pitchFamily="18" charset="0"/>
                <a:cs typeface="Times New Roman" pitchFamily="18" charset="0"/>
              </a:rPr>
              <a:t> </a:t>
            </a:r>
            <a:r>
              <a:rPr lang="tr-TR" sz="1200" dirty="0" smtClean="0">
                <a:latin typeface="Times New Roman" pitchFamily="18" charset="0"/>
                <a:cs typeface="Times New Roman" pitchFamily="18" charset="0"/>
              </a:rPr>
              <a:t>3 hastane Seviye 6 derecesi almaya hak kazanmıştır.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itchFamily="18" charset="0"/>
                <a:cs typeface="Times New Roman" pitchFamily="18" charset="0"/>
              </a:rPr>
              <a:t>2015 yılında gerçekleştirilen fuar Mart ayında Antalya’da olup 6 hastane Seviye 6 derecesi olmaya hak kazanmıştır.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itchFamily="18" charset="0"/>
                <a:cs typeface="Times New Roman" pitchFamily="18" charset="0"/>
              </a:rPr>
              <a:t>2016 yılı Mayıs ayında İstanbul’da gerçekleştirilen fuar da ise 7 hastane Seviye 6 ve 1 hastane Seviye 7 derecesi almaya hak kazanmıştır. </a:t>
            </a:r>
          </a:p>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2471A2E2-D504-4F4C-A3ED-EF4AEE0C1C9B}"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lgn="just"/>
            <a:r>
              <a:rPr lang="tr-TR" sz="1200" dirty="0" smtClean="0">
                <a:latin typeface="Times New Roman" pitchFamily="18" charset="0"/>
                <a:cs typeface="Times New Roman" pitchFamily="18" charset="0"/>
              </a:rPr>
              <a:t>Bakanlığımızın 2017 hedefi; </a:t>
            </a:r>
          </a:p>
          <a:p>
            <a:pPr algn="just"/>
            <a:r>
              <a:rPr lang="tr-TR" sz="1200" dirty="0" smtClean="0">
                <a:latin typeface="Times New Roman" pitchFamily="18" charset="0"/>
                <a:cs typeface="Times New Roman" pitchFamily="18" charset="0"/>
              </a:rPr>
              <a:t>Mevcut durumda Türkiye'de HIMSS 7 seviyesinde 1, HIMSS 6 seviyesinde16 hastane bulunmaktaydı</a:t>
            </a:r>
            <a:r>
              <a:rPr lang="tr-TR" sz="1200" baseline="0" dirty="0" smtClean="0">
                <a:latin typeface="Times New Roman" pitchFamily="18" charset="0"/>
                <a:cs typeface="Times New Roman" pitchFamily="18" charset="0"/>
              </a:rPr>
              <a:t> (2017 mayıs bilgisi)</a:t>
            </a:r>
            <a:endParaRPr lang="tr-TR" sz="1200" dirty="0" smtClean="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2017 YILI İÇİNDE;</a:t>
            </a:r>
          </a:p>
          <a:p>
            <a:pPr algn="just"/>
            <a:r>
              <a:rPr lang="tr-TR" sz="1200" dirty="0" smtClean="0">
                <a:latin typeface="Times New Roman" pitchFamily="18" charset="0"/>
                <a:cs typeface="Times New Roman" pitchFamily="18" charset="0"/>
              </a:rPr>
              <a:t>Seviye</a:t>
            </a:r>
            <a:r>
              <a:rPr lang="tr-TR" sz="1200" baseline="0" dirty="0" smtClean="0">
                <a:latin typeface="Times New Roman" pitchFamily="18" charset="0"/>
                <a:cs typeface="Times New Roman" pitchFamily="18" charset="0"/>
              </a:rPr>
              <a:t> 7 hastane sayısını 20’ye, seviye 6 hastane sayısını 100’e çıkarmak,</a:t>
            </a:r>
          </a:p>
          <a:p>
            <a:pPr algn="just"/>
            <a:r>
              <a:rPr lang="tr-TR" sz="1200" dirty="0" smtClean="0">
                <a:latin typeface="Times New Roman" pitchFamily="18" charset="0"/>
                <a:cs typeface="Times New Roman" pitchFamily="18" charset="0"/>
              </a:rPr>
              <a:t>Geriye kalan 600 hastanenin de</a:t>
            </a:r>
            <a:r>
              <a:rPr lang="tr-TR" sz="1200" baseline="0" dirty="0" smtClean="0">
                <a:latin typeface="Times New Roman" pitchFamily="18" charset="0"/>
                <a:cs typeface="Times New Roman" pitchFamily="18" charset="0"/>
              </a:rPr>
              <a:t> seviye 5’e ulaşmasını sağlamak hedeflenmişti.</a:t>
            </a:r>
            <a:endParaRPr lang="tr-TR" sz="12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0"/>
          </p:nvPr>
        </p:nvSpPr>
        <p:spPr/>
        <p:txBody>
          <a:bodyPr/>
          <a:lstStyle/>
          <a:p>
            <a:fld id="{2471A2E2-D504-4F4C-A3ED-EF4AEE0C1C9B}"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471A2E2-D504-4F4C-A3ED-EF4AEE0C1C9B}"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latin typeface="Times New Roman" pitchFamily="18" charset="0"/>
                <a:cs typeface="Times New Roman" pitchFamily="18" charset="0"/>
              </a:rPr>
              <a:t>2018 Ağustos</a:t>
            </a:r>
            <a:r>
              <a:rPr lang="tr-TR" baseline="0" dirty="0" smtClean="0">
                <a:latin typeface="Times New Roman" pitchFamily="18" charset="0"/>
                <a:cs typeface="Times New Roman" pitchFamily="18" charset="0"/>
              </a:rPr>
              <a:t> ayında yaptığımız GAP analizleri sonrası, tüm hastanelerimiz tarafından </a:t>
            </a:r>
            <a:r>
              <a:rPr lang="tr-TR" baseline="0" dirty="0" err="1" smtClean="0">
                <a:latin typeface="Times New Roman" pitchFamily="18" charset="0"/>
                <a:cs typeface="Times New Roman" pitchFamily="18" charset="0"/>
              </a:rPr>
              <a:t>validasyon</a:t>
            </a:r>
            <a:r>
              <a:rPr lang="tr-TR" baseline="0" dirty="0" smtClean="0">
                <a:latin typeface="Times New Roman" pitchFamily="18" charset="0"/>
                <a:cs typeface="Times New Roman" pitchFamily="18" charset="0"/>
              </a:rPr>
              <a:t> başvuruşlarımızı tamamladık ve </a:t>
            </a:r>
            <a:r>
              <a:rPr lang="tr-TR" baseline="0" dirty="0" err="1" smtClean="0">
                <a:latin typeface="Times New Roman" pitchFamily="18" charset="0"/>
                <a:cs typeface="Times New Roman" pitchFamily="18" charset="0"/>
              </a:rPr>
              <a:t>Medipol</a:t>
            </a:r>
            <a:r>
              <a:rPr lang="tr-TR" baseline="0" dirty="0" smtClean="0">
                <a:latin typeface="Times New Roman" pitchFamily="18" charset="0"/>
                <a:cs typeface="Times New Roman" pitchFamily="18" charset="0"/>
              </a:rPr>
              <a:t> Üniversitesi ve HIMSS  Avrupa işbirliği ile düzenlenen Dijital hastane değerlendirmesi için ekipleri davet ettik. Bir haftalık süreçte tüm hastanelerimizde gerçekleştirdiğimiz </a:t>
            </a:r>
            <a:r>
              <a:rPr lang="tr-TR" baseline="0" dirty="0" err="1" smtClean="0">
                <a:latin typeface="Times New Roman" pitchFamily="18" charset="0"/>
                <a:cs typeface="Times New Roman" pitchFamily="18" charset="0"/>
              </a:rPr>
              <a:t>validasyon</a:t>
            </a:r>
            <a:r>
              <a:rPr lang="tr-TR" baseline="0" dirty="0" smtClean="0">
                <a:latin typeface="Times New Roman" pitchFamily="18" charset="0"/>
                <a:cs typeface="Times New Roman" pitchFamily="18" charset="0"/>
              </a:rPr>
              <a:t> ziyaretleri sonrası eksiksiz olarak hastanelerimizi seviye 6 derecesini tescil ettirmiş olduk.</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2471A2E2-D504-4F4C-A3ED-EF4AEE0C1C9B}"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i="0" kern="1200" dirty="0" smtClean="0">
                <a:solidFill>
                  <a:schemeClr val="tx1"/>
                </a:solidFill>
                <a:latin typeface="Times New Roman" pitchFamily="18" charset="0"/>
                <a:ea typeface="+mn-ea"/>
                <a:cs typeface="Times New Roman" pitchFamily="18" charset="0"/>
              </a:rPr>
              <a:t>Evet geldiğimiz nokta</a:t>
            </a:r>
            <a:r>
              <a:rPr lang="tr-TR" sz="1200" b="1" i="0" kern="1200" baseline="0" dirty="0" smtClean="0">
                <a:solidFill>
                  <a:schemeClr val="tx1"/>
                </a:solidFill>
                <a:latin typeface="Times New Roman" pitchFamily="18" charset="0"/>
                <a:ea typeface="+mn-ea"/>
                <a:cs typeface="Times New Roman" pitchFamily="18" charset="0"/>
              </a:rPr>
              <a:t> hepimizi heyecanlandırıyor.</a:t>
            </a:r>
            <a:endParaRPr lang="tr-TR" sz="1200" b="1" i="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0" i="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b="0" i="0" kern="1200" dirty="0" smtClean="0">
                <a:solidFill>
                  <a:schemeClr val="tx1"/>
                </a:solidFill>
                <a:latin typeface="Times New Roman" pitchFamily="18" charset="0"/>
                <a:ea typeface="+mn-ea"/>
                <a:cs typeface="Times New Roman" pitchFamily="18" charset="0"/>
              </a:rPr>
              <a:t>Bildiğiniz üzere; geçtiğimiz Mayıs ayında</a:t>
            </a:r>
            <a:r>
              <a:rPr lang="tr-TR" sz="1200" b="0" i="0" kern="1200" baseline="0" dirty="0" smtClean="0">
                <a:solidFill>
                  <a:schemeClr val="tx1"/>
                </a:solidFill>
                <a:latin typeface="Times New Roman" pitchFamily="18" charset="0"/>
                <a:ea typeface="+mn-ea"/>
                <a:cs typeface="Times New Roman" pitchFamily="18" charset="0"/>
              </a:rPr>
              <a:t> (27-29 Mayıs) </a:t>
            </a:r>
            <a:r>
              <a:rPr lang="tr-TR" sz="1200" b="0" i="0" kern="1200" dirty="0" smtClean="0">
                <a:solidFill>
                  <a:schemeClr val="tx1"/>
                </a:solidFill>
                <a:latin typeface="Times New Roman" pitchFamily="18" charset="0"/>
                <a:ea typeface="+mn-ea"/>
                <a:cs typeface="Times New Roman" pitchFamily="18" charset="0"/>
              </a:rPr>
              <a:t>TÜRK HASTANELERİNİN KALİTESİ BARSELONA’DA TESCİL EDİLDİ. Türkiye’de derece</a:t>
            </a:r>
            <a:r>
              <a:rPr lang="tr-TR" sz="1200" b="0" i="0" kern="1200" baseline="0" dirty="0" smtClean="0">
                <a:solidFill>
                  <a:schemeClr val="tx1"/>
                </a:solidFill>
                <a:latin typeface="Times New Roman" pitchFamily="18" charset="0"/>
                <a:ea typeface="+mn-ea"/>
                <a:cs typeface="Times New Roman" pitchFamily="18" charset="0"/>
              </a:rPr>
              <a:t> alan hastaneler adına  </a:t>
            </a:r>
            <a:r>
              <a:rPr lang="tr-TR" sz="1200" b="0" i="0" kern="1200" baseline="0" dirty="0" err="1" smtClean="0">
                <a:solidFill>
                  <a:schemeClr val="tx1"/>
                </a:solidFill>
                <a:latin typeface="Times New Roman" pitchFamily="18" charset="0"/>
                <a:ea typeface="+mn-ea"/>
                <a:cs typeface="Times New Roman" pitchFamily="18" charset="0"/>
              </a:rPr>
              <a:t>Müşteşar</a:t>
            </a:r>
            <a:r>
              <a:rPr lang="tr-TR" sz="1200" b="0" i="0" kern="1200" baseline="0" dirty="0" smtClean="0">
                <a:solidFill>
                  <a:schemeClr val="tx1"/>
                </a:solidFill>
                <a:latin typeface="Times New Roman" pitchFamily="18" charset="0"/>
                <a:ea typeface="+mn-ea"/>
                <a:cs typeface="Times New Roman" pitchFamily="18" charset="0"/>
              </a:rPr>
              <a:t> Yardımcımız Sayın Dr. </a:t>
            </a:r>
            <a:r>
              <a:rPr lang="tr-TR" sz="1200" b="0" i="0" kern="1200" baseline="0" dirty="0" err="1" smtClean="0">
                <a:solidFill>
                  <a:schemeClr val="tx1"/>
                </a:solidFill>
                <a:latin typeface="Times New Roman" pitchFamily="18" charset="0"/>
                <a:ea typeface="+mn-ea"/>
                <a:cs typeface="Times New Roman" pitchFamily="18" charset="0"/>
              </a:rPr>
              <a:t>Şuayip</a:t>
            </a:r>
            <a:r>
              <a:rPr lang="tr-TR" sz="1200" b="0" i="0" kern="1200" baseline="0" dirty="0" smtClean="0">
                <a:solidFill>
                  <a:schemeClr val="tx1"/>
                </a:solidFill>
                <a:latin typeface="Times New Roman" pitchFamily="18" charset="0"/>
                <a:ea typeface="+mn-ea"/>
                <a:cs typeface="Times New Roman" pitchFamily="18" charset="0"/>
              </a:rPr>
              <a:t> </a:t>
            </a:r>
            <a:r>
              <a:rPr lang="tr-TR" sz="1200" b="0" i="0" kern="1200" baseline="0" dirty="0" err="1" smtClean="0">
                <a:solidFill>
                  <a:schemeClr val="tx1"/>
                </a:solidFill>
                <a:latin typeface="Times New Roman" pitchFamily="18" charset="0"/>
                <a:ea typeface="+mn-ea"/>
                <a:cs typeface="Times New Roman" pitchFamily="18" charset="0"/>
              </a:rPr>
              <a:t>Birinci’ye</a:t>
            </a:r>
            <a:r>
              <a:rPr lang="tr-TR" sz="1200" b="0" i="0" kern="1200" baseline="0" dirty="0" smtClean="0">
                <a:solidFill>
                  <a:schemeClr val="tx1"/>
                </a:solidFill>
                <a:latin typeface="Times New Roman" pitchFamily="18" charset="0"/>
                <a:ea typeface="+mn-ea"/>
                <a:cs typeface="Times New Roman" pitchFamily="18" charset="0"/>
              </a:rPr>
              <a:t>  ödül verilmişti.</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sz="1200" b="0" i="0" kern="1200" dirty="0" smtClean="0">
                <a:solidFill>
                  <a:schemeClr val="tx1"/>
                </a:solidFill>
                <a:latin typeface="Times New Roman" pitchFamily="18" charset="0"/>
                <a:ea typeface="+mn-ea"/>
                <a:cs typeface="Times New Roman" pitchFamily="18" charset="0"/>
              </a:rPr>
              <a:t>HIMSS Avrupa’18’de EMRAM 6 seviyesinde en fazla hastaneye sahip olması nedeni ile Türkiye konuşuldu. HIMSS EMRAM derecelendirme kriterlerinde en yüksek seviye olan EMRAM 7 seviyesini geçtiğimiz yıllarda dünya ikincisi olarak Türkiye’den İzmir Tire Devlet Hastanesi almıştı. Avrupa’nın ilk 10 ülkesi arasında Türkiye, 1 adet seviye 7, 163 adet seviye 6 hastanesi ile bu alanda en başarılı ülke konumuna yükseldi. </a:t>
            </a:r>
          </a:p>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sz="1200" b="0" i="0" kern="1200" dirty="0" smtClean="0">
                <a:solidFill>
                  <a:schemeClr val="tx1"/>
                </a:solidFill>
                <a:latin typeface="Times New Roman" pitchFamily="18" charset="0"/>
                <a:ea typeface="+mn-ea"/>
                <a:cs typeface="Times New Roman" pitchFamily="18" charset="0"/>
              </a:rPr>
              <a:t>ABD’den sonra tüm dünyada HIMSS EMRAM 6 ve 7 derecesi alan toplam 70 hastane bulunurken, tek başına Türkiye’de bu derecelere sahip 164 hastanemiz</a:t>
            </a:r>
            <a:r>
              <a:rPr lang="tr-TR" sz="1200" b="0" i="0" kern="1200" baseline="0" dirty="0" smtClean="0">
                <a:solidFill>
                  <a:schemeClr val="tx1"/>
                </a:solidFill>
                <a:latin typeface="Times New Roman" pitchFamily="18" charset="0"/>
                <a:ea typeface="+mn-ea"/>
                <a:cs typeface="Times New Roman" pitchFamily="18" charset="0"/>
              </a:rPr>
              <a:t> mevcut. </a:t>
            </a:r>
            <a:r>
              <a:rPr lang="tr-TR" sz="1200" b="1" i="0" kern="1200" baseline="0" dirty="0" smtClean="0">
                <a:solidFill>
                  <a:schemeClr val="tx1"/>
                </a:solidFill>
                <a:latin typeface="Times New Roman" pitchFamily="18" charset="0"/>
                <a:ea typeface="+mn-ea"/>
                <a:cs typeface="Times New Roman" pitchFamily="18" charset="0"/>
              </a:rPr>
              <a:t>Bu çatı altında Denizli’de 10 kamu hastanemizin tamamının HIMSS </a:t>
            </a:r>
            <a:r>
              <a:rPr lang="tr-TR" sz="1200" b="1" i="0" kern="1200" baseline="0" dirty="0" err="1" smtClean="0">
                <a:solidFill>
                  <a:schemeClr val="tx1"/>
                </a:solidFill>
                <a:latin typeface="Times New Roman" pitchFamily="18" charset="0"/>
                <a:ea typeface="+mn-ea"/>
                <a:cs typeface="Times New Roman" pitchFamily="18" charset="0"/>
              </a:rPr>
              <a:t>Emram</a:t>
            </a:r>
            <a:r>
              <a:rPr lang="tr-TR" sz="1200" b="1" i="0" kern="1200" baseline="0" dirty="0" smtClean="0">
                <a:solidFill>
                  <a:schemeClr val="tx1"/>
                </a:solidFill>
                <a:latin typeface="Times New Roman" pitchFamily="18" charset="0"/>
                <a:ea typeface="+mn-ea"/>
                <a:cs typeface="Times New Roman" pitchFamily="18" charset="0"/>
              </a:rPr>
              <a:t> seviye 6 derecesine hak kazanması bizim için ayrıca bir gurur oldu. </a:t>
            </a:r>
          </a:p>
          <a:p>
            <a:endParaRPr lang="tr-TR" sz="1200" b="0" i="0" kern="1200" baseline="0" dirty="0" smtClean="0">
              <a:solidFill>
                <a:schemeClr val="tx1"/>
              </a:solidFill>
              <a:latin typeface="Times New Roman" pitchFamily="18" charset="0"/>
              <a:ea typeface="+mn-ea"/>
              <a:cs typeface="Times New Roman" pitchFamily="18" charset="0"/>
            </a:endParaRPr>
          </a:p>
          <a:p>
            <a:r>
              <a:rPr lang="tr-TR" sz="1200" b="0" i="0" kern="1200" baseline="0" dirty="0" smtClean="0">
                <a:solidFill>
                  <a:schemeClr val="tx1"/>
                </a:solidFill>
                <a:latin typeface="Times New Roman" pitchFamily="18" charset="0"/>
                <a:ea typeface="+mn-ea"/>
                <a:cs typeface="Times New Roman" pitchFamily="18" charset="0"/>
              </a:rPr>
              <a:t>Ben bu aşamada başta hastane yöneticilerimizle birlikte yürüttüğümüz süreçte yer alan tüm çalışanlarıma ayrı ayrı teşekkür ediyorum. Bu süreç zor ama keyifli bir süreçti. Programımız içinde Denizli’deki dijital hastane çalışmalarımızı sizlerle ayrıntılı bir şekilde paylaşmaya çalışacağız. </a:t>
            </a:r>
          </a:p>
          <a:p>
            <a:endParaRPr lang="tr-TR" sz="1200" b="0" i="0" kern="1200" baseline="0" dirty="0" smtClean="0">
              <a:solidFill>
                <a:schemeClr val="tx1"/>
              </a:solidFill>
              <a:latin typeface="Times New Roman" pitchFamily="18" charset="0"/>
              <a:ea typeface="+mn-ea"/>
              <a:cs typeface="Times New Roman" pitchFamily="18" charset="0"/>
            </a:endParaRPr>
          </a:p>
          <a:p>
            <a:r>
              <a:rPr lang="tr-TR" sz="1200" b="0" i="0" kern="1200" baseline="0" dirty="0" smtClean="0">
                <a:solidFill>
                  <a:schemeClr val="tx1"/>
                </a:solidFill>
                <a:latin typeface="Times New Roman" pitchFamily="18" charset="0"/>
                <a:ea typeface="+mn-ea"/>
                <a:cs typeface="Times New Roman" pitchFamily="18" charset="0"/>
              </a:rPr>
              <a:t>Ben ve ekibim sizleri Denizli’de ağırlamaktan mutluluk duyduğumuzu belirterek, tekrar </a:t>
            </a:r>
            <a:r>
              <a:rPr lang="tr-TR" sz="1200" b="0" i="0" kern="1200" baseline="0" dirty="0" err="1" smtClean="0">
                <a:solidFill>
                  <a:schemeClr val="tx1"/>
                </a:solidFill>
                <a:latin typeface="Times New Roman" pitchFamily="18" charset="0"/>
                <a:ea typeface="+mn-ea"/>
                <a:cs typeface="Times New Roman" pitchFamily="18" charset="0"/>
              </a:rPr>
              <a:t>hoşgeldiniz</a:t>
            </a:r>
            <a:r>
              <a:rPr lang="tr-TR" sz="1200" b="0" i="0" kern="1200" baseline="0" dirty="0" smtClean="0">
                <a:solidFill>
                  <a:schemeClr val="tx1"/>
                </a:solidFill>
                <a:latin typeface="Times New Roman" pitchFamily="18" charset="0"/>
                <a:ea typeface="+mn-ea"/>
                <a:cs typeface="Times New Roman" pitchFamily="18" charset="0"/>
              </a:rPr>
              <a:t> diyor, hepimiz için bol kazanımlı bir </a:t>
            </a:r>
            <a:r>
              <a:rPr lang="tr-TR" sz="1200" b="0" i="0" kern="1200" baseline="0" dirty="0" err="1" smtClean="0">
                <a:solidFill>
                  <a:schemeClr val="tx1"/>
                </a:solidFill>
                <a:latin typeface="Times New Roman" pitchFamily="18" charset="0"/>
                <a:ea typeface="+mn-ea"/>
                <a:cs typeface="Times New Roman" pitchFamily="18" charset="0"/>
              </a:rPr>
              <a:t>çalıştay</a:t>
            </a:r>
            <a:r>
              <a:rPr lang="tr-TR" sz="1200" b="0" i="0" kern="1200" baseline="0" dirty="0" smtClean="0">
                <a:solidFill>
                  <a:schemeClr val="tx1"/>
                </a:solidFill>
                <a:latin typeface="Times New Roman" pitchFamily="18" charset="0"/>
                <a:ea typeface="+mn-ea"/>
                <a:cs typeface="Times New Roman" pitchFamily="18" charset="0"/>
              </a:rPr>
              <a:t> geçirmeyi umut ediyorum.</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2471A2E2-D504-4F4C-A3ED-EF4AEE0C1C9B}"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AF8B7CA-5E25-4C75-9D2F-45E2FCF784CC}"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AA0F88D-3C81-43EE-B957-A183830E2F4E}"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9E7C426-B5A7-47F2-8A44-C6BD95451E37}"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dirty="0" smtClean="0"/>
              <a:t>Uz. Dr. Berna </a:t>
            </a:r>
            <a:r>
              <a:rPr lang="tr-TR" dirty="0" err="1" smtClean="0"/>
              <a:t>Öztürk</a:t>
            </a:r>
            <a:r>
              <a:rPr lang="tr-TR" dirty="0" smtClean="0"/>
              <a:t> </a:t>
            </a:r>
          </a:p>
          <a:p>
            <a:r>
              <a:rPr lang="tr-TR" dirty="0"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pic>
        <p:nvPicPr>
          <p:cNvPr id="1028" name="Picture 4" descr="C:\Users\ozden.duruhan\Desktop\mor.JPG"/>
          <p:cNvPicPr>
            <a:picLocks noChangeAspect="1" noChangeArrowheads="1"/>
          </p:cNvPicPr>
          <p:nvPr userDrawn="1"/>
        </p:nvPicPr>
        <p:blipFill>
          <a:blip r:embed="rId2" cstate="print"/>
          <a:srcRect/>
          <a:stretch>
            <a:fillRect/>
          </a:stretch>
        </p:blipFill>
        <p:spPr bwMode="auto">
          <a:xfrm>
            <a:off x="0" y="260648"/>
            <a:ext cx="9144000" cy="1086713"/>
          </a:xfrm>
          <a:prstGeom prst="rect">
            <a:avLst/>
          </a:prstGeom>
          <a:noFill/>
        </p:spPr>
      </p:pic>
      <p:pic>
        <p:nvPicPr>
          <p:cNvPr id="1029" name="Picture 5" descr="C:\Users\ozden.duruhan\Desktop\mor.JPG"/>
          <p:cNvPicPr>
            <a:picLocks noChangeAspect="1" noChangeArrowheads="1"/>
          </p:cNvPicPr>
          <p:nvPr userDrawn="1"/>
        </p:nvPicPr>
        <p:blipFill>
          <a:blip r:embed="rId2" cstate="print"/>
          <a:srcRect/>
          <a:stretch>
            <a:fillRect/>
          </a:stretch>
        </p:blipFill>
        <p:spPr bwMode="auto">
          <a:xfrm>
            <a:off x="0" y="5805264"/>
            <a:ext cx="9144000" cy="600075"/>
          </a:xfrm>
          <a:prstGeom prst="rect">
            <a:avLst/>
          </a:prstGeom>
          <a:noFill/>
        </p:spPr>
      </p:pic>
      <p:pic>
        <p:nvPicPr>
          <p:cNvPr id="15" name="Picture 2" descr="C:\Users\ozden.duruhan\Desktop\HİMSS LOGO.JPG"/>
          <p:cNvPicPr>
            <a:picLocks noChangeAspect="1" noChangeArrowheads="1"/>
          </p:cNvPicPr>
          <p:nvPr userDrawn="1"/>
        </p:nvPicPr>
        <p:blipFill>
          <a:blip r:embed="rId3" cstate="print"/>
          <a:srcRect/>
          <a:stretch>
            <a:fillRect/>
          </a:stretch>
        </p:blipFill>
        <p:spPr bwMode="auto">
          <a:xfrm>
            <a:off x="7092280" y="5805264"/>
            <a:ext cx="2051720" cy="576513"/>
          </a:xfrm>
          <a:prstGeom prst="rect">
            <a:avLst/>
          </a:prstGeom>
          <a:noFill/>
        </p:spPr>
      </p:pic>
      <p:pic>
        <p:nvPicPr>
          <p:cNvPr id="2050" name="Picture 2" descr="C:\Users\ozden.duruhan\Desktop\denizliismlogo.jpg"/>
          <p:cNvPicPr>
            <a:picLocks noChangeAspect="1" noChangeArrowheads="1"/>
          </p:cNvPicPr>
          <p:nvPr userDrawn="1"/>
        </p:nvPicPr>
        <p:blipFill>
          <a:blip r:embed="rId4" cstate="print"/>
          <a:srcRect/>
          <a:stretch>
            <a:fillRect/>
          </a:stretch>
        </p:blipFill>
        <p:spPr bwMode="auto">
          <a:xfrm>
            <a:off x="0" y="260648"/>
            <a:ext cx="1108449" cy="1008112"/>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246C668-DC3A-4486-B53B-60CD9F74882B}"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72D5E26-0332-4364-A3C2-E191BC7DE9FD}" type="datetime1">
              <a:rPr lang="tr-TR" smtClean="0"/>
              <a:pPr/>
              <a:t>03.07.2018</a:t>
            </a:fld>
            <a:endParaRPr lang="tr-TR"/>
          </a:p>
        </p:txBody>
      </p:sp>
      <p:sp>
        <p:nvSpPr>
          <p:cNvPr id="6" name="5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B822096-22D4-4F44-BA9F-275B4C444A73}" type="datetime1">
              <a:rPr lang="tr-TR" smtClean="0"/>
              <a:pPr/>
              <a:t>03.07.2018</a:t>
            </a:fld>
            <a:endParaRPr lang="tr-TR"/>
          </a:p>
        </p:txBody>
      </p:sp>
      <p:sp>
        <p:nvSpPr>
          <p:cNvPr id="8" name="7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8FBBDC3-C344-466C-92D7-28720F8C1888}" type="datetime1">
              <a:rPr lang="tr-TR" smtClean="0"/>
              <a:pPr/>
              <a:t>03.07.2018</a:t>
            </a:fld>
            <a:endParaRPr lang="tr-TR"/>
          </a:p>
        </p:txBody>
      </p:sp>
      <p:sp>
        <p:nvSpPr>
          <p:cNvPr id="4" name="3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CC397FE-F7A1-4969-8022-73BF1F83655B}" type="datetime1">
              <a:rPr lang="tr-TR" smtClean="0"/>
              <a:pPr/>
              <a:t>03.07.2018</a:t>
            </a:fld>
            <a:endParaRPr lang="tr-TR"/>
          </a:p>
        </p:txBody>
      </p:sp>
      <p:sp>
        <p:nvSpPr>
          <p:cNvPr id="3" name="2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597532B-024A-4F66-A501-E99DF06B404C}" type="datetime1">
              <a:rPr lang="tr-TR" smtClean="0"/>
              <a:pPr/>
              <a:t>03.07.2018</a:t>
            </a:fld>
            <a:endParaRPr lang="tr-TR"/>
          </a:p>
        </p:txBody>
      </p:sp>
      <p:sp>
        <p:nvSpPr>
          <p:cNvPr id="6" name="5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F390A76-0DDE-4D3D-843D-F5448ECF8CB3}" type="datetime1">
              <a:rPr lang="tr-TR" smtClean="0"/>
              <a:pPr/>
              <a:t>03.07.2018</a:t>
            </a:fld>
            <a:endParaRPr lang="tr-TR"/>
          </a:p>
        </p:txBody>
      </p:sp>
      <p:sp>
        <p:nvSpPr>
          <p:cNvPr id="6" name="5 Altbilgi Yer Tutucusu"/>
          <p:cNvSpPr>
            <a:spLocks noGrp="1"/>
          </p:cNvSpPr>
          <p:nvPr>
            <p:ph type="ftr" sz="quarter" idx="11"/>
          </p:nvPr>
        </p:nvSpPr>
        <p:spPr/>
        <p:txBody>
          <a:bodyPr/>
          <a:lstStyle/>
          <a:p>
            <a:r>
              <a:rPr lang="tr-TR" smtClean="0"/>
              <a:t>Uz. Dr. Berna Öztürk  Denizli İl Sağlık Müdürü</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A3732-8940-469D-95CD-29B05A0A90AD}" type="datetime1">
              <a:rPr lang="tr-TR" smtClean="0"/>
              <a:pPr/>
              <a:t>03.07.2018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Uz. Dr. Berna Öztürk  Denizli İl Sağlık Müdürü</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411760" y="4941168"/>
            <a:ext cx="5576664" cy="769640"/>
          </a:xfrm>
        </p:spPr>
        <p:txBody>
          <a:bodyPr>
            <a:normAutofit fontScale="70000" lnSpcReduction="20000"/>
          </a:bodyPr>
          <a:lstStyle/>
          <a:p>
            <a:r>
              <a:rPr lang="tr-TR" b="1" dirty="0" smtClean="0">
                <a:solidFill>
                  <a:srgbClr val="FF0000"/>
                </a:solidFill>
                <a:latin typeface="Monotype Corsiva" pitchFamily="66" charset="0"/>
              </a:rPr>
              <a:t>Uz. Dr. Berna ÖZTÜRK</a:t>
            </a:r>
          </a:p>
          <a:p>
            <a:r>
              <a:rPr lang="tr-TR" b="1" dirty="0" smtClean="0">
                <a:solidFill>
                  <a:srgbClr val="FF0000"/>
                </a:solidFill>
                <a:latin typeface="Monotype Corsiva" pitchFamily="66" charset="0"/>
              </a:rPr>
              <a:t>Denizli İl Sağlık Müdürü</a:t>
            </a:r>
            <a:endParaRPr lang="tr-TR" b="1" dirty="0">
              <a:solidFill>
                <a:srgbClr val="FF0000"/>
              </a:solidFill>
              <a:latin typeface="Monotype Corsiva" pitchFamily="66" charset="0"/>
            </a:endParaRPr>
          </a:p>
        </p:txBody>
      </p:sp>
      <p:pic>
        <p:nvPicPr>
          <p:cNvPr id="2050" name="Picture 2" descr="C:\Users\ozden.duruhan\Desktop\HİMSS LOGO.JPG"/>
          <p:cNvPicPr>
            <a:picLocks noChangeAspect="1" noChangeArrowheads="1"/>
          </p:cNvPicPr>
          <p:nvPr/>
        </p:nvPicPr>
        <p:blipFill>
          <a:blip r:embed="rId3" cstate="print"/>
          <a:srcRect/>
          <a:stretch>
            <a:fillRect/>
          </a:stretch>
        </p:blipFill>
        <p:spPr bwMode="auto">
          <a:xfrm>
            <a:off x="1115616" y="1340768"/>
            <a:ext cx="7339482" cy="2304256"/>
          </a:xfrm>
          <a:prstGeom prst="rect">
            <a:avLst/>
          </a:prstGeom>
          <a:noFill/>
        </p:spPr>
      </p:pic>
      <p:pic>
        <p:nvPicPr>
          <p:cNvPr id="2051" name="Picture 3" descr="C:\Users\ozden.duruhan\Desktop\mor.JPG"/>
          <p:cNvPicPr>
            <a:picLocks noChangeAspect="1" noChangeArrowheads="1"/>
          </p:cNvPicPr>
          <p:nvPr/>
        </p:nvPicPr>
        <p:blipFill>
          <a:blip r:embed="rId4" cstate="print"/>
          <a:srcRect/>
          <a:stretch>
            <a:fillRect/>
          </a:stretch>
        </p:blipFill>
        <p:spPr bwMode="auto">
          <a:xfrm>
            <a:off x="755576" y="3645024"/>
            <a:ext cx="7920880" cy="600075"/>
          </a:xfrm>
          <a:prstGeom prst="rect">
            <a:avLst/>
          </a:prstGeom>
          <a:noFill/>
        </p:spPr>
      </p:pic>
      <p:pic>
        <p:nvPicPr>
          <p:cNvPr id="1026" name="Picture 2" descr="C:\Users\ozden.duruhan\Desktop\denizliismlogo.jpg"/>
          <p:cNvPicPr>
            <a:picLocks noChangeAspect="1" noChangeArrowheads="1"/>
          </p:cNvPicPr>
          <p:nvPr/>
        </p:nvPicPr>
        <p:blipFill>
          <a:blip r:embed="rId5" cstate="print"/>
          <a:srcRect/>
          <a:stretch>
            <a:fillRect/>
          </a:stretch>
        </p:blipFill>
        <p:spPr bwMode="auto">
          <a:xfrm>
            <a:off x="1979712" y="4437112"/>
            <a:ext cx="1475804" cy="147580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628800"/>
            <a:ext cx="8208912" cy="1368152"/>
          </a:xfrm>
          <a:solidFill>
            <a:schemeClr val="accent2">
              <a:lumMod val="20000"/>
              <a:lumOff val="80000"/>
            </a:schemeClr>
          </a:solidFill>
        </p:spPr>
        <p:txBody>
          <a:bodyPr>
            <a:normAutofit/>
          </a:bodyPr>
          <a:lstStyle/>
          <a:p>
            <a:pPr algn="ctr">
              <a:buNone/>
            </a:pPr>
            <a:r>
              <a:rPr lang="tr-TR" sz="2400" dirty="0" smtClean="0">
                <a:latin typeface="Times New Roman" pitchFamily="18" charset="0"/>
                <a:cs typeface="Times New Roman" pitchFamily="18" charset="0"/>
              </a:rPr>
              <a:t>	Dijital hastane;                                                                         bir hastanede bulunan bilgi sistemlerinin birbirleriyle bütünleşik olarak çalıştığı; </a:t>
            </a:r>
            <a:endParaRPr lang="tr-TR" sz="2400" dirty="0">
              <a:latin typeface="Times New Roman" pitchFamily="18" charset="0"/>
              <a:cs typeface="Times New Roman" pitchFamily="18" charset="0"/>
            </a:endParaRPr>
          </a:p>
        </p:txBody>
      </p:sp>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dirty="0"/>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
        <p:nvSpPr>
          <p:cNvPr id="7" name="1 Başlık"/>
          <p:cNvSpPr>
            <a:spLocks noGrp="1"/>
          </p:cNvSpPr>
          <p:nvPr>
            <p:ph type="title"/>
          </p:nvPr>
        </p:nvSpPr>
        <p:spPr>
          <a:xfrm>
            <a:off x="1115616" y="260648"/>
            <a:ext cx="7715200" cy="1143000"/>
          </a:xfrm>
        </p:spPr>
        <p:txBody>
          <a:bodyPr>
            <a:normAutofit/>
          </a:bodyPr>
          <a:lstStyle/>
          <a:p>
            <a:r>
              <a:rPr lang="tr-TR" sz="2400" b="1" dirty="0" smtClean="0">
                <a:solidFill>
                  <a:schemeClr val="bg1"/>
                </a:solidFill>
                <a:latin typeface="Times New Roman" pitchFamily="18" charset="0"/>
                <a:cs typeface="Times New Roman" pitchFamily="18" charset="0"/>
              </a:rPr>
              <a:t>HASTANELERİMİZDE DİJİTAL DÖNÜŞÜM PROJESİ DİJİTAL/ KAĞITSIZ HASTANE SÜRECİ</a:t>
            </a:r>
            <a:endParaRPr lang="tr-TR" sz="2400" b="1" dirty="0">
              <a:solidFill>
                <a:schemeClr val="bg1"/>
              </a:solidFill>
              <a:latin typeface="Times New Roman" pitchFamily="18" charset="0"/>
              <a:cs typeface="Times New Roman" pitchFamily="18" charset="0"/>
            </a:endParaRPr>
          </a:p>
        </p:txBody>
      </p:sp>
      <p:sp>
        <p:nvSpPr>
          <p:cNvPr id="8" name="7 Dikdörtgen"/>
          <p:cNvSpPr/>
          <p:nvPr/>
        </p:nvSpPr>
        <p:spPr>
          <a:xfrm>
            <a:off x="467544" y="3068960"/>
            <a:ext cx="8208912" cy="1107996"/>
          </a:xfrm>
          <a:prstGeom prst="rect">
            <a:avLst/>
          </a:prstGeom>
          <a:solidFill>
            <a:schemeClr val="accent2">
              <a:lumMod val="20000"/>
              <a:lumOff val="80000"/>
            </a:schemeClr>
          </a:solidFill>
        </p:spPr>
        <p:txBody>
          <a:bodyPr wrap="square">
            <a:spAutoFit/>
          </a:bodyPr>
          <a:lstStyle/>
          <a:p>
            <a:pPr algn="ctr"/>
            <a:r>
              <a:rPr lang="tr-TR" sz="2400" dirty="0" smtClean="0">
                <a:latin typeface="Times New Roman" pitchFamily="18" charset="0"/>
                <a:cs typeface="Times New Roman" pitchFamily="18" charset="0"/>
              </a:rPr>
              <a:t>her türlü tıbbi cihazın bilgi yönetim sistemine ağlar ve </a:t>
            </a:r>
            <a:r>
              <a:rPr lang="tr-TR" sz="2400" dirty="0" err="1" smtClean="0">
                <a:latin typeface="Times New Roman" pitchFamily="18" charset="0"/>
                <a:cs typeface="Times New Roman" pitchFamily="18" charset="0"/>
              </a:rPr>
              <a:t>sensörler</a:t>
            </a:r>
            <a:r>
              <a:rPr lang="tr-TR" sz="2400" dirty="0" smtClean="0">
                <a:latin typeface="Times New Roman" pitchFamily="18" charset="0"/>
                <a:cs typeface="Times New Roman" pitchFamily="18" charset="0"/>
              </a:rPr>
              <a:t> aracılığıyla veri/bilgi gönderebildiği; </a:t>
            </a:r>
          </a:p>
          <a:p>
            <a:endParaRPr lang="tr-TR" dirty="0"/>
          </a:p>
        </p:txBody>
      </p:sp>
      <p:sp>
        <p:nvSpPr>
          <p:cNvPr id="9" name="8 Dikdörtgen"/>
          <p:cNvSpPr/>
          <p:nvPr/>
        </p:nvSpPr>
        <p:spPr>
          <a:xfrm>
            <a:off x="467544" y="4221088"/>
            <a:ext cx="8208912" cy="1200329"/>
          </a:xfrm>
          <a:prstGeom prst="rect">
            <a:avLst/>
          </a:prstGeom>
          <a:solidFill>
            <a:schemeClr val="accent2">
              <a:lumMod val="20000"/>
              <a:lumOff val="80000"/>
            </a:schemeClr>
          </a:solidFill>
        </p:spPr>
        <p:txBody>
          <a:bodyPr wrap="square">
            <a:spAutoFit/>
          </a:bodyPr>
          <a:lstStyle/>
          <a:p>
            <a:pPr algn="ctr"/>
            <a:r>
              <a:rPr lang="tr-TR" sz="2400" dirty="0" smtClean="0">
                <a:latin typeface="Times New Roman" pitchFamily="18" charset="0"/>
                <a:cs typeface="Times New Roman" pitchFamily="18" charset="0"/>
              </a:rPr>
              <a:t>çalışanların ve hastaların yetki ve onamları dâhilinde bu sistemdeki veri/bilgiye hastaneden veya uzaktan erişebildiği bir hastane modelidir. </a:t>
            </a:r>
            <a:endParaRPr lang="tr-T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linds(horizontal)">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60648"/>
            <a:ext cx="8085584" cy="1080120"/>
          </a:xfrm>
        </p:spPr>
        <p:txBody>
          <a:bodyPr>
            <a:normAutofit/>
          </a:bodyPr>
          <a:lstStyle/>
          <a:p>
            <a:r>
              <a:rPr lang="tr-TR" sz="2400" b="1" dirty="0" smtClean="0">
                <a:solidFill>
                  <a:schemeClr val="bg1"/>
                </a:solidFill>
                <a:latin typeface="Times New Roman" pitchFamily="18" charset="0"/>
                <a:cs typeface="Times New Roman" pitchFamily="18" charset="0"/>
              </a:rPr>
              <a:t>HASTANELERİMİZDE DİJİTAL DÖNÜŞÜM PROJESİ DİJİTAL/ KAĞITSIZ HASTANE SÜRECİ</a:t>
            </a:r>
            <a:endParaRPr lang="tr-TR" sz="2400" b="1" dirty="0">
              <a:solidFill>
                <a:schemeClr val="bg1"/>
              </a:solidFill>
              <a:latin typeface="Times New Roman" pitchFamily="18" charset="0"/>
              <a:cs typeface="Times New Roman" pitchFamily="18" charset="0"/>
            </a:endParaRPr>
          </a:p>
        </p:txBody>
      </p:sp>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graphicFrame>
        <p:nvGraphicFramePr>
          <p:cNvPr id="7" name="6 Diyagram"/>
          <p:cNvGraphicFramePr/>
          <p:nvPr/>
        </p:nvGraphicFramePr>
        <p:xfrm>
          <a:off x="539552" y="1484784"/>
          <a:ext cx="813690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
        <p:nvSpPr>
          <p:cNvPr id="7" name="1 Başlık"/>
          <p:cNvSpPr>
            <a:spLocks noGrp="1"/>
          </p:cNvSpPr>
          <p:nvPr>
            <p:ph type="title"/>
          </p:nvPr>
        </p:nvSpPr>
        <p:spPr>
          <a:xfrm>
            <a:off x="1043608" y="188640"/>
            <a:ext cx="7643192" cy="1143000"/>
          </a:xfrm>
        </p:spPr>
        <p:txBody>
          <a:bodyPr>
            <a:normAutofit/>
          </a:bodyPr>
          <a:lstStyle/>
          <a:p>
            <a:r>
              <a:rPr lang="tr-TR" sz="2400" b="1" dirty="0" smtClean="0">
                <a:solidFill>
                  <a:schemeClr val="bg1"/>
                </a:solidFill>
                <a:latin typeface="Times New Roman" pitchFamily="18" charset="0"/>
                <a:cs typeface="Times New Roman" pitchFamily="18" charset="0"/>
              </a:rPr>
              <a:t>HASTANELERİMİZDE DİJİTAL DÖNÜŞÜM PROJESİ DİJİTAL/ KAĞITSIZ HASTANE SÜRECİ</a:t>
            </a:r>
            <a:endParaRPr lang="tr-TR" sz="2400" b="1" dirty="0">
              <a:solidFill>
                <a:schemeClr val="bg1"/>
              </a:solidFill>
              <a:latin typeface="Times New Roman" pitchFamily="18" charset="0"/>
              <a:cs typeface="Times New Roman" pitchFamily="18" charset="0"/>
            </a:endParaRPr>
          </a:p>
        </p:txBody>
      </p:sp>
      <p:graphicFrame>
        <p:nvGraphicFramePr>
          <p:cNvPr id="8" name="2 Grafik"/>
          <p:cNvGraphicFramePr/>
          <p:nvPr/>
        </p:nvGraphicFramePr>
        <p:xfrm>
          <a:off x="2286000" y="1566862"/>
          <a:ext cx="4572000" cy="3724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
        <p:nvSpPr>
          <p:cNvPr id="9" name="1 Başlık"/>
          <p:cNvSpPr>
            <a:spLocks noGrp="1"/>
          </p:cNvSpPr>
          <p:nvPr>
            <p:ph type="title"/>
          </p:nvPr>
        </p:nvSpPr>
        <p:spPr/>
        <p:txBody>
          <a:bodyPr>
            <a:normAutofit/>
          </a:bodyPr>
          <a:lstStyle/>
          <a:p>
            <a:r>
              <a:rPr lang="tr-TR" sz="2400" b="1" dirty="0" smtClean="0">
                <a:solidFill>
                  <a:schemeClr val="bg1"/>
                </a:solidFill>
                <a:latin typeface="Times New Roman" pitchFamily="18" charset="0"/>
                <a:cs typeface="Times New Roman" pitchFamily="18" charset="0"/>
              </a:rPr>
              <a:t>DENİZLİ’DE </a:t>
            </a:r>
            <a:br>
              <a:rPr lang="tr-TR" sz="2400" b="1" dirty="0" smtClean="0">
                <a:solidFill>
                  <a:schemeClr val="bg1"/>
                </a:solidFill>
                <a:latin typeface="Times New Roman" pitchFamily="18" charset="0"/>
                <a:cs typeface="Times New Roman" pitchFamily="18" charset="0"/>
              </a:rPr>
            </a:br>
            <a:r>
              <a:rPr lang="tr-TR" sz="2400" b="1" dirty="0" smtClean="0">
                <a:solidFill>
                  <a:schemeClr val="bg1"/>
                </a:solidFill>
                <a:latin typeface="Times New Roman" pitchFamily="18" charset="0"/>
                <a:cs typeface="Times New Roman" pitchFamily="18" charset="0"/>
              </a:rPr>
              <a:t>DİJİTAL/ KAĞITSIZ HASTANE SÜRECİ</a:t>
            </a:r>
            <a:endParaRPr lang="tr-TR" sz="2400" b="1" dirty="0">
              <a:solidFill>
                <a:schemeClr val="bg1"/>
              </a:solidFill>
              <a:latin typeface="Times New Roman" pitchFamily="18" charset="0"/>
              <a:cs typeface="Times New Roman" pitchFamily="18" charset="0"/>
            </a:endParaRPr>
          </a:p>
        </p:txBody>
      </p:sp>
      <p:pic>
        <p:nvPicPr>
          <p:cNvPr id="10" name="Picture 3" descr="C:\Users\ozden.duruhan\Desktop\çalıştay afiş-sunum çalışma\9b9dd94c-501c-49a7-9419-9366835bec10.jpg"/>
          <p:cNvPicPr>
            <a:picLocks noGrp="1" noChangeAspect="1" noChangeArrowheads="1"/>
          </p:cNvPicPr>
          <p:nvPr>
            <p:ph idx="1"/>
          </p:nvPr>
        </p:nvPicPr>
        <p:blipFill>
          <a:blip r:embed="rId3" cstate="print"/>
          <a:srcRect/>
          <a:stretch>
            <a:fillRect/>
          </a:stretch>
        </p:blipFill>
        <p:spPr bwMode="auto">
          <a:xfrm>
            <a:off x="0" y="1268760"/>
            <a:ext cx="9144000" cy="4525963"/>
          </a:xfrm>
          <a:prstGeom prst="rect">
            <a:avLst/>
          </a:prstGeom>
          <a:noFill/>
        </p:spPr>
      </p:pic>
      <p:sp>
        <p:nvSpPr>
          <p:cNvPr id="11" name="10 Sağ Ok"/>
          <p:cNvSpPr/>
          <p:nvPr/>
        </p:nvSpPr>
        <p:spPr>
          <a:xfrm>
            <a:off x="539552" y="3068960"/>
            <a:ext cx="410445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Times New Roman" pitchFamily="18" charset="0"/>
                <a:cs typeface="Times New Roman" pitchFamily="18" charset="0"/>
              </a:rPr>
              <a:t>HEDEFİMİZ </a:t>
            </a:r>
            <a:endParaRPr lang="tr-TR" sz="2400" b="1" dirty="0">
              <a:latin typeface="Times New Roman" pitchFamily="18" charset="0"/>
              <a:cs typeface="Times New Roman" pitchFamily="18" charset="0"/>
            </a:endParaRPr>
          </a:p>
        </p:txBody>
      </p:sp>
      <p:sp>
        <p:nvSpPr>
          <p:cNvPr id="12" name="11 Akış Çizelgesi: Öteki İşlem"/>
          <p:cNvSpPr/>
          <p:nvPr/>
        </p:nvSpPr>
        <p:spPr>
          <a:xfrm>
            <a:off x="5364088" y="2996952"/>
            <a:ext cx="2736304" cy="1152128"/>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itchFamily="18" charset="0"/>
                <a:cs typeface="Times New Roman" pitchFamily="18" charset="0"/>
              </a:rPr>
              <a:t>SEVİYE 6  </a:t>
            </a:r>
          </a:p>
          <a:p>
            <a:pPr algn="ctr"/>
            <a:r>
              <a:rPr lang="tr-TR" dirty="0" smtClean="0">
                <a:solidFill>
                  <a:schemeClr val="tx1"/>
                </a:solidFill>
                <a:latin typeface="Times New Roman" pitchFamily="18" charset="0"/>
                <a:cs typeface="Times New Roman" pitchFamily="18" charset="0"/>
              </a:rPr>
              <a:t>10’DA 10 HASTANE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8229600" cy="3917031"/>
          </a:xfrm>
          <a:solidFill>
            <a:schemeClr val="accent2">
              <a:lumMod val="20000"/>
              <a:lumOff val="80000"/>
            </a:schemeClr>
          </a:solidFill>
        </p:spPr>
        <p:txBody>
          <a:bodyPr>
            <a:normAutofit/>
          </a:bodyPr>
          <a:lstStyle/>
          <a:p>
            <a:r>
              <a:rPr lang="tr-TR" sz="2400" dirty="0" smtClean="0">
                <a:latin typeface="Times New Roman" pitchFamily="18" charset="0"/>
                <a:cs typeface="Times New Roman" pitchFamily="18" charset="0"/>
              </a:rPr>
              <a:t>Hastane Yöneticilerimiz ve hastane bilgi işlem çalışanlarından oluşturduğumuz ekiplerimizle toplantılar düzenledik.</a:t>
            </a:r>
          </a:p>
          <a:p>
            <a:r>
              <a:rPr lang="tr-TR" sz="2400" dirty="0" smtClean="0">
                <a:latin typeface="Times New Roman" pitchFamily="18" charset="0"/>
                <a:cs typeface="Times New Roman" pitchFamily="18" charset="0"/>
              </a:rPr>
              <a:t>Hastane Komisyon ve Eğitim Toplantıları yaptık.</a:t>
            </a:r>
          </a:p>
          <a:p>
            <a:r>
              <a:rPr lang="tr-TR" sz="2400" dirty="0" smtClean="0">
                <a:latin typeface="Times New Roman" pitchFamily="18" charset="0"/>
                <a:cs typeface="Times New Roman" pitchFamily="18" charset="0"/>
              </a:rPr>
              <a:t>Yerinde eğitim ve değerlendirme toplantıları düzenledik.</a:t>
            </a:r>
          </a:p>
          <a:p>
            <a:r>
              <a:rPr lang="tr-TR" sz="2400" dirty="0" smtClean="0">
                <a:latin typeface="Times New Roman" pitchFamily="18" charset="0"/>
                <a:cs typeface="Times New Roman" pitchFamily="18" charset="0"/>
              </a:rPr>
              <a:t>Hastane GAP analizleri yapılarak,</a:t>
            </a:r>
            <a:r>
              <a:rPr lang="tr-TR" sz="2400" dirty="0" err="1" smtClean="0">
                <a:latin typeface="Times New Roman" pitchFamily="18" charset="0"/>
                <a:cs typeface="Times New Roman" pitchFamily="18" charset="0"/>
              </a:rPr>
              <a:t>validasyon</a:t>
            </a:r>
            <a:r>
              <a:rPr lang="tr-TR" sz="2400" dirty="0" smtClean="0">
                <a:latin typeface="Times New Roman" pitchFamily="18" charset="0"/>
                <a:cs typeface="Times New Roman" pitchFamily="18" charset="0"/>
              </a:rPr>
              <a:t> başvurularımızı yaptık.</a:t>
            </a:r>
          </a:p>
          <a:p>
            <a:r>
              <a:rPr lang="tr-TR" sz="2400" dirty="0" err="1" smtClean="0">
                <a:latin typeface="Times New Roman" pitchFamily="18" charset="0"/>
                <a:cs typeface="Times New Roman" pitchFamily="18" charset="0"/>
              </a:rPr>
              <a:t>Validasyon</a:t>
            </a:r>
            <a:r>
              <a:rPr lang="tr-TR" sz="2400" dirty="0" smtClean="0">
                <a:latin typeface="Times New Roman" pitchFamily="18" charset="0"/>
                <a:cs typeface="Times New Roman" pitchFamily="18" charset="0"/>
              </a:rPr>
              <a:t> ziyaretleri gerçekleştirildi. </a:t>
            </a:r>
          </a:p>
          <a:p>
            <a:endParaRPr lang="tr-TR" sz="2400" dirty="0">
              <a:latin typeface="Times New Roman" pitchFamily="18" charset="0"/>
              <a:cs typeface="Times New Roman" pitchFamily="18" charset="0"/>
            </a:endParaRPr>
          </a:p>
        </p:txBody>
      </p:sp>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
        <p:nvSpPr>
          <p:cNvPr id="7" name="1 Başlık"/>
          <p:cNvSpPr>
            <a:spLocks noGrp="1"/>
          </p:cNvSpPr>
          <p:nvPr>
            <p:ph type="title"/>
          </p:nvPr>
        </p:nvSpPr>
        <p:spPr>
          <a:xfrm>
            <a:off x="1043608" y="274638"/>
            <a:ext cx="7643192" cy="1143000"/>
          </a:xfrm>
        </p:spPr>
        <p:txBody>
          <a:bodyPr>
            <a:normAutofit/>
          </a:bodyPr>
          <a:lstStyle/>
          <a:p>
            <a:r>
              <a:rPr lang="tr-TR" sz="2400" b="1" dirty="0" smtClean="0">
                <a:solidFill>
                  <a:schemeClr val="bg1"/>
                </a:solidFill>
                <a:latin typeface="Times New Roman" pitchFamily="18" charset="0"/>
                <a:cs typeface="Times New Roman" pitchFamily="18" charset="0"/>
              </a:rPr>
              <a:t>DENİZLİ’DE </a:t>
            </a:r>
            <a:br>
              <a:rPr lang="tr-TR" sz="2400" b="1" dirty="0" smtClean="0">
                <a:solidFill>
                  <a:schemeClr val="bg1"/>
                </a:solidFill>
                <a:latin typeface="Times New Roman" pitchFamily="18" charset="0"/>
                <a:cs typeface="Times New Roman" pitchFamily="18" charset="0"/>
              </a:rPr>
            </a:br>
            <a:r>
              <a:rPr lang="tr-TR" sz="2400" b="1" dirty="0" smtClean="0">
                <a:solidFill>
                  <a:schemeClr val="bg1"/>
                </a:solidFill>
                <a:latin typeface="Times New Roman" pitchFamily="18" charset="0"/>
                <a:cs typeface="Times New Roman" pitchFamily="18" charset="0"/>
              </a:rPr>
              <a:t>DİJİTAL/ KAĞITSIZ HASTANE SÜRECİ</a:t>
            </a:r>
            <a:endParaRPr lang="tr-TR"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
        <p:nvSpPr>
          <p:cNvPr id="6146" name="AutoShape 2" descr="blob:https://web.whatsapp.com/9b9dd94c-501c-49a7-9419-9366835bec1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9" name="1 Başlık"/>
          <p:cNvSpPr>
            <a:spLocks noGrp="1"/>
          </p:cNvSpPr>
          <p:nvPr>
            <p:ph type="title"/>
          </p:nvPr>
        </p:nvSpPr>
        <p:spPr>
          <a:xfrm>
            <a:off x="1043608" y="188640"/>
            <a:ext cx="7643192" cy="1143000"/>
          </a:xfrm>
        </p:spPr>
        <p:txBody>
          <a:bodyPr>
            <a:normAutofit/>
          </a:bodyPr>
          <a:lstStyle/>
          <a:p>
            <a:r>
              <a:rPr lang="tr-TR" sz="2400" b="1" dirty="0" smtClean="0">
                <a:solidFill>
                  <a:schemeClr val="bg1"/>
                </a:solidFill>
                <a:latin typeface="Times New Roman" pitchFamily="18" charset="0"/>
                <a:cs typeface="Times New Roman" pitchFamily="18" charset="0"/>
              </a:rPr>
              <a:t>DENİZLİ’DE </a:t>
            </a:r>
            <a:br>
              <a:rPr lang="tr-TR" sz="2400" b="1" dirty="0" smtClean="0">
                <a:solidFill>
                  <a:schemeClr val="bg1"/>
                </a:solidFill>
                <a:latin typeface="Times New Roman" pitchFamily="18" charset="0"/>
                <a:cs typeface="Times New Roman" pitchFamily="18" charset="0"/>
              </a:rPr>
            </a:br>
            <a:r>
              <a:rPr lang="tr-TR" sz="2400" b="1" dirty="0" smtClean="0">
                <a:solidFill>
                  <a:schemeClr val="bg1"/>
                </a:solidFill>
                <a:latin typeface="Times New Roman" pitchFamily="18" charset="0"/>
                <a:cs typeface="Times New Roman" pitchFamily="18" charset="0"/>
              </a:rPr>
              <a:t>10 HASTANEMİZ HIMSS EMRAM SEVİYE 6 </a:t>
            </a:r>
            <a:endParaRPr lang="tr-TR" sz="2400" b="1" dirty="0">
              <a:solidFill>
                <a:schemeClr val="bg1"/>
              </a:solidFill>
              <a:latin typeface="Times New Roman" pitchFamily="18" charset="0"/>
              <a:cs typeface="Times New Roman" pitchFamily="18" charset="0"/>
            </a:endParaRPr>
          </a:p>
        </p:txBody>
      </p:sp>
      <p:pic>
        <p:nvPicPr>
          <p:cNvPr id="6148" name="Picture 4" descr="C:\Users\ozden.duruhan\Desktop\çalıştay afiş-sunum çalışma\gazete.JPG"/>
          <p:cNvPicPr>
            <a:picLocks noGrp="1" noChangeAspect="1" noChangeArrowheads="1"/>
          </p:cNvPicPr>
          <p:nvPr>
            <p:ph idx="1"/>
          </p:nvPr>
        </p:nvPicPr>
        <p:blipFill>
          <a:blip r:embed="rId2" cstate="print"/>
          <a:srcRect/>
          <a:stretch>
            <a:fillRect/>
          </a:stretch>
        </p:blipFill>
        <p:spPr bwMode="auto">
          <a:xfrm>
            <a:off x="0" y="1268760"/>
            <a:ext cx="9144000" cy="45259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a:p>
        </p:txBody>
      </p:sp>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pic>
        <p:nvPicPr>
          <p:cNvPr id="3074" name="Picture 2" descr="C:\Users\ozden.duruhan\Desktop\çalıştay afiş-sunum çalışma\7bb58fe2-5d44-461b-8e5b-10a7ddb51074.jpg"/>
          <p:cNvPicPr>
            <a:picLocks noChangeAspect="1" noChangeArrowheads="1"/>
          </p:cNvPicPr>
          <p:nvPr/>
        </p:nvPicPr>
        <p:blipFill>
          <a:blip r:embed="rId3" cstate="print"/>
          <a:srcRect/>
          <a:stretch>
            <a:fillRect/>
          </a:stretch>
        </p:blipFill>
        <p:spPr bwMode="auto">
          <a:xfrm>
            <a:off x="0" y="1268760"/>
            <a:ext cx="9144000" cy="5589240"/>
          </a:xfrm>
          <a:prstGeom prst="rect">
            <a:avLst/>
          </a:prstGeom>
          <a:noFill/>
        </p:spPr>
      </p:pic>
      <p:sp>
        <p:nvSpPr>
          <p:cNvPr id="7" name="6 Metin kutusu"/>
          <p:cNvSpPr txBox="1"/>
          <p:nvPr/>
        </p:nvSpPr>
        <p:spPr>
          <a:xfrm>
            <a:off x="1619672" y="260648"/>
            <a:ext cx="6768752" cy="584775"/>
          </a:xfrm>
          <a:prstGeom prst="rect">
            <a:avLst/>
          </a:prstGeom>
          <a:noFill/>
        </p:spPr>
        <p:txBody>
          <a:bodyPr wrap="square" rtlCol="0">
            <a:spAutoFit/>
          </a:bodyPr>
          <a:lstStyle/>
          <a:p>
            <a:r>
              <a:rPr lang="tr-TR" sz="3200" b="1" dirty="0" smtClean="0">
                <a:solidFill>
                  <a:schemeClr val="bg1"/>
                </a:solidFill>
                <a:latin typeface="Times New Roman" pitchFamily="18" charset="0"/>
                <a:cs typeface="Times New Roman" pitchFamily="18" charset="0"/>
              </a:rPr>
              <a:t>Bu başarı HEPİMİZİN…</a:t>
            </a:r>
            <a:endParaRPr lang="tr-TR" sz="3200" b="1" dirty="0">
              <a:solidFill>
                <a:schemeClr val="bg1"/>
              </a:solidFill>
              <a:latin typeface="Times New Roman" pitchFamily="18" charset="0"/>
              <a:cs typeface="Times New Roman" pitchFamily="18" charset="0"/>
            </a:endParaRPr>
          </a:p>
        </p:txBody>
      </p:sp>
      <p:sp>
        <p:nvSpPr>
          <p:cNvPr id="8" name="Oval 12"/>
          <p:cNvSpPr/>
          <p:nvPr/>
        </p:nvSpPr>
        <p:spPr>
          <a:xfrm>
            <a:off x="7524328" y="2060848"/>
            <a:ext cx="1008112" cy="842392"/>
          </a:xfrm>
          <a:prstGeom prst="ellipse">
            <a:avLst/>
          </a:prstGeom>
          <a:solidFill>
            <a:srgbClr val="FAF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13"/>
          <p:cNvSpPr txBox="1"/>
          <p:nvPr/>
        </p:nvSpPr>
        <p:spPr>
          <a:xfrm>
            <a:off x="7596336" y="2276872"/>
            <a:ext cx="799172" cy="415498"/>
          </a:xfrm>
          <a:prstGeom prst="rect">
            <a:avLst/>
          </a:prstGeom>
          <a:noFill/>
        </p:spPr>
        <p:txBody>
          <a:bodyPr wrap="square" rtlCol="0">
            <a:spAutoFit/>
          </a:bodyPr>
          <a:lstStyle/>
          <a:p>
            <a:pPr algn="ctr"/>
            <a:r>
              <a:rPr lang="tr-TR" sz="1050" b="1" dirty="0" smtClean="0">
                <a:latin typeface="Times New Roman" pitchFamily="18" charset="0"/>
                <a:cs typeface="Times New Roman" pitchFamily="18" charset="0"/>
              </a:rPr>
              <a:t>DENİZLİ</a:t>
            </a:r>
            <a:br>
              <a:rPr lang="tr-TR" sz="1050" b="1" dirty="0" smtClean="0">
                <a:latin typeface="Times New Roman" pitchFamily="18" charset="0"/>
                <a:cs typeface="Times New Roman" pitchFamily="18" charset="0"/>
              </a:rPr>
            </a:br>
            <a:r>
              <a:rPr lang="tr-TR" sz="1050" dirty="0" smtClean="0">
                <a:latin typeface="Times New Roman" pitchFamily="18" charset="0"/>
                <a:cs typeface="Times New Roman" pitchFamily="18" charset="0"/>
              </a:rPr>
              <a:t>Stage 6</a:t>
            </a:r>
            <a:r>
              <a:rPr lang="tr-TR" sz="1050" b="1" dirty="0" smtClean="0">
                <a:latin typeface="Times New Roman" pitchFamily="18" charset="0"/>
                <a:cs typeface="Times New Roman" pitchFamily="18" charset="0"/>
              </a:rPr>
              <a:t>-10</a:t>
            </a:r>
            <a:endParaRPr lang="tr-TR" sz="1050" b="1" dirty="0">
              <a:latin typeface="Times New Roman" pitchFamily="18" charset="0"/>
              <a:cs typeface="Times New Roman" pitchFamily="18" charset="0"/>
            </a:endParaRPr>
          </a:p>
        </p:txBody>
      </p:sp>
      <p:cxnSp>
        <p:nvCxnSpPr>
          <p:cNvPr id="10" name="Düz Bağlayıcı 6"/>
          <p:cNvCxnSpPr/>
          <p:nvPr/>
        </p:nvCxnSpPr>
        <p:spPr>
          <a:xfrm flipV="1">
            <a:off x="6444208" y="2780928"/>
            <a:ext cx="1296144" cy="64807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50EF6532-4D53-4A59-B024-139DA09120B3}" type="datetime1">
              <a:rPr lang="tr-TR" smtClean="0"/>
              <a:pPr/>
              <a:t>03.07.2018</a:t>
            </a:fld>
            <a:endParaRPr lang="tr-TR"/>
          </a:p>
        </p:txBody>
      </p:sp>
      <p:sp>
        <p:nvSpPr>
          <p:cNvPr id="5" name="4 Altbilgi Yer Tutucusu"/>
          <p:cNvSpPr>
            <a:spLocks noGrp="1"/>
          </p:cNvSpPr>
          <p:nvPr>
            <p:ph type="ftr" sz="quarter" idx="11"/>
          </p:nvPr>
        </p:nvSpPr>
        <p:spPr/>
        <p:txBody>
          <a:bodyPr/>
          <a:lstStyle/>
          <a:p>
            <a:r>
              <a:rPr lang="tr-TR" smtClean="0"/>
              <a:t>Uz. Dr. Berna Öztürk </a:t>
            </a:r>
          </a:p>
          <a:p>
            <a:r>
              <a:rPr lang="tr-TR" smtClean="0"/>
              <a:t>Denizli İl Sağlık Müdürü</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pic>
        <p:nvPicPr>
          <p:cNvPr id="7" name="Picture 2" descr="C:\Users\ozden.duruhan\Desktop\HİMSS LOGO.JPG"/>
          <p:cNvPicPr>
            <a:picLocks noGrp="1" noChangeAspect="1" noChangeArrowheads="1"/>
          </p:cNvPicPr>
          <p:nvPr>
            <p:ph idx="1"/>
          </p:nvPr>
        </p:nvPicPr>
        <p:blipFill>
          <a:blip r:embed="rId2" cstate="print"/>
          <a:srcRect/>
          <a:stretch>
            <a:fillRect/>
          </a:stretch>
        </p:blipFill>
        <p:spPr bwMode="auto">
          <a:xfrm>
            <a:off x="323528" y="1484784"/>
            <a:ext cx="8486276" cy="2664296"/>
          </a:xfrm>
          <a:prstGeom prst="rect">
            <a:avLst/>
          </a:prstGeom>
          <a:noFill/>
        </p:spPr>
      </p:pic>
      <p:sp>
        <p:nvSpPr>
          <p:cNvPr id="9" name="8 Metin kutusu"/>
          <p:cNvSpPr txBox="1"/>
          <p:nvPr/>
        </p:nvSpPr>
        <p:spPr>
          <a:xfrm>
            <a:off x="5148064" y="4221088"/>
            <a:ext cx="3707904" cy="1200329"/>
          </a:xfrm>
          <a:prstGeom prst="rect">
            <a:avLst/>
          </a:prstGeom>
          <a:noFill/>
        </p:spPr>
        <p:txBody>
          <a:bodyPr wrap="square" rtlCol="0">
            <a:spAutoFit/>
          </a:bodyPr>
          <a:lstStyle/>
          <a:p>
            <a:r>
              <a:rPr lang="tr-TR" sz="2400" b="1" dirty="0" smtClean="0">
                <a:solidFill>
                  <a:schemeClr val="accent4">
                    <a:lumMod val="75000"/>
                  </a:schemeClr>
                </a:solidFill>
                <a:latin typeface="Monotype Corsiva" pitchFamily="66" charset="0"/>
              </a:rPr>
              <a:t>Sağlıkla Kalın…</a:t>
            </a:r>
          </a:p>
          <a:p>
            <a:r>
              <a:rPr lang="tr-TR" sz="2400" b="1" dirty="0" smtClean="0">
                <a:solidFill>
                  <a:schemeClr val="accent4">
                    <a:lumMod val="75000"/>
                  </a:schemeClr>
                </a:solidFill>
                <a:latin typeface="Monotype Corsiva" pitchFamily="66" charset="0"/>
              </a:rPr>
              <a:t>Uz. Dr. Berna ÖZTÜRK</a:t>
            </a:r>
          </a:p>
          <a:p>
            <a:r>
              <a:rPr lang="tr-TR" sz="2400" b="1" dirty="0" smtClean="0">
                <a:solidFill>
                  <a:schemeClr val="accent4">
                    <a:lumMod val="75000"/>
                  </a:schemeClr>
                </a:solidFill>
                <a:latin typeface="Monotype Corsiva" pitchFamily="66" charset="0"/>
              </a:rPr>
              <a:t>Denizli İl Sağlık Müdürü</a:t>
            </a:r>
            <a:endParaRPr lang="tr-TR" sz="2400" b="1" dirty="0">
              <a:solidFill>
                <a:schemeClr val="accent4">
                  <a:lumMod val="75000"/>
                </a:schemeClr>
              </a:solidFill>
              <a:latin typeface="Monotype Corsiva"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705</Words>
  <Application>Microsoft Office PowerPoint</Application>
  <PresentationFormat>Ekran Gösterisi (4:3)</PresentationFormat>
  <Paragraphs>101</Paragraphs>
  <Slides>9</Slides>
  <Notes>7</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HASTANELERİMİZDE DİJİTAL DÖNÜŞÜM PROJESİ DİJİTAL/ KAĞITSIZ HASTANE SÜRECİ</vt:lpstr>
      <vt:lpstr>HASTANELERİMİZDE DİJİTAL DÖNÜŞÜM PROJESİ DİJİTAL/ KAĞITSIZ HASTANE SÜRECİ</vt:lpstr>
      <vt:lpstr>HASTANELERİMİZDE DİJİTAL DÖNÜŞÜM PROJESİ DİJİTAL/ KAĞITSIZ HASTANE SÜRECİ</vt:lpstr>
      <vt:lpstr>DENİZLİ’DE  DİJİTAL/ KAĞITSIZ HASTANE SÜRECİ</vt:lpstr>
      <vt:lpstr>DENİZLİ’DE  DİJİTAL/ KAĞITSIZ HASTANE SÜRECİ</vt:lpstr>
      <vt:lpstr>DENİZLİ’DE  10 HASTANEMİZ HIMSS EMRAM SEVİYE 6 </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Özden DURUHAN</dc:creator>
  <cp:lastModifiedBy>ozden.duruhan</cp:lastModifiedBy>
  <cp:revision>95</cp:revision>
  <dcterms:created xsi:type="dcterms:W3CDTF">2018-04-24T08:34:05Z</dcterms:created>
  <dcterms:modified xsi:type="dcterms:W3CDTF">2018-07-03T14:40:44Z</dcterms:modified>
</cp:coreProperties>
</file>