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36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05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01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4A8095F-A2FE-F54B-A77F-376582FD9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17D59EB-98A3-1340-9DE4-8FCD133F4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70CB2D7-DC02-7447-B334-D77249A3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1890A0D-8EA0-2347-B24F-85EE667B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şlık Yer Tutucusu 1">
            <a:extLst>
              <a:ext uri="{FF2B5EF4-FFF2-40B4-BE49-F238E27FC236}">
                <a16:creationId xmlns="" xmlns:a16="http://schemas.microsoft.com/office/drawing/2014/main" id="{1AFA6267-1042-5B4C-8D1E-1FCB2D1ED66C}"/>
              </a:ext>
            </a:extLst>
          </p:cNvPr>
          <p:cNvSpPr txBox="1">
            <a:spLocks/>
          </p:cNvSpPr>
          <p:nvPr userDrawn="1"/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Asıl başlık stili için tıklatın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763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4AD9BCF-6B8B-8E43-8F87-6747A9E8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1F48B47-48FD-354E-9F21-1AD92B2C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87980C2-3F0A-C44C-8667-8527C1E3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aşlık Yer Tutucusu 1">
            <a:extLst>
              <a:ext uri="{FF2B5EF4-FFF2-40B4-BE49-F238E27FC236}">
                <a16:creationId xmlns="" xmlns:a16="http://schemas.microsoft.com/office/drawing/2014/main" id="{2506A08A-9B44-234A-8DE4-E79D7FCF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5427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587588B-9D7F-0E44-BA03-C5F0A7F2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4991B62B-207B-7D42-A444-064F0C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EDA7F2D-F49A-874D-978A-DDFE8089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21EBD9F-ACE6-8E46-AFA5-06576921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şlık Yer Tutucusu 1">
            <a:extLst>
              <a:ext uri="{FF2B5EF4-FFF2-40B4-BE49-F238E27FC236}">
                <a16:creationId xmlns="" xmlns:a16="http://schemas.microsoft.com/office/drawing/2014/main" id="{1081EEBB-C504-2C4D-92CF-F6E81E0DCE99}"/>
              </a:ext>
            </a:extLst>
          </p:cNvPr>
          <p:cNvSpPr txBox="1">
            <a:spLocks/>
          </p:cNvSpPr>
          <p:nvPr userDrawn="1"/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Asıl başlık stili için tıklatın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99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D602A70-CBCC-E94C-AA49-8747B165E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880EF8BC-A191-3A4D-8385-D69E92817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B0C8502-BC8D-EE41-9DC9-A7D71E9C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FC4A090-68D1-3C4B-AFAA-4C38E49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aşlık Yer Tutucusu 1">
            <a:extLst>
              <a:ext uri="{FF2B5EF4-FFF2-40B4-BE49-F238E27FC236}">
                <a16:creationId xmlns="" xmlns:a16="http://schemas.microsoft.com/office/drawing/2014/main" id="{86948745-9142-BC43-8F02-2168F570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275177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1B193DDD-7074-ED41-ADE8-3F3F3607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D15579A9-6091-6145-A380-E58D0BCC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aşlık Yer Tutucusu 1">
            <a:extLst>
              <a:ext uri="{FF2B5EF4-FFF2-40B4-BE49-F238E27FC236}">
                <a16:creationId xmlns="" xmlns:a16="http://schemas.microsoft.com/office/drawing/2014/main" id="{F2F33243-08FA-4642-8504-39367072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134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FBD755DC-329D-BE48-B0A4-176C2824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191140DF-7529-7C4D-9200-F09A007A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aşlık Yer Tutucusu 1">
            <a:extLst>
              <a:ext uri="{FF2B5EF4-FFF2-40B4-BE49-F238E27FC236}">
                <a16:creationId xmlns="" xmlns:a16="http://schemas.microsoft.com/office/drawing/2014/main" id="{969C72A5-92C3-DA43-92E9-D2641ACF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0419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8BEB20-5416-5C48-B817-78756B07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E53E0029-5930-EB47-9335-F886F403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9AE043EE-7BD5-854B-A948-54D54CBB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8E7A2D1D-ECD4-4D43-91DF-28187C73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aşlık Yer Tutucusu 1">
            <a:extLst>
              <a:ext uri="{FF2B5EF4-FFF2-40B4-BE49-F238E27FC236}">
                <a16:creationId xmlns="" xmlns:a16="http://schemas.microsoft.com/office/drawing/2014/main" id="{D852866E-809C-DE4D-B75E-2DB25BE9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5567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30512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89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4A8095F-A2FE-F54B-A77F-376582FD9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17D59EB-98A3-1340-9DE4-8FCD133F4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70CB2D7-DC02-7447-B334-D77249A3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1890A0D-8EA0-2347-B24F-85EE667B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şlık Yer Tutucusu 1">
            <a:extLst>
              <a:ext uri="{FF2B5EF4-FFF2-40B4-BE49-F238E27FC236}">
                <a16:creationId xmlns="" xmlns:a16="http://schemas.microsoft.com/office/drawing/2014/main" id="{1AFA6267-1042-5B4C-8D1E-1FCB2D1ED66C}"/>
              </a:ext>
            </a:extLst>
          </p:cNvPr>
          <p:cNvSpPr txBox="1">
            <a:spLocks/>
          </p:cNvSpPr>
          <p:nvPr userDrawn="1"/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Asıl başlık stili için tıklatın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23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4AD9BCF-6B8B-8E43-8F87-6747A9E8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1F48B47-48FD-354E-9F21-1AD92B2C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87980C2-3F0A-C44C-8667-8527C1E3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aşlık Yer Tutucusu 1">
            <a:extLst>
              <a:ext uri="{FF2B5EF4-FFF2-40B4-BE49-F238E27FC236}">
                <a16:creationId xmlns="" xmlns:a16="http://schemas.microsoft.com/office/drawing/2014/main" id="{2506A08A-9B44-234A-8DE4-E79D7FCF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3715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587588B-9D7F-0E44-BA03-C5F0A7F2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4991B62B-207B-7D42-A444-064F0C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EDA7F2D-F49A-874D-978A-DDFE8089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21EBD9F-ACE6-8E46-AFA5-06576921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şlık Yer Tutucusu 1">
            <a:extLst>
              <a:ext uri="{FF2B5EF4-FFF2-40B4-BE49-F238E27FC236}">
                <a16:creationId xmlns="" xmlns:a16="http://schemas.microsoft.com/office/drawing/2014/main" id="{1081EEBB-C504-2C4D-92CF-F6E81E0DCE99}"/>
              </a:ext>
            </a:extLst>
          </p:cNvPr>
          <p:cNvSpPr txBox="1">
            <a:spLocks/>
          </p:cNvSpPr>
          <p:nvPr userDrawn="1"/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Asıl başlık stili için tıklatın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6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D602A70-CBCC-E94C-AA49-8747B165E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880EF8BC-A191-3A4D-8385-D69E92817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B0C8502-BC8D-EE41-9DC9-A7D71E9C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FC4A090-68D1-3C4B-AFAA-4C38E49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aşlık Yer Tutucusu 1">
            <a:extLst>
              <a:ext uri="{FF2B5EF4-FFF2-40B4-BE49-F238E27FC236}">
                <a16:creationId xmlns="" xmlns:a16="http://schemas.microsoft.com/office/drawing/2014/main" id="{86948745-9142-BC43-8F02-2168F570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49475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1B193DDD-7074-ED41-ADE8-3F3F3607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D15579A9-6091-6145-A380-E58D0BCC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aşlık Yer Tutucusu 1">
            <a:extLst>
              <a:ext uri="{FF2B5EF4-FFF2-40B4-BE49-F238E27FC236}">
                <a16:creationId xmlns="" xmlns:a16="http://schemas.microsoft.com/office/drawing/2014/main" id="{F2F33243-08FA-4642-8504-39367072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0456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FBD755DC-329D-BE48-B0A4-176C2824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191140DF-7529-7C4D-9200-F09A007A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aşlık Yer Tutucusu 1">
            <a:extLst>
              <a:ext uri="{FF2B5EF4-FFF2-40B4-BE49-F238E27FC236}">
                <a16:creationId xmlns="" xmlns:a16="http://schemas.microsoft.com/office/drawing/2014/main" id="{969C72A5-92C3-DA43-92E9-D2641ACF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22785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8BEB20-5416-5C48-B817-78756B07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E53E0029-5930-EB47-9335-F886F403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9AE043EE-7BD5-854B-A948-54D54CBB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8E7A2D1D-ECD4-4D43-91DF-28187C73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aşlık Yer Tutucusu 1">
            <a:extLst>
              <a:ext uri="{FF2B5EF4-FFF2-40B4-BE49-F238E27FC236}">
                <a16:creationId xmlns="" xmlns:a16="http://schemas.microsoft.com/office/drawing/2014/main" id="{D852866E-809C-DE4D-B75E-2DB25BE9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10237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97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4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64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46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8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2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9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C7F1-BAEC-466D-BF65-CC4243A6D025}" type="datetimeFigureOut">
              <a:rPr lang="tr-TR" smtClean="0"/>
              <a:t>06.02.2019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22E0-22EC-41D9-8949-5392ED755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5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C92EE0D-39F9-434A-84FF-8CE12F437F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aşlık Yer Tutucusu 1">
            <a:extLst>
              <a:ext uri="{FF2B5EF4-FFF2-40B4-BE49-F238E27FC236}">
                <a16:creationId xmlns="" xmlns:a16="http://schemas.microsoft.com/office/drawing/2014/main" id="{7858FBBA-A8E0-1C41-8EFB-A4D2716D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Metin Yer Tutucusu 2">
            <a:extLst>
              <a:ext uri="{FF2B5EF4-FFF2-40B4-BE49-F238E27FC236}">
                <a16:creationId xmlns="" xmlns:a16="http://schemas.microsoft.com/office/drawing/2014/main" id="{D433C6EE-BEEA-974F-96E6-9FBB09DC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Ana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AA80B09B-2421-9B41-B565-BD0374C3B641}"/>
              </a:ext>
            </a:extLst>
          </p:cNvPr>
          <p:cNvSpPr txBox="1"/>
          <p:nvPr userDrawn="1"/>
        </p:nvSpPr>
        <p:spPr>
          <a:xfrm>
            <a:off x="11665337" y="6439077"/>
            <a:ext cx="41338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351E8-7F6D-304A-B706-E49FE3CE89E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6B103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6B103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C92EE0D-39F9-434A-84FF-8CE12F437F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aşlık Yer Tutucusu 1">
            <a:extLst>
              <a:ext uri="{FF2B5EF4-FFF2-40B4-BE49-F238E27FC236}">
                <a16:creationId xmlns="" xmlns:a16="http://schemas.microsoft.com/office/drawing/2014/main" id="{7858FBBA-A8E0-1C41-8EFB-A4D2716D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88" y="536358"/>
            <a:ext cx="10715812" cy="5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Metin Yer Tutucusu 2">
            <a:extLst>
              <a:ext uri="{FF2B5EF4-FFF2-40B4-BE49-F238E27FC236}">
                <a16:creationId xmlns="" xmlns:a16="http://schemas.microsoft.com/office/drawing/2014/main" id="{D433C6EE-BEEA-974F-96E6-9FBB09DC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Ana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AA80B09B-2421-9B41-B565-BD0374C3B641}"/>
              </a:ext>
            </a:extLst>
          </p:cNvPr>
          <p:cNvSpPr txBox="1"/>
          <p:nvPr userDrawn="1"/>
        </p:nvSpPr>
        <p:spPr>
          <a:xfrm>
            <a:off x="11665337" y="6439077"/>
            <a:ext cx="41338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351E8-7F6D-304A-B706-E49FE3CE89E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6B103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6B103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Unvan 2">
            <a:extLst>
              <a:ext uri="{FF2B5EF4-FFF2-40B4-BE49-F238E27FC236}">
                <a16:creationId xmlns="" xmlns:a16="http://schemas.microsoft.com/office/drawing/2014/main" id="{378EC01F-FC71-7949-A8F6-C15B1E6E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08" y="4723304"/>
            <a:ext cx="10723984" cy="6635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ANKARA İLİ </a:t>
            </a:r>
            <a:r>
              <a:rPr lang="tr-TR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MHRS DEĞERLENDİRME </a:t>
            </a:r>
            <a:r>
              <a:rPr lang="tr-TR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TOPLANTISI</a:t>
            </a:r>
            <a:r>
              <a:rPr lang="tr-T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r-T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r-TR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06 Şubat </a:t>
            </a:r>
            <a:r>
              <a:rPr lang="tr-TR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2019</a:t>
            </a:r>
            <a:endParaRPr lang="tr-TR" sz="3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93" y="1209099"/>
            <a:ext cx="4442886" cy="31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61"/>
          <p:cNvSpPr txBox="1">
            <a:spLocks/>
          </p:cNvSpPr>
          <p:nvPr/>
        </p:nvSpPr>
        <p:spPr>
          <a:xfrm>
            <a:off x="2251252" y="574175"/>
            <a:ext cx="8593121" cy="39346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216580" indent="-216580" algn="l" defTabSz="869720" rtl="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Font typeface="Arial" pitchFamily="34" charset="0"/>
              <a:buChar char="•"/>
              <a:defRPr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00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2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433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859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28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85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20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617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03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9720" rtl="0" eaLnBrk="1" fontAlgn="base" latinLnBrk="0" hangingPunct="1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entury Gothic"/>
              </a:rPr>
              <a:t>Randevu Barkod Sistemi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24204" y="2086463"/>
            <a:ext cx="6410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 , mobil ve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responsive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üzerinden randevu oluşturulduktan sonra her randevuya özel barkod geliştirilmiştir.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Vatandaşlar bu barkodları kullanarak hastane içerisinde sıra beklemeden hastane giriş işlemlerini KIOS üzerinden kendileri yapabileceklerdir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C314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Amaç: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Hastane işleyişinde verimliliği artırma ve vatandaşa MHRS ile bir adım önde olduğunu hissettirme.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/>
          </p:nvPr>
        </p:nvGraphicFramePr>
        <p:xfrm>
          <a:off x="8008375" y="1196901"/>
          <a:ext cx="3149848" cy="566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7047360" imgH="12666600" progId="">
                  <p:embed/>
                </p:oleObj>
              </mc:Choice>
              <mc:Fallback>
                <p:oleObj r:id="rId3" imgW="7047360" imgH="12666600" progId="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8375" y="1196901"/>
                        <a:ext cx="3149848" cy="566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3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053192" y="609306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r-TR" altLang="tr-TR" sz="2400" b="1" dirty="0">
                <a:solidFill>
                  <a:prstClr val="white"/>
                </a:solidFill>
                <a:latin typeface="Century Gothic"/>
                <a:cs typeface="Century Gothic"/>
              </a:rPr>
              <a:t>Genel Kural Hatırlatmaları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63782" y="1717964"/>
            <a:ext cx="10504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black"/>
                </a:solidFill>
                <a:latin typeface="Century Gothic"/>
              </a:rPr>
              <a:t>Aynı güne ilk muayene randevusu sabah saat 07:00 ye kadar verilmektedir</a:t>
            </a:r>
            <a:r>
              <a:rPr lang="tr-TR" dirty="0" smtClean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entury Gothic"/>
              </a:rPr>
              <a:t>Devam </a:t>
            </a:r>
            <a:r>
              <a:rPr lang="tr-TR" dirty="0">
                <a:solidFill>
                  <a:prstClr val="black"/>
                </a:solidFill>
                <a:latin typeface="Century Gothic"/>
              </a:rPr>
              <a:t>Eden Muayene ve Sağlık Kurulu randevuları aynı gün içerisine verilmektedir</a:t>
            </a:r>
            <a:r>
              <a:rPr lang="tr-TR" dirty="0" smtClean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  <a:latin typeface="Century Gothic"/>
            </a:endParaRPr>
          </a:p>
          <a:p>
            <a:r>
              <a:rPr lang="tr-TR" dirty="0" smtClean="0">
                <a:solidFill>
                  <a:prstClr val="black"/>
                </a:solidFill>
                <a:latin typeface="Century Gothic"/>
              </a:rPr>
              <a:t>Bu </a:t>
            </a:r>
            <a:r>
              <a:rPr lang="tr-TR" dirty="0">
                <a:solidFill>
                  <a:prstClr val="black"/>
                </a:solidFill>
                <a:latin typeface="Century Gothic"/>
              </a:rPr>
              <a:t>sebeplerden dolayı </a:t>
            </a:r>
            <a:r>
              <a:rPr lang="tr-TR" b="1" dirty="0">
                <a:solidFill>
                  <a:prstClr val="black"/>
                </a:solidFill>
                <a:latin typeface="Century Gothic"/>
              </a:rPr>
              <a:t>düzenli olarak MHRS den randevu sorgulaması</a:t>
            </a:r>
            <a:r>
              <a:rPr lang="tr-TR" dirty="0">
                <a:solidFill>
                  <a:prstClr val="black"/>
                </a:solidFill>
                <a:latin typeface="Century Gothic"/>
              </a:rPr>
              <a:t> yapılmalıdır</a:t>
            </a:r>
            <a:r>
              <a:rPr lang="tr-TR" dirty="0" smtClean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endParaRPr lang="tr-TR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entury Gothic"/>
              </a:rPr>
              <a:t>Takipli Hasta Listesi ( Yeşil Liste) ekleme ,onaylama ,silme ve sorgulama işlemlerinin yapılabilmesi önem arz etmektedir.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entury Gothic"/>
              </a:rPr>
              <a:t>Sağlık kuruluna verilen randevuların ilişkilendirilmesi gerekmektedir.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entury Gothic"/>
              </a:rPr>
              <a:t>Sağlık Kurulu Birimine Randevu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entury Gothic"/>
              </a:rPr>
              <a:t>Cildiye branşı 2 randevu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876515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53540" y="546220"/>
            <a:ext cx="1013677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white"/>
                </a:solidFill>
                <a:latin typeface="Century Gothic"/>
                <a:cs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Randevu Durum Bilgisinin Gönderilmemesi</a:t>
            </a:r>
            <a:endParaRPr kumimoji="0" lang="en-US" alt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2477" y="1454919"/>
            <a:ext cx="11245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Randevulu muayene oranına erişebilmek için hastaların geldi gelmedi bilgisinin MHRS ye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gönderilmesi gerekmektedir. Bu verinin randevunun olduğu gün MHRS ye bildirilmesi gerekmektedir.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Aksi  halde karne verisinden puan alınamaz.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 flipH="1">
            <a:off x="982477" y="5195455"/>
            <a:ext cx="11176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2018 İlk 10 Ayda :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Hastanelerde bulunan belirsiz randevu sayısı: 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745.232 </a:t>
            </a:r>
            <a:endParaRPr lang="tr-TR" b="1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Aile Hekimlerinde bulunan belirsiz randevu sayısı: </a:t>
            </a:r>
            <a:r>
              <a:rPr lang="tr-TR" b="1" dirty="0" smtClean="0">
                <a:solidFill>
                  <a:schemeClr val="bg1"/>
                </a:solidFill>
              </a:rPr>
              <a:t>1.923.172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1"/>
                </a:solidFill>
              </a:rPr>
              <a:t>Randevusuna geldiği halde gelmediği iletilen hastalar için yaşanılan sıkıntılar 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7" y="2378249"/>
            <a:ext cx="10398368" cy="4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23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53541" y="546220"/>
            <a:ext cx="94342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white"/>
                </a:solidFill>
                <a:latin typeface="Century Gothic"/>
                <a:cs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Hastane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 İçerisinde MHRS den Randevu Verme</a:t>
            </a:r>
            <a:endParaRPr kumimoji="0" lang="en-US" alt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49867" y="1463039"/>
            <a:ext cx="932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Hastaneler HBYS programları üzerinden MHRS ye randevu verebilmektedir.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 hem vatandaş memnuniyetini artırırken hem de  MHRS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çağrı merkezi üzerindeki yükü azaltmaktadır.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Fakat kontrol edildiğinde</a:t>
            </a:r>
            <a:r>
              <a:rPr kumimoji="0" lang="tr-T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Ankara ilinde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MHRS de aktif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49 ana kurum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olmasına rağmen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HBYS üzerinden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2018 yılında randevu vermeyen hastaneler var.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93727" y="3860827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HBYS Üzerinden Randevu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Veren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Hastane Sayısı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97473" y="3860827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HBYS Üzerinden Randevu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Vermeyen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Hastane Sayısı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4415985"/>
            <a:ext cx="1651000" cy="1168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noProof="0" dirty="0" smtClean="0">
                <a:solidFill>
                  <a:srgbClr val="FF0000"/>
                </a:solidFill>
                <a:latin typeface="Century Gothic"/>
              </a:rPr>
              <a:t>42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52595" y="4415985"/>
            <a:ext cx="1651000" cy="116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prstClr val="white"/>
                </a:solidFill>
                <a:latin typeface="Century Gothic"/>
              </a:rPr>
              <a:t>7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33208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53540" y="546220"/>
            <a:ext cx="1013677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white"/>
                </a:solidFill>
                <a:latin typeface="Century Gothic"/>
                <a:cs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Hastane Birleşme –Ayrışma Problemleri</a:t>
            </a:r>
            <a:endParaRPr kumimoji="0" lang="en-US" alt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53539" y="1606731"/>
            <a:ext cx="8735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Mali olarak hastane birleşmeleri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Hastane ayrışmaları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Hastane taşınma işlemleri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Yukarıdaki verilen başlıklar MHRS içerisinde işleyişi olumsuz etkileyen enler arasında gelmektedir.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Vatandaş  mağduriyetlerini önlemek için bu işlemlerin en az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 gün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öncesinden MHRS ye bildirilmesi gerekmektedir.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Böylelikle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Daha önceden randevu alan vatandaşa hastanesinin adresinin değiştiği bilgisini  verebiliriz.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Ayrışan ya da birleşen hastanelerin cetvellerini kontrol altına alarak teknik gerekli işlemleri yapabiliriz.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6633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61"/>
          <p:cNvSpPr txBox="1">
            <a:spLocks/>
          </p:cNvSpPr>
          <p:nvPr/>
        </p:nvSpPr>
        <p:spPr>
          <a:xfrm>
            <a:off x="1972356" y="634939"/>
            <a:ext cx="8593121" cy="393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16580" indent="-216580" algn="l" defTabSz="869720" rtl="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Font typeface="Arial" pitchFamily="34" charset="0"/>
              <a:buChar char="•"/>
              <a:defRPr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00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2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433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859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28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85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20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617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03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9720" rtl="0" eaLnBrk="1" fontAlgn="base" latinLnBrk="0" hangingPunct="1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entury Gothic"/>
              </a:rPr>
              <a:t>Randevu Tarihinden Önce Ayaktan Muayene Olunursa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08192" y="1666667"/>
            <a:ext cx="69682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USS ve MHRS arasında yapılan entegrasyon sayesinde randevu tarihinden önce hastanelere ayaktan başvurup muayenelerini gerçekleştiren kişiler tespit edilmektedir.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Muayenelerini ayaktan gerçekleştiren kişilere IVR ve SMS ile aktif randevuları hatırlatılmaktadır. Hatırlatma sonucunda vatandaş hem IVR hem de SMS üzerinden randevusunu iptal edebilmektedir.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C314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Amaç :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Kişi randevusuna gitmeyecek ise randevusunu iptal etmesini sağlatmak. Böylelikle başka vatandaşların bu randevudan faydalanmasını sağlamak.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20.06.2018 tarihinden itibaren günümüze kadar randevulu 1.896.591 kişinin daha önceden ayaktan muayene olduğu anlaşılmıştır. Bu kişiler arasından 558.364 kişi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lerimizin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yönlendirmesi ile randevularını iptal etmiştir. Bu sayede bu randevular için %30 verimlilik sağlanmıştır.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24" y="2653491"/>
            <a:ext cx="3839398" cy="23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61"/>
          <p:cNvSpPr txBox="1">
            <a:spLocks/>
          </p:cNvSpPr>
          <p:nvPr/>
        </p:nvSpPr>
        <p:spPr>
          <a:xfrm>
            <a:off x="1972356" y="634939"/>
            <a:ext cx="9653587" cy="393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16580" indent="-216580" algn="l" defTabSz="869720" rtl="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Font typeface="Arial" pitchFamily="34" charset="0"/>
              <a:buChar char="•"/>
              <a:defRPr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00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2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433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859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28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85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20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617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03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9720" rtl="0" eaLnBrk="1" fontAlgn="base" latinLnBrk="0" hangingPunct="1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entury Gothic"/>
              </a:rPr>
              <a:t>Randevudan 1 Gün Önce ve Randevuya 2 Saat Kala Yapılan Hatırlatmalar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206964" y="1405763"/>
            <a:ext cx="9674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Vatandaşlar mhrs web ya da mobil uygulamasından bilgilendirme tercihlerini seçebilmektedirler.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Hatırlatmalar vatandaşın sistemde doğrulanmış iletişim bilgilerine randevularından 1 gün önce yapılmaktadır.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Hatırlatma yapılan kanallar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E-posta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Push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Notification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9" y="3484411"/>
            <a:ext cx="2718186" cy="3237285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" y="4922445"/>
            <a:ext cx="3930851" cy="17978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14" y="2874570"/>
            <a:ext cx="4187104" cy="38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61"/>
          <p:cNvSpPr txBox="1">
            <a:spLocks/>
          </p:cNvSpPr>
          <p:nvPr/>
        </p:nvSpPr>
        <p:spPr>
          <a:xfrm>
            <a:off x="1972356" y="530436"/>
            <a:ext cx="8593121" cy="39346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216580" indent="-216580" algn="l" defTabSz="869720" rtl="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Font typeface="Arial" pitchFamily="34" charset="0"/>
              <a:buChar char="•"/>
              <a:defRPr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00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2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433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859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286" indent="-216580" algn="l" defTabSz="86972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85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20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617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031" indent="-217708" algn="l" defTabSz="870832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9720" rtl="0" eaLnBrk="1" fontAlgn="base" latinLnBrk="0" hangingPunct="1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Randevusuna Gitmeyenlere Gönderilen Bildirimler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42192" y="1552051"/>
            <a:ext cx="68532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Yapılan istatistiksel çalışmalar son 8 ayda yaklaşık 300 bin kişinin üst üste son 3 randevusuna gitmediğini göstermektedir.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Anket çalışması yapılarak 1000 den fazla kişiye ulaşılmış ve randevularına gitmeme sebepleri saptanmaya çalışılmıştır. Ayrıca randevu iptal etme süreçleri hakkında bilgi verilerek farkındalık yaratılmaya çalışılmıştır. Anket yapılan vatandaşların 56,56% 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sı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randevusunu iptal edebileceğini bilmediğini belirtmiştir.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Bir sonraki slaytta anket çalışmasının sonuçları yansıtılmıştır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Çalışma sonucunda randevusuna gitmeyen her vatandaşa farkındalık yaratacak SMS atılmasına karar verilmiştir.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24" y="2653491"/>
            <a:ext cx="3839398" cy="23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2000" y="1822579"/>
            <a:ext cx="53880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Vatandaşlar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 ve mobil uygulamadan randevu almadıklarında randevu boşalır ise haber ver seçeneği ile randevu taleplerini MHRS ye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iletmektedirler.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Hekimin randevu kapasitesi açması ya da başka bir vatandaşın randevusunu iptal etmesi ile uygun randevu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oluşması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durumunda vatandaşa uygun randevu olduğuna dair bilgilendirme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gönderilmektedir.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Bilgilendirmeler şu an SMS ve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Push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Notification ile yapılmakta olup kısa bir süre ile IVR ile de bilgilendirmeye başlanılacaktır.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Unvan 2">
            <a:extLst>
              <a:ext uri="{FF2B5EF4-FFF2-40B4-BE49-F238E27FC236}">
                <a16:creationId xmlns="" xmlns:a16="http://schemas.microsoft.com/office/drawing/2014/main" id="{9258C2B3-06F0-2C4A-AD49-093E30881E3B}"/>
              </a:ext>
            </a:extLst>
          </p:cNvPr>
          <p:cNvSpPr txBox="1">
            <a:spLocks/>
          </p:cNvSpPr>
          <p:nvPr/>
        </p:nvSpPr>
        <p:spPr>
          <a:xfrm>
            <a:off x="1460408" y="499960"/>
            <a:ext cx="10731591" cy="664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Boşalan Randevu Yerini Vatandaşa Haber Verme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370" y="2124535"/>
            <a:ext cx="4658725" cy="28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Özel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077E"/>
      </a:accent1>
      <a:accent2>
        <a:srgbClr val="832C87"/>
      </a:accent2>
      <a:accent3>
        <a:srgbClr val="015090"/>
      </a:accent3>
      <a:accent4>
        <a:srgbClr val="00AED2"/>
      </a:accent4>
      <a:accent5>
        <a:srgbClr val="4FBBBE"/>
      </a:accent5>
      <a:accent6>
        <a:srgbClr val="4FBBB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Özel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077E"/>
      </a:accent1>
      <a:accent2>
        <a:srgbClr val="832C87"/>
      </a:accent2>
      <a:accent3>
        <a:srgbClr val="015090"/>
      </a:accent3>
      <a:accent4>
        <a:srgbClr val="00AED2"/>
      </a:accent4>
      <a:accent5>
        <a:srgbClr val="4FBBBE"/>
      </a:accent5>
      <a:accent6>
        <a:srgbClr val="4FBBB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630</Words>
  <Application>Microsoft Office PowerPoint</Application>
  <PresentationFormat>Geniş ekran</PresentationFormat>
  <Paragraphs>87</Paragraphs>
  <Slides>10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0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Teması</vt:lpstr>
      <vt:lpstr>Özel Tasarım</vt:lpstr>
      <vt:lpstr>1_Özel Tasarım</vt:lpstr>
      <vt:lpstr>ANKARA İLİ MHRS DEĞERLENDİRME TOPLANTISI 06 Şubat 2019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İLİ DEĞERLENDİRME TOPLANTISI Şubat 2019</dc:title>
  <dc:creator>melekcelik00@gmail.com</dc:creator>
  <cp:lastModifiedBy>Administrator</cp:lastModifiedBy>
  <cp:revision>10</cp:revision>
  <dcterms:created xsi:type="dcterms:W3CDTF">2019-02-06T08:03:06Z</dcterms:created>
  <dcterms:modified xsi:type="dcterms:W3CDTF">2019-02-06T12:39:52Z</dcterms:modified>
</cp:coreProperties>
</file>