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3" r:id="rId2"/>
    <p:sldMasterId id="2147483696" r:id="rId3"/>
    <p:sldMasterId id="2147483711" r:id="rId4"/>
    <p:sldMasterId id="2147483733" r:id="rId5"/>
  </p:sldMasterIdLst>
  <p:notesMasterIdLst>
    <p:notesMasterId r:id="rId54"/>
  </p:notesMasterIdLst>
  <p:sldIdLst>
    <p:sldId id="724" r:id="rId6"/>
    <p:sldId id="635" r:id="rId7"/>
    <p:sldId id="640" r:id="rId8"/>
    <p:sldId id="641" r:id="rId9"/>
    <p:sldId id="539" r:id="rId10"/>
    <p:sldId id="637" r:id="rId11"/>
    <p:sldId id="632" r:id="rId12"/>
    <p:sldId id="666" r:id="rId13"/>
    <p:sldId id="667" r:id="rId14"/>
    <p:sldId id="704" r:id="rId15"/>
    <p:sldId id="646" r:id="rId16"/>
    <p:sldId id="703" r:id="rId17"/>
    <p:sldId id="692" r:id="rId18"/>
    <p:sldId id="705" r:id="rId19"/>
    <p:sldId id="708" r:id="rId20"/>
    <p:sldId id="719" r:id="rId21"/>
    <p:sldId id="720" r:id="rId22"/>
    <p:sldId id="693" r:id="rId23"/>
    <p:sldId id="713" r:id="rId24"/>
    <p:sldId id="714" r:id="rId25"/>
    <p:sldId id="715" r:id="rId26"/>
    <p:sldId id="716" r:id="rId27"/>
    <p:sldId id="717" r:id="rId28"/>
    <p:sldId id="718" r:id="rId29"/>
    <p:sldId id="711" r:id="rId30"/>
    <p:sldId id="701" r:id="rId31"/>
    <p:sldId id="702" r:id="rId32"/>
    <p:sldId id="695" r:id="rId33"/>
    <p:sldId id="680" r:id="rId34"/>
    <p:sldId id="663" r:id="rId35"/>
    <p:sldId id="679" r:id="rId36"/>
    <p:sldId id="676" r:id="rId37"/>
    <p:sldId id="677" r:id="rId38"/>
    <p:sldId id="672" r:id="rId39"/>
    <p:sldId id="659" r:id="rId40"/>
    <p:sldId id="655" r:id="rId41"/>
    <p:sldId id="660" r:id="rId42"/>
    <p:sldId id="661" r:id="rId43"/>
    <p:sldId id="696" r:id="rId44"/>
    <p:sldId id="699" r:id="rId45"/>
    <p:sldId id="698" r:id="rId46"/>
    <p:sldId id="722" r:id="rId47"/>
    <p:sldId id="723" r:id="rId48"/>
    <p:sldId id="697" r:id="rId49"/>
    <p:sldId id="700" r:id="rId50"/>
    <p:sldId id="662" r:id="rId51"/>
    <p:sldId id="664" r:id="rId52"/>
    <p:sldId id="665" r:id="rId5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0D16"/>
    <a:srgbClr val="0C9A7E"/>
    <a:srgbClr val="C0C0C0"/>
    <a:srgbClr val="A70481"/>
    <a:srgbClr val="55B4AE"/>
    <a:srgbClr val="55BA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8603FDC-E32A-4AB5-989C-0864C3EAD2B8}" styleName="Tema Uygulanmış Stil 2 - Vurgu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03447BB-5D67-496B-8E87-E561075AD55C}" styleName="Koyu Stil 1 - Vurgu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437" autoAdjust="0"/>
    <p:restoredTop sz="85731" autoAdjust="0"/>
  </p:normalViewPr>
  <p:slideViewPr>
    <p:cSldViewPr snapToGrid="0">
      <p:cViewPr varScale="1">
        <p:scale>
          <a:sx n="79" d="100"/>
          <a:sy n="79" d="100"/>
        </p:scale>
        <p:origin x="468" y="84"/>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'[Microsoft PowerPoint uygulamasında grafik]Sayfa1'!$A$51</c:f>
              <c:strCache>
                <c:ptCount val="1"/>
                <c:pt idx="0">
                  <c:v>Açılan Kapasite Oranı</c:v>
                </c:pt>
              </c:strCache>
            </c:strRef>
          </c:tx>
          <c:spPr>
            <a:ln w="34925" cap="rnd">
              <a:solidFill>
                <a:srgbClr val="FF0000"/>
              </a:solidFill>
              <a:round/>
            </a:ln>
            <a:effectLst>
              <a:outerShdw blurRad="57150" dist="19050" dir="5400000" algn="ctr" rotWithShape="0">
                <a:srgbClr val="000000">
                  <a:alpha val="63000"/>
                </a:srgbClr>
              </a:outerShdw>
            </a:effectLst>
          </c:spPr>
          <c:marker>
            <c:symbol val="none"/>
          </c:marker>
          <c:dLbls>
            <c:dLbl>
              <c:idx val="1"/>
              <c:layout>
                <c:manualLayout>
                  <c:x val="-1.4191795707688089E-2"/>
                  <c:y val="4.410480447673752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1BD-4B8C-80F5-D7E934A50185}"/>
                </c:ext>
                <c:ext xmlns:c15="http://schemas.microsoft.com/office/drawing/2012/chart" uri="{CE6537A1-D6FC-4f65-9D91-7224C49458BB}"/>
              </c:extLst>
            </c:dLbl>
            <c:dLbl>
              <c:idx val="5"/>
              <c:layout>
                <c:manualLayout>
                  <c:x val="-1.4191795707688129E-2"/>
                  <c:y val="3.6955564754285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1BD-4B8C-80F5-D7E934A5018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2060"/>
                    </a:solidFill>
                    <a:latin typeface="+mn-lt"/>
                    <a:ea typeface="+mn-ea"/>
                    <a:cs typeface="+mn-cs"/>
                  </a:defRPr>
                </a:pPr>
                <a:endParaRPr lang="tr-T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'[Microsoft PowerPoint uygulamasında grafik]Sayfa1'!$B$50:$G$50</c:f>
              <c:strCache>
                <c:ptCount val="6"/>
                <c:pt idx="0">
                  <c:v>2013</c:v>
                </c:pt>
                <c:pt idx="1">
                  <c:v>2014</c:v>
                </c:pt>
                <c:pt idx="2">
                  <c:v>2015</c:v>
                </c:pt>
                <c:pt idx="3">
                  <c:v>2016</c:v>
                </c:pt>
                <c:pt idx="4">
                  <c:v>2017</c:v>
                </c:pt>
                <c:pt idx="5">
                  <c:v>2018(İlk 10 Ay)</c:v>
                </c:pt>
              </c:strCache>
            </c:strRef>
          </c:cat>
          <c:val>
            <c:numRef>
              <c:f>'[Microsoft PowerPoint uygulamasında grafik]Sayfa1'!$B$51:$G$51</c:f>
              <c:numCache>
                <c:formatCode>General</c:formatCode>
                <c:ptCount val="6"/>
                <c:pt idx="0">
                  <c:v>45</c:v>
                </c:pt>
                <c:pt idx="1">
                  <c:v>45</c:v>
                </c:pt>
                <c:pt idx="2">
                  <c:v>56</c:v>
                </c:pt>
                <c:pt idx="3">
                  <c:v>55</c:v>
                </c:pt>
                <c:pt idx="4">
                  <c:v>62</c:v>
                </c:pt>
                <c:pt idx="5">
                  <c:v>61</c:v>
                </c:pt>
              </c:numCache>
            </c:numRef>
          </c:val>
          <c:smooth val="0"/>
          <c:extLst xmlns:c16r2="http://schemas.microsoft.com/office/drawing/2015/06/chart">
            <c:ext xmlns:c16="http://schemas.microsoft.com/office/drawing/2014/chart" uri="{C3380CC4-5D6E-409C-BE32-E72D297353CC}">
              <c16:uniqueId val="{00000002-41BD-4B8C-80F5-D7E934A50185}"/>
            </c:ext>
          </c:extLst>
        </c:ser>
        <c:ser>
          <c:idx val="1"/>
          <c:order val="1"/>
          <c:tx>
            <c:strRef>
              <c:f>'[Microsoft PowerPoint uygulamasında grafik]Sayfa1'!$A$52</c:f>
              <c:strCache>
                <c:ptCount val="1"/>
                <c:pt idx="0">
                  <c:v>Randevu Doluluk Oranı</c:v>
                </c:pt>
              </c:strCache>
            </c:strRef>
          </c:tx>
          <c:spPr>
            <a:ln w="34925" cap="rnd">
              <a:solidFill>
                <a:srgbClr val="0070C0"/>
              </a:solidFill>
              <a:round/>
            </a:ln>
            <a:effectLst>
              <a:outerShdw blurRad="57150" dist="19050" dir="5400000" algn="ctr" rotWithShape="0">
                <a:srgbClr val="000000">
                  <a:alpha val="63000"/>
                </a:srgbClr>
              </a:outerShdw>
            </a:effectLst>
          </c:spPr>
          <c:marker>
            <c:symbol val="none"/>
          </c:marker>
          <c:dLbls>
            <c:dLbl>
              <c:idx val="0"/>
              <c:layout>
                <c:manualLayout>
                  <c:x val="-1.7451779407769669E-2"/>
                  <c:y val="2.027400540189798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1BD-4B8C-80F5-D7E934A50185}"/>
                </c:ext>
                <c:ext xmlns:c15="http://schemas.microsoft.com/office/drawing/2012/chart" uri="{CE6537A1-D6FC-4f65-9D91-7224C49458BB}"/>
              </c:extLst>
            </c:dLbl>
            <c:dLbl>
              <c:idx val="1"/>
              <c:layout>
                <c:manualLayout>
                  <c:x val="-1.7451779407769628E-2"/>
                  <c:y val="-4.883531191513688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1BD-4B8C-80F5-D7E934A50185}"/>
                </c:ext>
                <c:ext xmlns:c15="http://schemas.microsoft.com/office/drawing/2012/chart" uri="{CE6537A1-D6FC-4f65-9D91-7224C49458BB}"/>
              </c:extLst>
            </c:dLbl>
            <c:dLbl>
              <c:idx val="4"/>
              <c:layout>
                <c:manualLayout>
                  <c:x val="-8.7584895408856292E-3"/>
                  <c:y val="3.45724848468017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1BD-4B8C-80F5-D7E934A5018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2060"/>
                    </a:solidFill>
                    <a:latin typeface="+mn-lt"/>
                    <a:ea typeface="+mn-ea"/>
                    <a:cs typeface="+mn-cs"/>
                  </a:defRPr>
                </a:pPr>
                <a:endParaRPr lang="tr-T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'[Microsoft PowerPoint uygulamasında grafik]Sayfa1'!$B$50:$G$50</c:f>
              <c:strCache>
                <c:ptCount val="6"/>
                <c:pt idx="0">
                  <c:v>2013</c:v>
                </c:pt>
                <c:pt idx="1">
                  <c:v>2014</c:v>
                </c:pt>
                <c:pt idx="2">
                  <c:v>2015</c:v>
                </c:pt>
                <c:pt idx="3">
                  <c:v>2016</c:v>
                </c:pt>
                <c:pt idx="4">
                  <c:v>2017</c:v>
                </c:pt>
                <c:pt idx="5">
                  <c:v>2018(İlk 10 Ay)</c:v>
                </c:pt>
              </c:strCache>
            </c:strRef>
          </c:cat>
          <c:val>
            <c:numRef>
              <c:f>'[Microsoft PowerPoint uygulamasında grafik]Sayfa1'!$B$52:$G$52</c:f>
              <c:numCache>
                <c:formatCode>General</c:formatCode>
                <c:ptCount val="6"/>
                <c:pt idx="0">
                  <c:v>43</c:v>
                </c:pt>
                <c:pt idx="1">
                  <c:v>45</c:v>
                </c:pt>
                <c:pt idx="2">
                  <c:v>51</c:v>
                </c:pt>
                <c:pt idx="3">
                  <c:v>53</c:v>
                </c:pt>
                <c:pt idx="4">
                  <c:v>60</c:v>
                </c:pt>
                <c:pt idx="5">
                  <c:v>65</c:v>
                </c:pt>
              </c:numCache>
            </c:numRef>
          </c:val>
          <c:smooth val="0"/>
          <c:extLst xmlns:c16r2="http://schemas.microsoft.com/office/drawing/2015/06/chart">
            <c:ext xmlns:c16="http://schemas.microsoft.com/office/drawing/2014/chart" uri="{C3380CC4-5D6E-409C-BE32-E72D297353CC}">
              <c16:uniqueId val="{00000006-41BD-4B8C-80F5-D7E934A50185}"/>
            </c:ext>
          </c:extLst>
        </c:ser>
        <c:ser>
          <c:idx val="2"/>
          <c:order val="2"/>
          <c:tx>
            <c:strRef>
              <c:f>'[Microsoft PowerPoint uygulamasında grafik]Sayfa1'!$A$53</c:f>
              <c:strCache>
                <c:ptCount val="1"/>
                <c:pt idx="0">
                  <c:v>Randevulu Muayene Oranı</c:v>
                </c:pt>
              </c:strCache>
            </c:strRef>
          </c:tx>
          <c:spPr>
            <a:ln w="34925" cap="rnd">
              <a:solidFill>
                <a:srgbClr val="92D050"/>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2060"/>
                    </a:solidFill>
                    <a:latin typeface="+mn-lt"/>
                    <a:ea typeface="+mn-ea"/>
                    <a:cs typeface="+mn-cs"/>
                  </a:defRPr>
                </a:pPr>
                <a:endParaRPr lang="tr-T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'[Microsoft PowerPoint uygulamasında grafik]Sayfa1'!$B$50:$G$50</c:f>
              <c:strCache>
                <c:ptCount val="6"/>
                <c:pt idx="0">
                  <c:v>2013</c:v>
                </c:pt>
                <c:pt idx="1">
                  <c:v>2014</c:v>
                </c:pt>
                <c:pt idx="2">
                  <c:v>2015</c:v>
                </c:pt>
                <c:pt idx="3">
                  <c:v>2016</c:v>
                </c:pt>
                <c:pt idx="4">
                  <c:v>2017</c:v>
                </c:pt>
                <c:pt idx="5">
                  <c:v>2018(İlk 10 Ay)</c:v>
                </c:pt>
              </c:strCache>
            </c:strRef>
          </c:cat>
          <c:val>
            <c:numRef>
              <c:f>'[Microsoft PowerPoint uygulamasında grafik]Sayfa1'!$B$53:$G$53</c:f>
              <c:numCache>
                <c:formatCode>General</c:formatCode>
                <c:ptCount val="6"/>
                <c:pt idx="0">
                  <c:v>14</c:v>
                </c:pt>
                <c:pt idx="1">
                  <c:v>17</c:v>
                </c:pt>
                <c:pt idx="2">
                  <c:v>22</c:v>
                </c:pt>
                <c:pt idx="3">
                  <c:v>28</c:v>
                </c:pt>
                <c:pt idx="4">
                  <c:v>28</c:v>
                </c:pt>
                <c:pt idx="5">
                  <c:v>30</c:v>
                </c:pt>
              </c:numCache>
            </c:numRef>
          </c:val>
          <c:smooth val="0"/>
          <c:extLst xmlns:c16r2="http://schemas.microsoft.com/office/drawing/2015/06/chart">
            <c:ext xmlns:c16="http://schemas.microsoft.com/office/drawing/2014/chart" uri="{C3380CC4-5D6E-409C-BE32-E72D297353CC}">
              <c16:uniqueId val="{00000007-41BD-4B8C-80F5-D7E934A50185}"/>
            </c:ext>
          </c:extLst>
        </c:ser>
        <c:dLbls>
          <c:dLblPos val="t"/>
          <c:showLegendKey val="0"/>
          <c:showVal val="1"/>
          <c:showCatName val="0"/>
          <c:showSerName val="0"/>
          <c:showPercent val="0"/>
          <c:showBubbleSize val="0"/>
        </c:dLbls>
        <c:smooth val="0"/>
        <c:axId val="204090272"/>
        <c:axId val="204090664"/>
      </c:lineChart>
      <c:catAx>
        <c:axId val="2040902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04090664"/>
        <c:crosses val="autoZero"/>
        <c:auto val="1"/>
        <c:lblAlgn val="ctr"/>
        <c:lblOffset val="100"/>
        <c:noMultiLvlLbl val="0"/>
      </c:catAx>
      <c:valAx>
        <c:axId val="204090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040902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1" i="0" u="none" strike="noStrike" kern="1200" baseline="0">
                <a:solidFill>
                  <a:schemeClr val="tx1">
                    <a:lumMod val="65000"/>
                    <a:lumOff val="35000"/>
                  </a:schemeClr>
                </a:solidFill>
                <a:latin typeface="+mn-lt"/>
                <a:ea typeface="+mn-ea"/>
                <a:cs typeface="+mn-cs"/>
              </a:defRPr>
            </a:pPr>
            <a:endParaRPr lang="tr-TR"/>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tr-TR"/>
              <a:t>05.02.2019 ANKARA İLİ MHRS DURUMU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939F-4283-A692-0025254BCDE9}"/>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939F-4283-A692-0025254BCDE9}"/>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939F-4283-A692-0025254BCDE9}"/>
              </c:ext>
            </c:extLst>
          </c:dPt>
          <c:dLbls>
            <c:dLbl>
              <c:idx val="1"/>
              <c:layout>
                <c:manualLayout>
                  <c:x val="7.0700349956255473E-2"/>
                  <c:y val="0.16290755322251382"/>
                </c:manualLayout>
              </c:layout>
              <c:dLblPos val="bestFit"/>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3-939F-4283-A692-0025254BCDE9}"/>
                </c:ext>
                <c:ext xmlns:c15="http://schemas.microsoft.com/office/drawing/2012/chart" uri="{CE6537A1-D6FC-4f65-9D91-7224C49458BB}"/>
              </c:extLst>
            </c:dLbl>
            <c:dLbl>
              <c:idx val="2"/>
              <c:layout>
                <c:manualLayout>
                  <c:x val="5.9574803149606302E-2"/>
                  <c:y val="0.13822871099445902"/>
                </c:manualLayout>
              </c:layout>
              <c:dLblPos val="bestFit"/>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5-939F-4283-A692-0025254BCDE9}"/>
                </c:ext>
                <c:ext xmlns:c15="http://schemas.microsoft.com/office/drawing/2012/chart" uri="{CE6537A1-D6FC-4f65-9D91-7224C49458BB}"/>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tr-TR"/>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Sayfa1!$C$7:$C$9</c:f>
              <c:strCache>
                <c:ptCount val="3"/>
                <c:pt idx="0">
                  <c:v>Cetcel Açmış Hekim Sayısı:</c:v>
                </c:pt>
                <c:pt idx="1">
                  <c:v>Cetvel Açmamış Hekim Sayısı</c:v>
                </c:pt>
                <c:pt idx="2">
                  <c:v>MHRS'ye Kayıtlı Olmayan Hekimler </c:v>
                </c:pt>
              </c:strCache>
            </c:strRef>
          </c:cat>
          <c:val>
            <c:numRef>
              <c:f>Sayfa1!$D$7:$D$9</c:f>
              <c:numCache>
                <c:formatCode>General</c:formatCode>
                <c:ptCount val="3"/>
                <c:pt idx="0" formatCode="#,##0">
                  <c:v>4413</c:v>
                </c:pt>
                <c:pt idx="1">
                  <c:v>488</c:v>
                </c:pt>
                <c:pt idx="2">
                  <c:v>309</c:v>
                </c:pt>
              </c:numCache>
            </c:numRef>
          </c:val>
          <c:extLst xmlns:c16r2="http://schemas.microsoft.com/office/drawing/2015/06/chart">
            <c:ext xmlns:c16="http://schemas.microsoft.com/office/drawing/2014/chart" uri="{C3380CC4-5D6E-409C-BE32-E72D297353CC}">
              <c16:uniqueId val="{00000006-939F-4283-A692-0025254BCDE9}"/>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tr-T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tr-TR" dirty="0" smtClean="0"/>
              <a:t>05.02.2019</a:t>
            </a:r>
            <a:r>
              <a:rPr lang="tr-TR" baseline="0" dirty="0" smtClean="0"/>
              <a:t> </a:t>
            </a:r>
            <a:r>
              <a:rPr lang="tr-TR" dirty="0" smtClean="0"/>
              <a:t>TÜRKİYE </a:t>
            </a:r>
            <a:r>
              <a:rPr lang="tr-TR" dirty="0"/>
              <a:t>GENELİ MHRS DURUMU</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tr-TR"/>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2"/>
          <c:dPt>
            <c:idx val="0"/>
            <c:bubble3D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DCD3-4202-B522-D5C6C5700F46}"/>
              </c:ext>
            </c:extLst>
          </c:dPt>
          <c:dPt>
            <c:idx val="1"/>
            <c:bubble3D val="0"/>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DCD3-4202-B522-D5C6C5700F46}"/>
              </c:ext>
            </c:extLst>
          </c:dPt>
          <c:dPt>
            <c:idx val="2"/>
            <c:bubble3D val="0"/>
            <c:spPr>
              <a:solidFill>
                <a:schemeClr val="accent3"/>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5-DCD3-4202-B522-D5C6C5700F46}"/>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tr-TR"/>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Sayfa1!$C$7:$C$9</c:f>
              <c:strCache>
                <c:ptCount val="3"/>
                <c:pt idx="0">
                  <c:v>Cetcel Açmış Hekim Sayısı:</c:v>
                </c:pt>
                <c:pt idx="1">
                  <c:v>Cetvel Açmamış Hekim Sayısı</c:v>
                </c:pt>
                <c:pt idx="2">
                  <c:v>MHRS'ye Kayıtlı Olmayan Hekimler </c:v>
                </c:pt>
              </c:strCache>
            </c:strRef>
          </c:cat>
          <c:val>
            <c:numRef>
              <c:f>Sayfa1!$D$7:$D$9</c:f>
              <c:numCache>
                <c:formatCode>#,##0</c:formatCode>
                <c:ptCount val="3"/>
                <c:pt idx="0">
                  <c:v>41915</c:v>
                </c:pt>
                <c:pt idx="1">
                  <c:v>3303</c:v>
                </c:pt>
                <c:pt idx="2">
                  <c:v>1730</c:v>
                </c:pt>
              </c:numCache>
            </c:numRef>
          </c:val>
          <c:extLst xmlns:c16r2="http://schemas.microsoft.com/office/drawing/2015/06/chart">
            <c:ext xmlns:c16="http://schemas.microsoft.com/office/drawing/2014/chart" uri="{C3380CC4-5D6E-409C-BE32-E72D297353CC}">
              <c16:uniqueId val="{00000006-DCD3-4202-B522-D5C6C5700F46}"/>
            </c:ext>
          </c:extLst>
        </c:ser>
        <c:dLbls>
          <c:dLblPos val="ctr"/>
          <c:showLegendKey val="0"/>
          <c:showVal val="1"/>
          <c:showCatName val="0"/>
          <c:showSerName val="0"/>
          <c:showPercent val="0"/>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tr-T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DB9F72-5B50-4A6F-A675-82662CB630CF}" type="datetimeFigureOut">
              <a:rPr lang="tr-TR" smtClean="0"/>
              <a:t>08.02.2019</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D9422E-538B-4DFD-8E74-7888C3F39AD1}" type="slidenum">
              <a:rPr lang="tr-TR" smtClean="0"/>
              <a:t>‹#›</a:t>
            </a:fld>
            <a:endParaRPr lang="tr-TR"/>
          </a:p>
        </p:txBody>
      </p:sp>
    </p:spTree>
    <p:extLst>
      <p:ext uri="{BB962C8B-B14F-4D97-AF65-F5344CB8AC3E}">
        <p14:creationId xmlns:p14="http://schemas.microsoft.com/office/powerpoint/2010/main" val="41523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a:xfrm>
            <a:off x="685800" y="4343400"/>
            <a:ext cx="5486400" cy="4114800"/>
          </a:xfrm>
          <a:prstGeom prst="rect">
            <a:avLst/>
          </a:prstGeom>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D9422E-538B-4DFD-8E74-7888C3F39AD1}"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5499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DD9422E-538B-4DFD-8E74-7888C3F39AD1}" type="slidenum">
              <a:rPr lang="tr-TR" smtClean="0"/>
              <a:t>43</a:t>
            </a:fld>
            <a:endParaRPr lang="tr-TR"/>
          </a:p>
        </p:txBody>
      </p:sp>
    </p:spTree>
    <p:extLst>
      <p:ext uri="{BB962C8B-B14F-4D97-AF65-F5344CB8AC3E}">
        <p14:creationId xmlns:p14="http://schemas.microsoft.com/office/powerpoint/2010/main" val="2304055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DD9422E-538B-4DFD-8E74-7888C3F39AD1}" type="slidenum">
              <a:rPr lang="tr-TR" smtClean="0"/>
              <a:t>44</a:t>
            </a:fld>
            <a:endParaRPr lang="tr-TR"/>
          </a:p>
        </p:txBody>
      </p:sp>
    </p:spTree>
    <p:extLst>
      <p:ext uri="{BB962C8B-B14F-4D97-AF65-F5344CB8AC3E}">
        <p14:creationId xmlns:p14="http://schemas.microsoft.com/office/powerpoint/2010/main" val="661069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DD9422E-538B-4DFD-8E74-7888C3F39AD1}" type="slidenum">
              <a:rPr lang="tr-TR" smtClean="0"/>
              <a:t>46</a:t>
            </a:fld>
            <a:endParaRPr lang="tr-TR"/>
          </a:p>
        </p:txBody>
      </p:sp>
    </p:spTree>
    <p:extLst>
      <p:ext uri="{BB962C8B-B14F-4D97-AF65-F5344CB8AC3E}">
        <p14:creationId xmlns:p14="http://schemas.microsoft.com/office/powerpoint/2010/main" val="51659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DD9422E-538B-4DFD-8E74-7888C3F39AD1}" type="slidenum">
              <a:rPr lang="tr-TR" smtClean="0"/>
              <a:t>47</a:t>
            </a:fld>
            <a:endParaRPr lang="tr-TR"/>
          </a:p>
        </p:txBody>
      </p:sp>
    </p:spTree>
    <p:extLst>
      <p:ext uri="{BB962C8B-B14F-4D97-AF65-F5344CB8AC3E}">
        <p14:creationId xmlns:p14="http://schemas.microsoft.com/office/powerpoint/2010/main" val="987301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DD9422E-538B-4DFD-8E74-7888C3F39AD1}" type="slidenum">
              <a:rPr lang="tr-TR" smtClean="0"/>
              <a:t>48</a:t>
            </a:fld>
            <a:endParaRPr lang="tr-TR"/>
          </a:p>
        </p:txBody>
      </p:sp>
    </p:spTree>
    <p:extLst>
      <p:ext uri="{BB962C8B-B14F-4D97-AF65-F5344CB8AC3E}">
        <p14:creationId xmlns:p14="http://schemas.microsoft.com/office/powerpoint/2010/main" val="3944704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DD9422E-538B-4DFD-8E74-7888C3F39AD1}" type="slidenum">
              <a:rPr lang="tr-TR" smtClean="0"/>
              <a:t>5</a:t>
            </a:fld>
            <a:endParaRPr lang="tr-TR"/>
          </a:p>
        </p:txBody>
      </p:sp>
    </p:spTree>
    <p:extLst>
      <p:ext uri="{BB962C8B-B14F-4D97-AF65-F5344CB8AC3E}">
        <p14:creationId xmlns:p14="http://schemas.microsoft.com/office/powerpoint/2010/main" val="1798746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DD9422E-538B-4DFD-8E74-7888C3F39AD1}" type="slidenum">
              <a:rPr lang="tr-TR" smtClean="0"/>
              <a:t>10</a:t>
            </a:fld>
            <a:endParaRPr lang="tr-TR"/>
          </a:p>
        </p:txBody>
      </p:sp>
    </p:spTree>
    <p:extLst>
      <p:ext uri="{BB962C8B-B14F-4D97-AF65-F5344CB8AC3E}">
        <p14:creationId xmlns:p14="http://schemas.microsoft.com/office/powerpoint/2010/main" val="2029227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715573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726923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906713" y="857250"/>
            <a:ext cx="4113212" cy="2314575"/>
          </a:xfrm>
        </p:spPr>
      </p:sp>
      <p:sp>
        <p:nvSpPr>
          <p:cNvPr id="3" name="Not Yer Tutucusu 2"/>
          <p:cNvSpPr>
            <a:spLocks noGrp="1"/>
          </p:cNvSpPr>
          <p:nvPr>
            <p:ph type="body" idx="1"/>
          </p:nvPr>
        </p:nvSpPr>
        <p:spPr/>
        <p:txBody>
          <a:bodyPr/>
          <a:lstStyle/>
          <a:p>
            <a:r>
              <a:rPr lang="tr-TR" sz="2000" b="1" dirty="0" smtClean="0"/>
              <a:t>2018 Ankara ili ilk 3 ay açılan kapasite sayısı </a:t>
            </a:r>
            <a:r>
              <a:rPr lang="tr-TR" sz="2000" b="1" i="0" u="none" strike="noStrike" kern="1200" dirty="0" smtClean="0">
                <a:solidFill>
                  <a:schemeClr val="tx1"/>
                </a:solidFill>
                <a:effectLst/>
                <a:latin typeface="+mn-lt"/>
                <a:ea typeface="+mn-ea"/>
                <a:cs typeface="+mn-cs"/>
              </a:rPr>
              <a:t>4.371.839</a:t>
            </a:r>
            <a:r>
              <a:rPr lang="tr-TR" sz="2000" b="1" dirty="0" smtClean="0"/>
              <a:t> </a:t>
            </a:r>
            <a:endParaRPr lang="tr-TR" sz="2000" b="1" dirty="0"/>
          </a:p>
        </p:txBody>
      </p:sp>
    </p:spTree>
    <p:extLst>
      <p:ext uri="{BB962C8B-B14F-4D97-AF65-F5344CB8AC3E}">
        <p14:creationId xmlns:p14="http://schemas.microsoft.com/office/powerpoint/2010/main" val="3105994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DD9422E-538B-4DFD-8E74-7888C3F39AD1}" type="slidenum">
              <a:rPr lang="tr-TR" smtClean="0"/>
              <a:t>32</a:t>
            </a:fld>
            <a:endParaRPr lang="tr-TR"/>
          </a:p>
        </p:txBody>
      </p:sp>
    </p:spTree>
    <p:extLst>
      <p:ext uri="{BB962C8B-B14F-4D97-AF65-F5344CB8AC3E}">
        <p14:creationId xmlns:p14="http://schemas.microsoft.com/office/powerpoint/2010/main" val="3587099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DD9422E-538B-4DFD-8E74-7888C3F39AD1}" type="slidenum">
              <a:rPr lang="tr-TR" smtClean="0"/>
              <a:t>39</a:t>
            </a:fld>
            <a:endParaRPr lang="tr-TR"/>
          </a:p>
        </p:txBody>
      </p:sp>
    </p:spTree>
    <p:extLst>
      <p:ext uri="{BB962C8B-B14F-4D97-AF65-F5344CB8AC3E}">
        <p14:creationId xmlns:p14="http://schemas.microsoft.com/office/powerpoint/2010/main" val="3363997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ADD9422E-538B-4DFD-8E74-7888C3F39AD1}" type="slidenum">
              <a:rPr lang="tr-TR" smtClean="0">
                <a:solidFill>
                  <a:prstClr val="black"/>
                </a:solidFill>
              </a:rPr>
              <a:pPr>
                <a:defRPr/>
              </a:pPr>
              <a:t>42</a:t>
            </a:fld>
            <a:endParaRPr lang="tr-TR">
              <a:solidFill>
                <a:prstClr val="black"/>
              </a:solidFill>
            </a:endParaRPr>
          </a:p>
        </p:txBody>
      </p:sp>
    </p:spTree>
    <p:extLst>
      <p:ext uri="{BB962C8B-B14F-4D97-AF65-F5344CB8AC3E}">
        <p14:creationId xmlns:p14="http://schemas.microsoft.com/office/powerpoint/2010/main" val="3988133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1"/>
            <a:ext cx="8001000" cy="2971801"/>
          </a:xfrm>
        </p:spPr>
        <p:txBody>
          <a:bodyPr anchor="b">
            <a:normAutofit/>
          </a:bodyPr>
          <a:lstStyle>
            <a:lvl1pPr algn="l">
              <a:defRPr sz="4800">
                <a:solidFill>
                  <a:srgbClr val="E80D16"/>
                </a:solidFill>
                <a:effectLst/>
              </a:defRPr>
            </a:lvl1pPr>
          </a:lstStyle>
          <a:p>
            <a:r>
              <a:rPr lang="tr-TR" dirty="0" smtClean="0"/>
              <a:t>Asıl başlık stili için tıklatın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85000"/>
                    <a:lumOff val="1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tr-TR" dirty="0" smtClean="0"/>
              <a:t>Asıl alt başlık stilini düzenlemek için tıklatın</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A3202-3F18-46C8-AE17-3D15A536F6C8}" type="datetime1">
              <a:rPr kumimoji="0" lang="tr-TR" sz="1000" b="0" i="0" u="none" strike="noStrike" kern="1200" cap="none" spc="0" normalizeH="0" baseline="0" noProof="0" smtClean="0">
                <a:ln>
                  <a:noFill/>
                </a:ln>
                <a:solidFill>
                  <a:srgbClr val="146194">
                    <a:lumMod val="50000"/>
                  </a:srgbClr>
                </a:solidFill>
                <a:effectLst/>
                <a:uLnTx/>
                <a:uFillTx/>
                <a:latin typeface="Century Gothic"/>
                <a:ea typeface="+mn-ea"/>
                <a:cs typeface="+mn-cs"/>
              </a:rPr>
              <a:t>08.02.2019</a:t>
            </a:fld>
            <a:endParaRPr kumimoji="0" lang="tr-TR" sz="10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0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32C5A8-63B1-2A48-82C4-62AE275B8604}" type="slidenum">
              <a:rPr kumimoji="0" lang="tr-TR" sz="3200" b="0" i="0" u="none" strike="noStrike" kern="1200" cap="none" spc="0" normalizeH="0" baseline="0" noProof="0" smtClean="0">
                <a:ln>
                  <a:noFill/>
                </a:ln>
                <a:solidFill>
                  <a:srgbClr val="146194">
                    <a:lumMod val="50000"/>
                  </a:srgbClr>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32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Tree>
    <p:extLst>
      <p:ext uri="{BB962C8B-B14F-4D97-AF65-F5344CB8AC3E}">
        <p14:creationId xmlns:p14="http://schemas.microsoft.com/office/powerpoint/2010/main" val="275600111"/>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685801"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tr-TR" smtClean="0"/>
              <a:t>Resmi yer tutucuya sürükleyin veya eklemek için simgeyi tıklatın</a:t>
            </a:r>
            <a:endParaRPr lang="en-US" dirty="0"/>
          </a:p>
        </p:txBody>
      </p:sp>
      <p:sp>
        <p:nvSpPr>
          <p:cNvPr id="16" name="Text Placeholder 9"/>
          <p:cNvSpPr>
            <a:spLocks noGrp="1"/>
          </p:cNvSpPr>
          <p:nvPr>
            <p:ph type="body" sz="quarter" idx="14"/>
          </p:nvPr>
        </p:nvSpPr>
        <p:spPr>
          <a:xfrm>
            <a:off x="914401" y="3843867"/>
            <a:ext cx="8304211" cy="457200"/>
          </a:xfrm>
        </p:spPr>
        <p:txBody>
          <a:bodyPr anchor="t">
            <a:normAutofit/>
          </a:bodyPr>
          <a:lstStyle>
            <a:lvl1pPr marL="0" indent="0">
              <a:buFontTx/>
              <a:buNone/>
              <a:defRPr sz="1600"/>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tr-TR" smtClean="0"/>
              <a:t>Ana metin stillerini düzenlemek için tıklatın</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A68F9A-3748-4887-8360-4C069C044456}" type="datetime1">
              <a:rPr kumimoji="0" lang="tr-TR" sz="1000" b="0" i="0" u="none" strike="noStrike" kern="1200" cap="none" spc="0" normalizeH="0" baseline="0" noProof="0" smtClean="0">
                <a:ln>
                  <a:noFill/>
                </a:ln>
                <a:solidFill>
                  <a:srgbClr val="146194">
                    <a:lumMod val="50000"/>
                  </a:srgbClr>
                </a:solidFill>
                <a:effectLst/>
                <a:uLnTx/>
                <a:uFillTx/>
                <a:latin typeface="Century Gothic"/>
                <a:ea typeface="+mn-ea"/>
                <a:cs typeface="+mn-cs"/>
              </a:rPr>
              <a:t>08.02.2019</a:t>
            </a:fld>
            <a:endParaRPr kumimoji="0" lang="tr-TR" sz="10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0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32C5A8-63B1-2A48-82C4-62AE275B8604}" type="slidenum">
              <a:rPr kumimoji="0" lang="tr-TR" sz="3200" b="0" i="0" u="none" strike="noStrike" kern="1200" cap="none" spc="0" normalizeH="0" baseline="0" noProof="0" smtClean="0">
                <a:ln>
                  <a:noFill/>
                </a:ln>
                <a:solidFill>
                  <a:srgbClr val="146194">
                    <a:lumMod val="50000"/>
                  </a:srgbClr>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32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Tree>
    <p:extLst>
      <p:ext uri="{BB962C8B-B14F-4D97-AF65-F5344CB8AC3E}">
        <p14:creationId xmlns:p14="http://schemas.microsoft.com/office/powerpoint/2010/main" val="1610022642"/>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3" y="4114800"/>
            <a:ext cx="8535988" cy="1879600"/>
          </a:xfrm>
        </p:spPr>
        <p:txBody>
          <a:bodyPr anchor="ctr">
            <a:normAutofit/>
          </a:bodyPr>
          <a:lstStyle>
            <a:lvl1pPr marL="0" indent="0" algn="l">
              <a:buNone/>
              <a:defRPr sz="2000">
                <a:solidFill>
                  <a:schemeClr val="bg2">
                    <a:lumMod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tr-TR" smtClean="0"/>
              <a:t>Ana metin stillerini düzenlemek için tıklatın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DE8C78-730C-4FA4-90CE-CC42AE745835}" type="datetime1">
              <a:rPr kumimoji="0" lang="tr-TR" sz="1000" b="0" i="0" u="none" strike="noStrike" kern="1200" cap="none" spc="0" normalizeH="0" baseline="0" noProof="0" smtClean="0">
                <a:ln>
                  <a:noFill/>
                </a:ln>
                <a:solidFill>
                  <a:srgbClr val="146194">
                    <a:lumMod val="50000"/>
                  </a:srgbClr>
                </a:solidFill>
                <a:effectLst/>
                <a:uLnTx/>
                <a:uFillTx/>
                <a:latin typeface="Century Gothic"/>
                <a:ea typeface="+mn-ea"/>
                <a:cs typeface="+mn-cs"/>
              </a:rPr>
              <a:t>08.02.2019</a:t>
            </a:fld>
            <a:endParaRPr kumimoji="0" lang="tr-TR" sz="10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0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32C5A8-63B1-2A48-82C4-62AE275B8604}" type="slidenum">
              <a:rPr kumimoji="0" lang="tr-TR" sz="3200" b="0" i="0" u="none" strike="noStrike" kern="1200" cap="none" spc="0" normalizeH="0" baseline="0" noProof="0" smtClean="0">
                <a:ln>
                  <a:noFill/>
                </a:ln>
                <a:solidFill>
                  <a:srgbClr val="146194">
                    <a:lumMod val="50000"/>
                  </a:srgbClr>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32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Tree>
    <p:extLst>
      <p:ext uri="{BB962C8B-B14F-4D97-AF65-F5344CB8AC3E}">
        <p14:creationId xmlns:p14="http://schemas.microsoft.com/office/powerpoint/2010/main" val="3373048760"/>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1"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tr-TR" smtClean="0"/>
              <a:t>Ana metin stillerini düzenlemek için tıklatın</a:t>
            </a:r>
          </a:p>
        </p:txBody>
      </p:sp>
      <p:sp>
        <p:nvSpPr>
          <p:cNvPr id="3" name="Text Placeholder 2"/>
          <p:cNvSpPr>
            <a:spLocks noGrp="1"/>
          </p:cNvSpPr>
          <p:nvPr>
            <p:ph type="body" idx="1"/>
          </p:nvPr>
        </p:nvSpPr>
        <p:spPr>
          <a:xfrm>
            <a:off x="684213" y="4301069"/>
            <a:ext cx="8534400" cy="1684865"/>
          </a:xfrm>
        </p:spPr>
        <p:txBody>
          <a:bodyPr anchor="ctr">
            <a:normAutofit/>
          </a:bodyPr>
          <a:lstStyle>
            <a:lvl1pPr marL="0" indent="0" algn="l">
              <a:buNone/>
              <a:defRPr sz="2000">
                <a:solidFill>
                  <a:schemeClr val="bg2">
                    <a:lumMod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tr-TR" smtClean="0"/>
              <a:t>Ana metin stillerini düzenlemek için tıklatın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6B5A9A-9198-4DCD-8691-3D85F10CEFA1}" type="datetime1">
              <a:rPr kumimoji="0" lang="tr-TR" sz="1000" b="0" i="0" u="none" strike="noStrike" kern="1200" cap="none" spc="0" normalizeH="0" baseline="0" noProof="0" smtClean="0">
                <a:ln>
                  <a:noFill/>
                </a:ln>
                <a:solidFill>
                  <a:srgbClr val="146194">
                    <a:lumMod val="50000"/>
                  </a:srgbClr>
                </a:solidFill>
                <a:effectLst/>
                <a:uLnTx/>
                <a:uFillTx/>
                <a:latin typeface="Century Gothic"/>
                <a:ea typeface="+mn-ea"/>
                <a:cs typeface="+mn-cs"/>
              </a:rPr>
              <a:t>08.02.2019</a:t>
            </a:fld>
            <a:endParaRPr kumimoji="0" lang="tr-TR" sz="10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0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32C5A8-63B1-2A48-82C4-62AE275B8604}" type="slidenum">
              <a:rPr kumimoji="0" lang="tr-TR" sz="3200" b="0" i="0" u="none" strike="noStrike" kern="1200" cap="none" spc="0" normalizeH="0" baseline="0" noProof="0" smtClean="0">
                <a:ln>
                  <a:noFill/>
                </a:ln>
                <a:solidFill>
                  <a:srgbClr val="146194">
                    <a:lumMod val="50000"/>
                  </a:srgbClr>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32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
        <p:nvSpPr>
          <p:cNvPr id="14" name="TextBox 13"/>
          <p:cNvSpPr txBox="1"/>
          <p:nvPr/>
        </p:nvSpPr>
        <p:spPr>
          <a:xfrm>
            <a:off x="531812" y="812223"/>
            <a:ext cx="609600" cy="584776"/>
          </a:xfrm>
          <a:prstGeom prst="rect">
            <a:avLst/>
          </a:prstGeom>
        </p:spPr>
        <p:txBody>
          <a:bodyPr vert="horz" lIns="91440" tIns="45720" rIns="91440" bIns="45720" rtlCol="0" anchor="ctr">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a:ea typeface="+mn-ea"/>
                <a:cs typeface="+mn-cs"/>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a:ea typeface="+mn-ea"/>
                <a:cs typeface="+mn-cs"/>
              </a:rPr>
              <a:t>”</a:t>
            </a:r>
          </a:p>
        </p:txBody>
      </p:sp>
    </p:spTree>
    <p:extLst>
      <p:ext uri="{BB962C8B-B14F-4D97-AF65-F5344CB8AC3E}">
        <p14:creationId xmlns:p14="http://schemas.microsoft.com/office/powerpoint/2010/main" val="2342837804"/>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1" y="5132981"/>
            <a:ext cx="8535991" cy="860400"/>
          </a:xfrm>
        </p:spPr>
        <p:txBody>
          <a:bodyPr anchor="t">
            <a:normAutofit/>
          </a:bodyPr>
          <a:lstStyle>
            <a:lvl1pPr marL="0" indent="0" algn="l">
              <a:buNone/>
              <a:defRPr sz="2000">
                <a:solidFill>
                  <a:schemeClr val="bg2">
                    <a:lumMod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tr-TR" smtClean="0"/>
              <a:t>Ana metin stillerini düzenlemek için tıklatın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83893D-1494-43C3-BEB5-87A1FFD3B25E}" type="datetime1">
              <a:rPr kumimoji="0" lang="tr-TR" sz="1000" b="0" i="0" u="none" strike="noStrike" kern="1200" cap="none" spc="0" normalizeH="0" baseline="0" noProof="0" smtClean="0">
                <a:ln>
                  <a:noFill/>
                </a:ln>
                <a:solidFill>
                  <a:srgbClr val="146194">
                    <a:lumMod val="50000"/>
                  </a:srgbClr>
                </a:solidFill>
                <a:effectLst/>
                <a:uLnTx/>
                <a:uFillTx/>
                <a:latin typeface="Century Gothic"/>
                <a:ea typeface="+mn-ea"/>
                <a:cs typeface="+mn-cs"/>
              </a:rPr>
              <a:t>08.02.2019</a:t>
            </a:fld>
            <a:endParaRPr kumimoji="0" lang="tr-TR" sz="10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0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32C5A8-63B1-2A48-82C4-62AE275B8604}" type="slidenum">
              <a:rPr kumimoji="0" lang="tr-TR" sz="3200" b="0" i="0" u="none" strike="noStrike" kern="1200" cap="none" spc="0" normalizeH="0" baseline="0" noProof="0" smtClean="0">
                <a:ln>
                  <a:noFill/>
                </a:ln>
                <a:solidFill>
                  <a:srgbClr val="146194">
                    <a:lumMod val="50000"/>
                  </a:srgbClr>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32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Tree>
    <p:extLst>
      <p:ext uri="{BB962C8B-B14F-4D97-AF65-F5344CB8AC3E}">
        <p14:creationId xmlns:p14="http://schemas.microsoft.com/office/powerpoint/2010/main" val="3215690927"/>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684213" y="3928533"/>
            <a:ext cx="8534401" cy="1049867"/>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Ana metin stillerini düzenlemek için tıklatın</a:t>
            </a:r>
          </a:p>
        </p:txBody>
      </p:sp>
      <p:sp>
        <p:nvSpPr>
          <p:cNvPr id="3" name="Text Placeholder 2"/>
          <p:cNvSpPr>
            <a:spLocks noGrp="1"/>
          </p:cNvSpPr>
          <p:nvPr>
            <p:ph type="body" idx="1"/>
          </p:nvPr>
        </p:nvSpPr>
        <p:spPr>
          <a:xfrm>
            <a:off x="684213" y="4978400"/>
            <a:ext cx="8534401" cy="1016000"/>
          </a:xfrm>
        </p:spPr>
        <p:txBody>
          <a:bodyPr anchor="t">
            <a:normAutofit/>
          </a:bodyPr>
          <a:lstStyle>
            <a:lvl1pPr marL="0" indent="0" algn="l">
              <a:buNone/>
              <a:defRPr sz="1800">
                <a:solidFill>
                  <a:schemeClr val="bg2">
                    <a:lumMod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tr-TR" smtClean="0"/>
              <a:t>Ana metin stillerini düzenlemek için tıklatın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55FA0F-271D-44E0-AB30-A2190ACE0000}" type="datetime1">
              <a:rPr kumimoji="0" lang="tr-TR" sz="1000" b="0" i="0" u="none" strike="noStrike" kern="1200" cap="none" spc="0" normalizeH="0" baseline="0" noProof="0" smtClean="0">
                <a:ln>
                  <a:noFill/>
                </a:ln>
                <a:solidFill>
                  <a:srgbClr val="146194">
                    <a:lumMod val="50000"/>
                  </a:srgbClr>
                </a:solidFill>
                <a:effectLst/>
                <a:uLnTx/>
                <a:uFillTx/>
                <a:latin typeface="Century Gothic"/>
                <a:ea typeface="+mn-ea"/>
                <a:cs typeface="+mn-cs"/>
              </a:rPr>
              <a:t>08.02.2019</a:t>
            </a:fld>
            <a:endParaRPr kumimoji="0" lang="tr-TR" sz="10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0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32C5A8-63B1-2A48-82C4-62AE275B8604}" type="slidenum">
              <a:rPr kumimoji="0" lang="tr-TR" sz="3200" b="0" i="0" u="none" strike="noStrike" kern="1200" cap="none" spc="0" normalizeH="0" baseline="0" noProof="0" smtClean="0">
                <a:ln>
                  <a:noFill/>
                </a:ln>
                <a:solidFill>
                  <a:srgbClr val="146194">
                    <a:lumMod val="50000"/>
                  </a:srgbClr>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32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
        <p:nvSpPr>
          <p:cNvPr id="11" name="TextBox 10"/>
          <p:cNvSpPr txBox="1"/>
          <p:nvPr/>
        </p:nvSpPr>
        <p:spPr>
          <a:xfrm>
            <a:off x="531812" y="812223"/>
            <a:ext cx="609600" cy="584776"/>
          </a:xfrm>
          <a:prstGeom prst="rect">
            <a:avLst/>
          </a:prstGeom>
        </p:spPr>
        <p:txBody>
          <a:bodyPr vert="horz" lIns="91440" tIns="45720" rIns="91440" bIns="45720" rtlCol="0" anchor="ctr">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a:ea typeface="+mn-ea"/>
                <a:cs typeface="+mn-cs"/>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a:ea typeface="+mn-ea"/>
                <a:cs typeface="+mn-cs"/>
              </a:rPr>
              <a:t>”</a:t>
            </a:r>
          </a:p>
        </p:txBody>
      </p:sp>
    </p:spTree>
    <p:extLst>
      <p:ext uri="{BB962C8B-B14F-4D97-AF65-F5344CB8AC3E}">
        <p14:creationId xmlns:p14="http://schemas.microsoft.com/office/powerpoint/2010/main" val="3835714788"/>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684212" y="3928535"/>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Ana metin stillerini düzenlemek için tıklatın</a:t>
            </a:r>
          </a:p>
        </p:txBody>
      </p:sp>
      <p:sp>
        <p:nvSpPr>
          <p:cNvPr id="3" name="Text Placeholder 2"/>
          <p:cNvSpPr>
            <a:spLocks noGrp="1"/>
          </p:cNvSpPr>
          <p:nvPr>
            <p:ph type="body" idx="1"/>
          </p:nvPr>
        </p:nvSpPr>
        <p:spPr>
          <a:xfrm>
            <a:off x="684213" y="4766732"/>
            <a:ext cx="8534401" cy="1227667"/>
          </a:xfrm>
        </p:spPr>
        <p:txBody>
          <a:bodyPr anchor="t">
            <a:normAutofit/>
          </a:bodyPr>
          <a:lstStyle>
            <a:lvl1pPr marL="0" indent="0" algn="l">
              <a:buNone/>
              <a:defRPr sz="1800">
                <a:solidFill>
                  <a:schemeClr val="bg2">
                    <a:lumMod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tr-TR" smtClean="0"/>
              <a:t>Ana metin stillerini düzenlemek için tıklatın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58576E-C4F6-4B2F-964E-E25E9015D3F0}" type="datetime1">
              <a:rPr kumimoji="0" lang="tr-TR" sz="1000" b="0" i="0" u="none" strike="noStrike" kern="1200" cap="none" spc="0" normalizeH="0" baseline="0" noProof="0" smtClean="0">
                <a:ln>
                  <a:noFill/>
                </a:ln>
                <a:solidFill>
                  <a:srgbClr val="146194">
                    <a:lumMod val="50000"/>
                  </a:srgbClr>
                </a:solidFill>
                <a:effectLst/>
                <a:uLnTx/>
                <a:uFillTx/>
                <a:latin typeface="Century Gothic"/>
                <a:ea typeface="+mn-ea"/>
                <a:cs typeface="+mn-cs"/>
              </a:rPr>
              <a:t>08.02.2019</a:t>
            </a:fld>
            <a:endParaRPr kumimoji="0" lang="tr-TR" sz="10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0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32C5A8-63B1-2A48-82C4-62AE275B8604}" type="slidenum">
              <a:rPr kumimoji="0" lang="tr-TR" sz="3200" b="0" i="0" u="none" strike="noStrike" kern="1200" cap="none" spc="0" normalizeH="0" baseline="0" noProof="0" smtClean="0">
                <a:ln>
                  <a:noFill/>
                </a:ln>
                <a:solidFill>
                  <a:srgbClr val="146194">
                    <a:lumMod val="50000"/>
                  </a:srgbClr>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32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Tree>
    <p:extLst>
      <p:ext uri="{BB962C8B-B14F-4D97-AF65-F5344CB8AC3E}">
        <p14:creationId xmlns:p14="http://schemas.microsoft.com/office/powerpoint/2010/main" val="4180954396"/>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722652-1157-4F4A-A0BE-A32AF2724CCB}" type="datetime1">
              <a:rPr kumimoji="0" lang="tr-TR" sz="1000" b="0" i="0" u="none" strike="noStrike" kern="1200" cap="none" spc="0" normalizeH="0" baseline="0" noProof="0" smtClean="0">
                <a:ln>
                  <a:noFill/>
                </a:ln>
                <a:solidFill>
                  <a:srgbClr val="146194">
                    <a:lumMod val="50000"/>
                  </a:srgbClr>
                </a:solidFill>
                <a:effectLst/>
                <a:uLnTx/>
                <a:uFillTx/>
                <a:latin typeface="Century Gothic"/>
                <a:ea typeface="+mn-ea"/>
                <a:cs typeface="+mn-cs"/>
              </a:rPr>
              <a:t>08.02.2019</a:t>
            </a:fld>
            <a:endParaRPr kumimoji="0" lang="tr-TR" sz="10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0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32C5A8-63B1-2A48-82C4-62AE275B8604}" type="slidenum">
              <a:rPr kumimoji="0" lang="tr-TR" sz="3200" b="0" i="0" u="none" strike="noStrike" kern="1200" cap="none" spc="0" normalizeH="0" baseline="0" noProof="0" smtClean="0">
                <a:ln>
                  <a:noFill/>
                </a:ln>
                <a:solidFill>
                  <a:srgbClr val="146194">
                    <a:lumMod val="50000"/>
                  </a:srgbClr>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32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Tree>
    <p:extLst>
      <p:ext uri="{BB962C8B-B14F-4D97-AF65-F5344CB8AC3E}">
        <p14:creationId xmlns:p14="http://schemas.microsoft.com/office/powerpoint/2010/main" val="1126412767"/>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78906-FE63-4EC0-9CE8-8FDAED567418}" type="datetime1">
              <a:rPr kumimoji="0" lang="tr-TR" sz="1000" b="0" i="0" u="none" strike="noStrike" kern="1200" cap="none" spc="0" normalizeH="0" baseline="0" noProof="0" smtClean="0">
                <a:ln>
                  <a:noFill/>
                </a:ln>
                <a:solidFill>
                  <a:srgbClr val="146194">
                    <a:lumMod val="50000"/>
                  </a:srgbClr>
                </a:solidFill>
                <a:effectLst/>
                <a:uLnTx/>
                <a:uFillTx/>
                <a:latin typeface="Century Gothic"/>
                <a:ea typeface="+mn-ea"/>
                <a:cs typeface="+mn-cs"/>
              </a:rPr>
              <a:t>08.02.2019</a:t>
            </a:fld>
            <a:endParaRPr kumimoji="0" lang="tr-TR" sz="10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0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32C5A8-63B1-2A48-82C4-62AE275B8604}" type="slidenum">
              <a:rPr kumimoji="0" lang="tr-TR" sz="3200" b="0" i="0" u="none" strike="noStrike" kern="1200" cap="none" spc="0" normalizeH="0" baseline="0" noProof="0" smtClean="0">
                <a:ln>
                  <a:noFill/>
                </a:ln>
                <a:solidFill>
                  <a:srgbClr val="146194">
                    <a:lumMod val="50000"/>
                  </a:srgbClr>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32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Tree>
    <p:extLst>
      <p:ext uri="{BB962C8B-B14F-4D97-AF65-F5344CB8AC3E}">
        <p14:creationId xmlns:p14="http://schemas.microsoft.com/office/powerpoint/2010/main" val="2847854978"/>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tint val="75000"/>
                </a:prstClr>
              </a:solidFill>
              <a:effectLst/>
              <a:uLnTx/>
              <a:uFillTx/>
              <a:latin typeface="Century Gothic"/>
              <a:ea typeface="+mn-ea"/>
              <a:cs typeface="+mn-cs"/>
            </a:endParaRPr>
          </a:p>
        </p:txBody>
      </p:sp>
      <p:sp>
        <p:nvSpPr>
          <p:cNvPr id="3" name="Holder 5"/>
          <p:cNvSpPr>
            <a:spLocks noGrp="1"/>
          </p:cNvSpPr>
          <p:nvPr>
            <p:ph type="dt" sz="half"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C03BDB-B974-4435-A0C3-A179984CA0BF}" type="datetime1">
              <a:rPr kumimoji="0" lang="tr-TR" sz="1000" b="0" i="0" u="none" strike="noStrike" kern="1200" cap="none" spc="0" normalizeH="0" baseline="0" noProof="0" smtClean="0">
                <a:ln>
                  <a:noFill/>
                </a:ln>
                <a:solidFill>
                  <a:prstClr val="black">
                    <a:tint val="75000"/>
                  </a:prstClr>
                </a:solidFill>
                <a:effectLst/>
                <a:uLnTx/>
                <a:uFillTx/>
                <a:latin typeface="Century Gothic"/>
                <a:ea typeface="+mn-ea"/>
                <a:cs typeface="+mn-cs"/>
              </a:rPr>
              <a:t>08.02.2019</a:t>
            </a:fld>
            <a:endParaRPr kumimoji="0" lang="en-US" sz="1000" b="0" i="0" u="none" strike="noStrike" kern="1200" cap="none" spc="0" normalizeH="0" baseline="0" noProof="0" dirty="0">
              <a:ln>
                <a:noFill/>
              </a:ln>
              <a:solidFill>
                <a:prstClr val="black">
                  <a:tint val="75000"/>
                </a:prstClr>
              </a:solidFill>
              <a:effectLst/>
              <a:uLnTx/>
              <a:uFillTx/>
              <a:latin typeface="Century Gothic"/>
              <a:ea typeface="+mn-ea"/>
              <a:cs typeface="+mn-cs"/>
            </a:endParaRPr>
          </a:p>
        </p:txBody>
      </p:sp>
      <p:sp>
        <p:nvSpPr>
          <p:cNvPr id="4" nam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B4C5C52-95DD-47F0-9032-A2B91710F636}" type="slidenum">
              <a:rPr kumimoji="0" lang="tr-TR" sz="3200" b="0" i="0" u="none" strike="noStrike" kern="1200" cap="none" spc="0" normalizeH="0" baseline="0" noProof="0">
                <a:ln>
                  <a:noFill/>
                </a:ln>
                <a:solidFill>
                  <a:srgbClr val="146194">
                    <a:lumMod val="50000"/>
                  </a:srgbClr>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32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Tree>
    <p:extLst>
      <p:ext uri="{BB962C8B-B14F-4D97-AF65-F5344CB8AC3E}">
        <p14:creationId xmlns:p14="http://schemas.microsoft.com/office/powerpoint/2010/main" val="1233638512"/>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Пользовательский макет">
    <p:spTree>
      <p:nvGrpSpPr>
        <p:cNvPr id="1" name=""/>
        <p:cNvGrpSpPr/>
        <p:nvPr/>
      </p:nvGrpSpPr>
      <p:grpSpPr>
        <a:xfrm>
          <a:off x="0" y="0"/>
          <a:ext cx="0" cy="0"/>
          <a:chOff x="0" y="0"/>
          <a:chExt cx="0" cy="0"/>
        </a:xfrm>
      </p:grpSpPr>
      <p:sp>
        <p:nvSpPr>
          <p:cNvPr id="63" name="Рисунок 61"/>
          <p:cNvSpPr>
            <a:spLocks noGrp="1"/>
          </p:cNvSpPr>
          <p:nvPr>
            <p:ph type="pic" sz="quarter" idx="10"/>
          </p:nvPr>
        </p:nvSpPr>
        <p:spPr>
          <a:xfrm>
            <a:off x="0" y="0"/>
            <a:ext cx="6096000" cy="6858000"/>
          </a:xfrm>
          <a:prstGeom prst="rect">
            <a:avLst/>
          </a:prstGeom>
          <a:noFill/>
        </p:spPr>
        <p:txBody>
          <a:bodyPr/>
          <a:lstStyle>
            <a:lvl1pPr>
              <a:defRPr>
                <a:noFill/>
              </a:defRPr>
            </a:lvl1pPr>
          </a:lstStyle>
          <a:p>
            <a:endParaRPr lang="ru-RU"/>
          </a:p>
        </p:txBody>
      </p:sp>
    </p:spTree>
    <p:extLst>
      <p:ext uri="{BB962C8B-B14F-4D97-AF65-F5344CB8AC3E}">
        <p14:creationId xmlns:p14="http://schemas.microsoft.com/office/powerpoint/2010/main" val="1006915430"/>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pos="7680">
          <p15:clr>
            <a:srgbClr val="FBAE40"/>
          </p15:clr>
        </p15:guide>
        <p15:guide id="2" orient="horz" pos="4320">
          <p15:clr>
            <a:srgbClr val="FBAE40"/>
          </p15:clr>
        </p15:guide>
        <p15:guide id="3" pos="14484">
          <p15:clr>
            <a:srgbClr val="FBAE40"/>
          </p15:clr>
        </p15:guide>
        <p15:guide id="4" pos="8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80D16"/>
                </a:solidFill>
              </a:defRPr>
            </a:lvl1pPr>
          </a:lstStyle>
          <a:p>
            <a:r>
              <a:rPr lang="tr-TR" dirty="0" smtClean="0"/>
              <a:t>Asıl başlık stili için tıklatın</a:t>
            </a:r>
            <a:endParaRPr lang="en-US" dirty="0"/>
          </a:p>
        </p:txBody>
      </p:sp>
      <p:sp>
        <p:nvSpPr>
          <p:cNvPr id="3" name="Content Placeholder 2"/>
          <p:cNvSpPr>
            <a:spLocks noGrp="1"/>
          </p:cNvSpPr>
          <p:nvPr>
            <p:ph idx="1"/>
          </p:nvPr>
        </p:nvSpPr>
        <p:spPr/>
        <p:txBody>
          <a:bodyPr anchor="ctr"/>
          <a:lstStyle>
            <a:lvl1pPr>
              <a:defRPr>
                <a:solidFill>
                  <a:schemeClr val="tx2">
                    <a:lumMod val="25000"/>
                  </a:schemeClr>
                </a:solidFill>
              </a:defRPr>
            </a:lvl1pPr>
            <a:lvl2pPr>
              <a:defRPr>
                <a:solidFill>
                  <a:schemeClr val="tx2">
                    <a:lumMod val="25000"/>
                  </a:schemeClr>
                </a:solidFill>
              </a:defRPr>
            </a:lvl2pPr>
            <a:lvl3pPr>
              <a:defRPr>
                <a:solidFill>
                  <a:schemeClr val="tx2">
                    <a:lumMod val="25000"/>
                  </a:schemeClr>
                </a:solidFill>
              </a:defRPr>
            </a:lvl3pPr>
            <a:lvl4pPr>
              <a:defRPr>
                <a:solidFill>
                  <a:schemeClr val="tx2">
                    <a:lumMod val="25000"/>
                  </a:schemeClr>
                </a:solidFill>
              </a:defRPr>
            </a:lvl4pPr>
            <a:lvl5pPr>
              <a:defRPr>
                <a:solidFill>
                  <a:schemeClr val="tx2">
                    <a:lumMod val="25000"/>
                  </a:schemeClr>
                </a:solidFill>
              </a:defRPr>
            </a:lvl5pPr>
          </a:lstStyle>
          <a:p>
            <a:pPr lvl="0"/>
            <a:r>
              <a:rPr lang="tr-TR" dirty="0" smtClean="0"/>
              <a:t>Ana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F795AB-8A2F-4059-8C67-37FA35A83B2F}" type="datetime1">
              <a:rPr kumimoji="0" lang="tr-TR" sz="1000" b="0" i="0" u="none" strike="noStrike" kern="1200" cap="none" spc="0" normalizeH="0" baseline="0" noProof="0" smtClean="0">
                <a:ln>
                  <a:noFill/>
                </a:ln>
                <a:solidFill>
                  <a:srgbClr val="146194">
                    <a:lumMod val="50000"/>
                  </a:srgbClr>
                </a:solidFill>
                <a:effectLst/>
                <a:uLnTx/>
                <a:uFillTx/>
                <a:latin typeface="Century Gothic"/>
                <a:ea typeface="+mn-ea"/>
                <a:cs typeface="+mn-cs"/>
              </a:rPr>
              <a:t>08.02.2019</a:t>
            </a:fld>
            <a:endParaRPr kumimoji="0" lang="tr-TR" sz="10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0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32C5A8-63B1-2A48-82C4-62AE275B8604}" type="slidenum">
              <a:rPr kumimoji="0" lang="tr-TR" sz="3200" b="0" i="0" u="none" strike="noStrike" kern="1200" cap="none" spc="0" normalizeH="0" baseline="0" noProof="0" smtClean="0">
                <a:ln>
                  <a:noFill/>
                </a:ln>
                <a:solidFill>
                  <a:srgbClr val="146194">
                    <a:lumMod val="50000"/>
                  </a:srgbClr>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32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Tree>
    <p:extLst>
      <p:ext uri="{BB962C8B-B14F-4D97-AF65-F5344CB8AC3E}">
        <p14:creationId xmlns:p14="http://schemas.microsoft.com/office/powerpoint/2010/main" val="1213893547"/>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6000" y="269632"/>
            <a:ext cx="10769600" cy="1143000"/>
          </a:xfrm>
        </p:spPr>
        <p:txBody>
          <a:bodyPr anchor="ctr" anchorCtr="0"/>
          <a:lstStyle>
            <a:lvl1pPr algn="l" eaLnBrk="1" latinLnBrk="0" hangingPunct="1">
              <a:defRPr kumimoji="0" lang="tr-TR"/>
            </a:lvl1pPr>
          </a:lstStyle>
          <a:p>
            <a:r>
              <a:rPr kumimoji="0" lang="tr-TR"/>
              <a:t>Ana başlık stilini düzenlemek için tıklatın</a:t>
            </a:r>
          </a:p>
        </p:txBody>
      </p:sp>
      <p:sp>
        <p:nvSpPr>
          <p:cNvPr id="3" name="Content Placeholder 2"/>
          <p:cNvSpPr>
            <a:spLocks noGrp="1"/>
          </p:cNvSpPr>
          <p:nvPr>
            <p:ph idx="1"/>
          </p:nvPr>
        </p:nvSpPr>
        <p:spPr>
          <a:xfrm>
            <a:off x="1016000" y="1596413"/>
            <a:ext cx="10769600" cy="4297363"/>
          </a:xfrm>
        </p:spPr>
        <p:txBody>
          <a:bodyPr>
            <a:normAutofit/>
          </a:bodyPr>
          <a:lstStyle>
            <a:lvl1pPr eaLnBrk="1" latinLnBrk="0" hangingPunct="1">
              <a:defRPr kumimoji="0" lang="tr-TR" sz="3200">
                <a:latin typeface="+mn-lt"/>
              </a:defRPr>
            </a:lvl1pPr>
            <a:lvl2pPr eaLnBrk="1" latinLnBrk="0" hangingPunct="1">
              <a:defRPr kumimoji="0" lang="tr-TR" sz="2800">
                <a:latin typeface="+mn-lt"/>
              </a:defRPr>
            </a:lvl2pPr>
            <a:lvl3pPr eaLnBrk="1" latinLnBrk="0" hangingPunct="1">
              <a:defRPr kumimoji="0" lang="tr-TR" sz="2400">
                <a:latin typeface="+mn-lt"/>
              </a:defRPr>
            </a:lvl3pPr>
            <a:lvl4pPr eaLnBrk="1" latinLnBrk="0" hangingPunct="1">
              <a:defRPr kumimoji="0" lang="tr-TR" sz="2400">
                <a:latin typeface="+mn-lt"/>
              </a:defRPr>
            </a:lvl4pPr>
            <a:lvl5pPr eaLnBrk="1" latinLnBrk="0" hangingPunct="1">
              <a:defRPr kumimoji="0" lang="tr-TR" sz="2400">
                <a:latin typeface="+mn-lt"/>
              </a:defRPr>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6E87EE-3AB8-4E00-B7A2-FE92C626528F}" type="datetime1">
              <a:rPr kumimoji="0" lang="tr-TR" sz="1000" b="0" i="0" u="none" strike="noStrike" kern="1200" cap="none" spc="0" normalizeH="0" baseline="0" noProof="0" smtClean="0">
                <a:ln>
                  <a:noFill/>
                </a:ln>
                <a:solidFill>
                  <a:prstClr val="black">
                    <a:tint val="75000"/>
                  </a:prstClr>
                </a:solidFill>
                <a:effectLst/>
                <a:uLnTx/>
                <a:uFillTx/>
                <a:latin typeface="Century Gothic"/>
                <a:ea typeface="+mn-ea"/>
                <a:cs typeface="+mn-cs"/>
              </a:rPr>
              <a:t>08.02.2019</a:t>
            </a:fld>
            <a:endParaRPr kumimoji="0" lang="tr-TR" sz="1000" b="0" i="0" u="none" strike="noStrike" kern="1200" cap="none" spc="0" normalizeH="0" baseline="0" noProof="0">
              <a:ln>
                <a:noFill/>
              </a:ln>
              <a:solidFill>
                <a:prstClr val="black">
                  <a:tint val="75000"/>
                </a:prstClr>
              </a:solidFill>
              <a:effectLst/>
              <a:uLnTx/>
              <a:uFillTx/>
              <a:latin typeface="Century Gothic"/>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000" b="0" i="0" u="none" strike="noStrike" kern="1200" cap="none" spc="0" normalizeH="0" baseline="0" noProof="0">
              <a:ln>
                <a:noFill/>
              </a:ln>
              <a:solidFill>
                <a:prstClr val="black">
                  <a:tint val="75000"/>
                </a:prstClr>
              </a:solidFill>
              <a:effectLst/>
              <a:uLnTx/>
              <a:uFillTx/>
              <a:latin typeface="Century Gothic"/>
              <a:ea typeface="+mn-ea"/>
              <a:cs typeface="+mn-cs"/>
            </a:endParaRPr>
          </a:p>
        </p:txBody>
      </p:sp>
      <p:sp>
        <p:nvSpPr>
          <p:cNvPr id="6" name="Slide Number Placeholder 5"/>
          <p:cNvSpPr>
            <a:spLocks noGrp="1"/>
          </p:cNvSpPr>
          <p:nvPr>
            <p:ph type="sldNum" sz="quarter" idx="12"/>
          </p:nvPr>
        </p:nvSpPr>
        <p:spPr>
          <a:xfrm>
            <a:off x="8940800" y="635635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6E5A2-EC83-451F-A719-9AC1370DD5CF}" type="slidenum">
              <a:rPr kumimoji="0" sz="3200" b="0" i="0" u="none" strike="noStrike" kern="1200" cap="none" spc="0" normalizeH="0" baseline="0" noProof="0">
                <a:ln>
                  <a:noFill/>
                </a:ln>
                <a:solidFill>
                  <a:srgbClr val="146194">
                    <a:lumMod val="50000"/>
                  </a:srgbClr>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32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Tree>
    <p:extLst>
      <p:ext uri="{BB962C8B-B14F-4D97-AF65-F5344CB8AC3E}">
        <p14:creationId xmlns:p14="http://schemas.microsoft.com/office/powerpoint/2010/main" val="1181293538"/>
      </p:ext>
    </p:extLst>
  </p:cSld>
  <p:clrMapOvr>
    <a:masterClrMapping/>
  </p:clrMapOvr>
  <p:transition spd="slow">
    <p:wip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Пользовательский макет">
    <p:spTree>
      <p:nvGrpSpPr>
        <p:cNvPr id="1" name=""/>
        <p:cNvGrpSpPr/>
        <p:nvPr/>
      </p:nvGrpSpPr>
      <p:grpSpPr>
        <a:xfrm>
          <a:off x="0" y="0"/>
          <a:ext cx="0" cy="0"/>
          <a:chOff x="0" y="0"/>
          <a:chExt cx="0" cy="0"/>
        </a:xfrm>
      </p:grpSpPr>
      <p:sp>
        <p:nvSpPr>
          <p:cNvPr id="63" name="Рисунок 61"/>
          <p:cNvSpPr>
            <a:spLocks noGrp="1"/>
          </p:cNvSpPr>
          <p:nvPr>
            <p:ph type="pic" sz="quarter" idx="10"/>
          </p:nvPr>
        </p:nvSpPr>
        <p:spPr>
          <a:xfrm>
            <a:off x="0" y="0"/>
            <a:ext cx="12192000" cy="6858000"/>
          </a:xfrm>
          <a:prstGeom prst="rect">
            <a:avLst/>
          </a:prstGeom>
          <a:noFill/>
        </p:spPr>
        <p:txBody>
          <a:bodyPr/>
          <a:lstStyle>
            <a:lvl1pPr>
              <a:defRPr>
                <a:noFill/>
              </a:defRPr>
            </a:lvl1pPr>
          </a:lstStyle>
          <a:p>
            <a:endParaRPr lang="ru-RU"/>
          </a:p>
        </p:txBody>
      </p:sp>
    </p:spTree>
    <p:extLst>
      <p:ext uri="{BB962C8B-B14F-4D97-AF65-F5344CB8AC3E}">
        <p14:creationId xmlns:p14="http://schemas.microsoft.com/office/powerpoint/2010/main" val="2574391280"/>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pos="5760">
          <p15:clr>
            <a:srgbClr val="FBAE40"/>
          </p15:clr>
        </p15:guide>
        <p15:guide id="2" orient="horz" pos="4320">
          <p15:clr>
            <a:srgbClr val="FBAE40"/>
          </p15:clr>
        </p15:guide>
        <p15:guide id="3" pos="10863">
          <p15:clr>
            <a:srgbClr val="FBAE40"/>
          </p15:clr>
        </p15:guide>
        <p15:guide id="4" pos="65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1" y="6356351"/>
            <a:ext cx="2743201" cy="365126"/>
          </a:xfrm>
          <a:prstGeom prst="rect">
            <a:avLst/>
          </a:prstGeom>
        </p:spPr>
        <p:txBody>
          <a:bodyPr lIns="104287" tIns="52144" rIns="104287" bIns="52144"/>
          <a:lstStyle/>
          <a:p>
            <a:fld id="{2A61C865-A066-2843-BC4B-BAFCD721B46E}" type="datetime1">
              <a:rPr lang="tr-TR" smtClean="0"/>
              <a:t>08.02.2019</a:t>
            </a:fld>
            <a:endParaRPr lang="tr-TR"/>
          </a:p>
        </p:txBody>
      </p:sp>
      <p:sp>
        <p:nvSpPr>
          <p:cNvPr id="5" name="Footer Placeholder 4"/>
          <p:cNvSpPr>
            <a:spLocks noGrp="1"/>
          </p:cNvSpPr>
          <p:nvPr>
            <p:ph type="ftr" sz="quarter" idx="11"/>
          </p:nvPr>
        </p:nvSpPr>
        <p:spPr>
          <a:xfrm>
            <a:off x="4038602" y="6356351"/>
            <a:ext cx="4114800" cy="365126"/>
          </a:xfrm>
          <a:prstGeom prst="rect">
            <a:avLst/>
          </a:prstGeom>
        </p:spPr>
        <p:txBody>
          <a:bodyPr lIns="104287" tIns="52144" rIns="104287" bIns="52144"/>
          <a:lstStyle/>
          <a:p>
            <a:endParaRPr lang="tr-TR"/>
          </a:p>
        </p:txBody>
      </p:sp>
      <p:sp>
        <p:nvSpPr>
          <p:cNvPr id="6" name="Slide Number Placeholder 5"/>
          <p:cNvSpPr>
            <a:spLocks noGrp="1"/>
          </p:cNvSpPr>
          <p:nvPr>
            <p:ph type="sldNum" sz="quarter" idx="12"/>
          </p:nvPr>
        </p:nvSpPr>
        <p:spPr>
          <a:xfrm>
            <a:off x="8610599" y="6356351"/>
            <a:ext cx="2743201" cy="365126"/>
          </a:xfrm>
          <a:prstGeom prst="rect">
            <a:avLst/>
          </a:prstGeom>
        </p:spPr>
        <p:txBody>
          <a:bodyPr lIns="104287" tIns="52144" rIns="104287" bIns="52144"/>
          <a:lstStyle/>
          <a:p>
            <a:fld id="{B2C3B8B3-F421-924C-9E16-791329F0FE9B}" type="slidenum">
              <a:rPr lang="tr-TR" smtClean="0"/>
              <a:t>‹#›</a:t>
            </a:fld>
            <a:endParaRPr lang="tr-TR"/>
          </a:p>
        </p:txBody>
      </p:sp>
    </p:spTree>
    <p:extLst>
      <p:ext uri="{BB962C8B-B14F-4D97-AF65-F5344CB8AC3E}">
        <p14:creationId xmlns:p14="http://schemas.microsoft.com/office/powerpoint/2010/main" val="27226149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Пользовательский макет">
    <p:spTree>
      <p:nvGrpSpPr>
        <p:cNvPr id="1" name=""/>
        <p:cNvGrpSpPr/>
        <p:nvPr/>
      </p:nvGrpSpPr>
      <p:grpSpPr>
        <a:xfrm>
          <a:off x="0" y="0"/>
          <a:ext cx="0" cy="0"/>
          <a:chOff x="0" y="0"/>
          <a:chExt cx="0" cy="0"/>
        </a:xfrm>
      </p:grpSpPr>
      <p:pic>
        <p:nvPicPr>
          <p:cNvPr id="2" name="Resi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3525621293"/>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pos="5760">
          <p15:clr>
            <a:srgbClr val="FBAE40"/>
          </p15:clr>
        </p15:guide>
        <p15:guide id="2" orient="horz" pos="4320">
          <p15:clr>
            <a:srgbClr val="FBAE40"/>
          </p15:clr>
        </p15:guide>
        <p15:guide id="3" pos="10863">
          <p15:clr>
            <a:srgbClr val="FBAE40"/>
          </p15:clr>
        </p15:guide>
        <p15:guide id="4" pos="65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8B35958E-4A2A-40C1-8F99-5B5A0DBE699E}" type="datetime1">
              <a:rPr lang="tr-TR" smtClean="0"/>
              <a:t>08.02.2019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D17F084-79F9-441C-BFFB-78D532C1A68B}" type="slidenum">
              <a:rPr lang="tr-TR" smtClean="0"/>
              <a:t>‹#›</a:t>
            </a:fld>
            <a:endParaRPr lang="tr-TR"/>
          </a:p>
        </p:txBody>
      </p:sp>
    </p:spTree>
    <p:extLst>
      <p:ext uri="{BB962C8B-B14F-4D97-AF65-F5344CB8AC3E}">
        <p14:creationId xmlns:p14="http://schemas.microsoft.com/office/powerpoint/2010/main" val="3447066574"/>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9378A4C-C833-47F0-AC9F-203CAAA6884F}" type="datetime1">
              <a:rPr lang="tr-TR" smtClean="0"/>
              <a:t>08.02.2019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D17F084-79F9-441C-BFFB-78D532C1A68B}" type="slidenum">
              <a:rPr lang="tr-TR" smtClean="0"/>
              <a:t>‹#›</a:t>
            </a:fld>
            <a:endParaRPr lang="tr-TR"/>
          </a:p>
        </p:txBody>
      </p:sp>
    </p:spTree>
    <p:extLst>
      <p:ext uri="{BB962C8B-B14F-4D97-AF65-F5344CB8AC3E}">
        <p14:creationId xmlns:p14="http://schemas.microsoft.com/office/powerpoint/2010/main" val="1753365551"/>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5C0E8A88-BBFF-40AE-A6FB-DF01FD2485D7}" type="datetime1">
              <a:rPr lang="tr-TR" smtClean="0"/>
              <a:t>08.02.2019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D17F084-79F9-441C-BFFB-78D532C1A68B}" type="slidenum">
              <a:rPr lang="tr-TR" smtClean="0"/>
              <a:t>‹#›</a:t>
            </a:fld>
            <a:endParaRPr lang="tr-TR"/>
          </a:p>
        </p:txBody>
      </p:sp>
    </p:spTree>
    <p:extLst>
      <p:ext uri="{BB962C8B-B14F-4D97-AF65-F5344CB8AC3E}">
        <p14:creationId xmlns:p14="http://schemas.microsoft.com/office/powerpoint/2010/main" val="1207277492"/>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F58AF22-2F45-4D09-8582-F223714D543E}" type="datetime1">
              <a:rPr lang="tr-TR" smtClean="0"/>
              <a:t>08.02.2019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D17F084-79F9-441C-BFFB-78D532C1A68B}" type="slidenum">
              <a:rPr lang="tr-TR" smtClean="0"/>
              <a:t>‹#›</a:t>
            </a:fld>
            <a:endParaRPr lang="tr-TR"/>
          </a:p>
        </p:txBody>
      </p:sp>
    </p:spTree>
    <p:extLst>
      <p:ext uri="{BB962C8B-B14F-4D97-AF65-F5344CB8AC3E}">
        <p14:creationId xmlns:p14="http://schemas.microsoft.com/office/powerpoint/2010/main" val="3460155097"/>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25E4673-C22A-48AA-88C4-5E9240502E0A}" type="datetime1">
              <a:rPr lang="tr-TR" smtClean="0"/>
              <a:t>08.02.2019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D17F084-79F9-441C-BFFB-78D532C1A68B}" type="slidenum">
              <a:rPr lang="tr-TR" smtClean="0"/>
              <a:t>‹#›</a:t>
            </a:fld>
            <a:endParaRPr lang="tr-TR"/>
          </a:p>
        </p:txBody>
      </p:sp>
    </p:spTree>
    <p:extLst>
      <p:ext uri="{BB962C8B-B14F-4D97-AF65-F5344CB8AC3E}">
        <p14:creationId xmlns:p14="http://schemas.microsoft.com/office/powerpoint/2010/main" val="2833598095"/>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0125F91-FEEF-43A2-9DA8-1A74B1CDEA8D}" type="datetime1">
              <a:rPr lang="tr-TR" smtClean="0"/>
              <a:t>08.02.2019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D17F084-79F9-441C-BFFB-78D532C1A68B}" type="slidenum">
              <a:rPr lang="tr-TR" smtClean="0"/>
              <a:t>‹#›</a:t>
            </a:fld>
            <a:endParaRPr lang="tr-TR"/>
          </a:p>
        </p:txBody>
      </p:sp>
    </p:spTree>
    <p:extLst>
      <p:ext uri="{BB962C8B-B14F-4D97-AF65-F5344CB8AC3E}">
        <p14:creationId xmlns:p14="http://schemas.microsoft.com/office/powerpoint/2010/main" val="366906673"/>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3" y="2006600"/>
            <a:ext cx="8534401" cy="2281600"/>
          </a:xfrm>
        </p:spPr>
        <p:txBody>
          <a:bodyPr anchor="b">
            <a:normAutofit/>
          </a:bodyPr>
          <a:lstStyle>
            <a:lvl1pPr algn="l">
              <a:defRPr sz="3600" b="0" cap="all">
                <a:solidFill>
                  <a:srgbClr val="FF0000"/>
                </a:solidFill>
              </a:defRPr>
            </a:lvl1pPr>
          </a:lstStyle>
          <a:p>
            <a:r>
              <a:rPr lang="tr-TR" dirty="0" smtClean="0"/>
              <a:t>Asıl başlık stili için tıklatın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tx2">
                    <a:lumMod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tr-TR" dirty="0" smtClean="0"/>
              <a:t>Ana metin stillerini düzenlemek için tıklatın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E5B41C-11BF-43ED-B7AC-0F30132F98E0}" type="datetime1">
              <a:rPr kumimoji="0" lang="tr-TR" sz="1000" b="0" i="0" u="none" strike="noStrike" kern="1200" cap="none" spc="0" normalizeH="0" baseline="0" noProof="0" smtClean="0">
                <a:ln>
                  <a:noFill/>
                </a:ln>
                <a:solidFill>
                  <a:srgbClr val="146194">
                    <a:lumMod val="50000"/>
                  </a:srgbClr>
                </a:solidFill>
                <a:effectLst/>
                <a:uLnTx/>
                <a:uFillTx/>
                <a:latin typeface="Century Gothic"/>
                <a:ea typeface="+mn-ea"/>
                <a:cs typeface="+mn-cs"/>
              </a:rPr>
              <a:t>08.02.2019</a:t>
            </a:fld>
            <a:endParaRPr kumimoji="0" lang="tr-TR" sz="10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0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32C5A8-63B1-2A48-82C4-62AE275B8604}" type="slidenum">
              <a:rPr kumimoji="0" lang="tr-TR" sz="3200" b="0" i="0" u="none" strike="noStrike" kern="1200" cap="none" spc="0" normalizeH="0" baseline="0" noProof="0" smtClean="0">
                <a:ln>
                  <a:noFill/>
                </a:ln>
                <a:solidFill>
                  <a:srgbClr val="146194">
                    <a:lumMod val="50000"/>
                  </a:srgbClr>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32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Tree>
    <p:extLst>
      <p:ext uri="{BB962C8B-B14F-4D97-AF65-F5344CB8AC3E}">
        <p14:creationId xmlns:p14="http://schemas.microsoft.com/office/powerpoint/2010/main" val="288732546"/>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6EFFDBB-9007-4609-9697-9CCE92CE8781}" type="datetime1">
              <a:rPr lang="tr-TR" smtClean="0"/>
              <a:t>08.02.2019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D17F084-79F9-441C-BFFB-78D532C1A68B}" type="slidenum">
              <a:rPr lang="tr-TR" smtClean="0"/>
              <a:t>‹#›</a:t>
            </a:fld>
            <a:endParaRPr lang="tr-TR"/>
          </a:p>
        </p:txBody>
      </p:sp>
    </p:spTree>
    <p:extLst>
      <p:ext uri="{BB962C8B-B14F-4D97-AF65-F5344CB8AC3E}">
        <p14:creationId xmlns:p14="http://schemas.microsoft.com/office/powerpoint/2010/main" val="406735558"/>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E534B7A2-3435-40ED-93DB-5AB19CEC51F6}" type="datetime1">
              <a:rPr lang="tr-TR" smtClean="0"/>
              <a:t>08.02.2019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D17F084-79F9-441C-BFFB-78D532C1A68B}" type="slidenum">
              <a:rPr lang="tr-TR" smtClean="0"/>
              <a:t>‹#›</a:t>
            </a:fld>
            <a:endParaRPr lang="tr-TR"/>
          </a:p>
        </p:txBody>
      </p:sp>
    </p:spTree>
    <p:extLst>
      <p:ext uri="{BB962C8B-B14F-4D97-AF65-F5344CB8AC3E}">
        <p14:creationId xmlns:p14="http://schemas.microsoft.com/office/powerpoint/2010/main" val="1618421869"/>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991DC72-8CE0-4828-80D6-49BE85B89295}" type="datetime1">
              <a:rPr lang="tr-TR" smtClean="0"/>
              <a:t>08.02.2019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D17F084-79F9-441C-BFFB-78D532C1A68B}" type="slidenum">
              <a:rPr lang="tr-TR" smtClean="0"/>
              <a:t>‹#›</a:t>
            </a:fld>
            <a:endParaRPr lang="tr-TR"/>
          </a:p>
        </p:txBody>
      </p:sp>
    </p:spTree>
    <p:extLst>
      <p:ext uri="{BB962C8B-B14F-4D97-AF65-F5344CB8AC3E}">
        <p14:creationId xmlns:p14="http://schemas.microsoft.com/office/powerpoint/2010/main" val="1645721230"/>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5DC8740-D37B-4B09-A95B-A594828D9B53}" type="datetime1">
              <a:rPr lang="tr-TR" smtClean="0"/>
              <a:t>08.02.2019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D17F084-79F9-441C-BFFB-78D532C1A68B}" type="slidenum">
              <a:rPr lang="tr-TR" smtClean="0"/>
              <a:t>‹#›</a:t>
            </a:fld>
            <a:endParaRPr lang="tr-TR"/>
          </a:p>
        </p:txBody>
      </p:sp>
    </p:spTree>
    <p:extLst>
      <p:ext uri="{BB962C8B-B14F-4D97-AF65-F5344CB8AC3E}">
        <p14:creationId xmlns:p14="http://schemas.microsoft.com/office/powerpoint/2010/main" val="3741904048"/>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7A39306-BDBD-4B6F-B188-E3F4D9148B94}" type="datetime1">
              <a:rPr lang="tr-TR" smtClean="0"/>
              <a:t>08.02.2019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D17F084-79F9-441C-BFFB-78D532C1A68B}" type="slidenum">
              <a:rPr lang="tr-TR" smtClean="0"/>
              <a:t>‹#›</a:t>
            </a:fld>
            <a:endParaRPr lang="tr-TR"/>
          </a:p>
        </p:txBody>
      </p:sp>
    </p:spTree>
    <p:extLst>
      <p:ext uri="{BB962C8B-B14F-4D97-AF65-F5344CB8AC3E}">
        <p14:creationId xmlns:p14="http://schemas.microsoft.com/office/powerpoint/2010/main" val="612402088"/>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383843-17F2-469C-9055-6DADEC5C1593}"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08.02.2019</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17F084-79F9-441C-BFFB-78D532C1A68B}"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308913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383843-17F2-469C-9055-6DADEC5C1593}"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08.02.2019</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17F084-79F9-441C-BFFB-78D532C1A68B}"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712452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383843-17F2-469C-9055-6DADEC5C1593}"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08.02.2019</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17F084-79F9-441C-BFFB-78D532C1A68B}"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224940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383843-17F2-469C-9055-6DADEC5C1593}"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08.02.2019</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17F084-79F9-441C-BFFB-78D532C1A68B}"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417102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383843-17F2-469C-9055-6DADEC5C1593}"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08.02.2019</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17F084-79F9-441C-BFFB-78D532C1A68B}"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02509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4213" y="685801"/>
            <a:ext cx="4937655" cy="3615267"/>
          </a:xfrm>
        </p:spPr>
        <p:txBody>
          <a:bodyPr>
            <a:normAutofit/>
          </a:bodyPr>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808134" y="685801"/>
            <a:ext cx="4934479" cy="3615267"/>
          </a:xfrm>
        </p:spPr>
        <p:txBody>
          <a:bodyPr>
            <a:normAutofit/>
          </a:bodyPr>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EB33F3-6BC9-496F-9C89-F9620C7B7556}" type="datetime1">
              <a:rPr kumimoji="0" lang="tr-TR" sz="1000" b="0" i="0" u="none" strike="noStrike" kern="1200" cap="none" spc="0" normalizeH="0" baseline="0" noProof="0" smtClean="0">
                <a:ln>
                  <a:noFill/>
                </a:ln>
                <a:solidFill>
                  <a:srgbClr val="146194">
                    <a:lumMod val="50000"/>
                  </a:srgbClr>
                </a:solidFill>
                <a:effectLst/>
                <a:uLnTx/>
                <a:uFillTx/>
                <a:latin typeface="Century Gothic"/>
                <a:ea typeface="+mn-ea"/>
                <a:cs typeface="+mn-cs"/>
              </a:rPr>
              <a:t>08.02.2019</a:t>
            </a:fld>
            <a:endParaRPr kumimoji="0" lang="tr-TR" sz="10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0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32C5A8-63B1-2A48-82C4-62AE275B8604}" type="slidenum">
              <a:rPr kumimoji="0" lang="tr-TR" sz="3200" b="0" i="0" u="none" strike="noStrike" kern="1200" cap="none" spc="0" normalizeH="0" baseline="0" noProof="0" smtClean="0">
                <a:ln>
                  <a:noFill/>
                </a:ln>
                <a:solidFill>
                  <a:srgbClr val="146194">
                    <a:lumMod val="50000"/>
                  </a:srgbClr>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32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Tree>
    <p:extLst>
      <p:ext uri="{BB962C8B-B14F-4D97-AF65-F5344CB8AC3E}">
        <p14:creationId xmlns:p14="http://schemas.microsoft.com/office/powerpoint/2010/main" val="1671954206"/>
      </p:ext>
    </p:extLst>
  </p:cSld>
  <p:clrMapOvr>
    <a:masterClrMapping/>
  </p:clrMapOvr>
  <p:transition spd="slow">
    <p:wipe/>
  </p:transition>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383843-17F2-469C-9055-6DADEC5C1593}"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08.02.2019</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17F084-79F9-441C-BFFB-78D532C1A68B}"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417033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383843-17F2-469C-9055-6DADEC5C1593}"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08.02.2019</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17F084-79F9-441C-BFFB-78D532C1A68B}"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466546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383843-17F2-469C-9055-6DADEC5C1593}"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08.02.2019</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17F084-79F9-441C-BFFB-78D532C1A68B}"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771401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383843-17F2-469C-9055-6DADEC5C1593}"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08.02.2019</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17F084-79F9-441C-BFFB-78D532C1A68B}"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154646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383843-17F2-469C-9055-6DADEC5C1593}"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08.02.2019</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17F084-79F9-441C-BFFB-78D532C1A68B}"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225225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383843-17F2-469C-9055-6DADEC5C1593}"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08.02.2019</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17F084-79F9-441C-BFFB-78D532C1A68B}"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674629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1320800" y="447676"/>
            <a:ext cx="9448800" cy="487363"/>
          </a:xfr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711200" y="1295400"/>
            <a:ext cx="10922000" cy="5105400"/>
          </a:xfrm>
        </p:spPr>
        <p:txBody>
          <a:bodyPr/>
          <a:lstStyle/>
          <a:p>
            <a:pPr lvl="0"/>
            <a:endParaRPr lang="zh-CN" altLang="en-US" noProof="0" smtClean="0"/>
          </a:p>
        </p:txBody>
      </p:sp>
      <p:sp>
        <p:nvSpPr>
          <p:cNvPr id="4" name="Rectangle 5"/>
          <p:cNvSpPr>
            <a:spLocks noGrp="1" noChangeArrowheads="1"/>
          </p:cNvSpPr>
          <p:nvPr>
            <p:ph type="sldNum" sz="quarter" idx="10"/>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7DC8481-1796-4A24-9B14-F1B004C26230}" type="slidenum">
              <a:rPr kumimoji="0" lang="zh-CN" altLang="en-US" sz="1200" b="0" i="0" u="none" strike="noStrike" kern="1200" cap="none" spc="0" normalizeH="0" baseline="0" noProof="0">
                <a:ln>
                  <a:noFill/>
                </a:ln>
                <a:solidFill>
                  <a:prstClr val="black">
                    <a:tint val="75000"/>
                  </a:prstClr>
                </a:solidFill>
                <a:effectLst/>
                <a:uLnTx/>
                <a:uFillTx/>
                <a:latin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zh-CN"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Rectangle 7"/>
          <p:cNvSpPr>
            <a:spLocks noGrp="1" noChangeArrowheads="1"/>
          </p:cNvSpPr>
          <p:nvPr>
            <p:ph type="dt" sz="half"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17633372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제목 및 내용">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5459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1"/>
            <a:ext cx="8001000" cy="2971801"/>
          </a:xfrm>
        </p:spPr>
        <p:txBody>
          <a:bodyPr anchor="b">
            <a:normAutofit/>
          </a:bodyPr>
          <a:lstStyle>
            <a:lvl1pPr algn="l">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pPr>
              <a:defRPr/>
            </a:pPr>
            <a:fld id="{BDFA3202-3F18-46C8-AE17-3D15A536F6C8}" type="datetime1">
              <a:rPr lang="tr-TR" smtClean="0">
                <a:solidFill>
                  <a:srgbClr val="146194">
                    <a:lumMod val="50000"/>
                  </a:srgbClr>
                </a:solidFill>
              </a:rPr>
              <a:pPr>
                <a:defRPr/>
              </a:pPr>
              <a:t>08.02.2019</a:t>
            </a:fld>
            <a:endParaRPr lang="tr-TR">
              <a:solidFill>
                <a:srgbClr val="146194">
                  <a:lumMod val="50000"/>
                </a:srgbClr>
              </a:solidFill>
            </a:endParaRPr>
          </a:p>
        </p:txBody>
      </p:sp>
      <p:sp>
        <p:nvSpPr>
          <p:cNvPr id="5" name="Footer Placeholder 4"/>
          <p:cNvSpPr>
            <a:spLocks noGrp="1"/>
          </p:cNvSpPr>
          <p:nvPr>
            <p:ph type="ftr" sz="quarter" idx="11"/>
          </p:nvPr>
        </p:nvSpPr>
        <p:spPr/>
        <p:txBody>
          <a:bodyPr/>
          <a:lstStyle/>
          <a:p>
            <a:pPr>
              <a:defRPr/>
            </a:pPr>
            <a:endParaRPr lang="tr-TR">
              <a:solidFill>
                <a:srgbClr val="146194">
                  <a:lumMod val="50000"/>
                </a:srgbClr>
              </a:solidFill>
            </a:endParaRPr>
          </a:p>
        </p:txBody>
      </p:sp>
      <p:sp>
        <p:nvSpPr>
          <p:cNvPr id="6" name="Slide Number Placeholder 5"/>
          <p:cNvSpPr>
            <a:spLocks noGrp="1"/>
          </p:cNvSpPr>
          <p:nvPr>
            <p:ph type="sldNum" sz="quarter" idx="12"/>
          </p:nvPr>
        </p:nvSpPr>
        <p:spPr/>
        <p:txBody>
          <a:bodyPr/>
          <a:lstStyle/>
          <a:p>
            <a:pPr>
              <a:defRPr/>
            </a:pPr>
            <a:fld id="{FE32C5A8-63B1-2A48-82C4-62AE275B8604}" type="slidenum">
              <a:rPr lang="tr-TR" smtClean="0">
                <a:solidFill>
                  <a:srgbClr val="146194">
                    <a:lumMod val="50000"/>
                  </a:srgbClr>
                </a:solidFill>
              </a:rPr>
              <a:pPr>
                <a:defRPr/>
              </a:pPr>
              <a:t>‹#›</a:t>
            </a:fld>
            <a:endParaRPr lang="tr-TR">
              <a:solidFill>
                <a:srgbClr val="146194">
                  <a:lumMod val="50000"/>
                </a:srgbClr>
              </a:solidFill>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1" y="91546"/>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8" y="32279"/>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7" y="609602"/>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3666239"/>
      </p:ext>
    </p:extLst>
  </p:cSld>
  <p:clrMapOvr>
    <a:masterClrMapping/>
  </p:clrMapOvr>
  <p:transition spd="slow">
    <p:wip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FEF795AB-8A2F-4059-8C67-37FA35A83B2F}" type="datetime1">
              <a:rPr lang="tr-TR" smtClean="0">
                <a:solidFill>
                  <a:srgbClr val="146194">
                    <a:lumMod val="50000"/>
                  </a:srgbClr>
                </a:solidFill>
              </a:rPr>
              <a:pPr>
                <a:defRPr/>
              </a:pPr>
              <a:t>08.02.2019</a:t>
            </a:fld>
            <a:endParaRPr lang="tr-TR">
              <a:solidFill>
                <a:srgbClr val="146194">
                  <a:lumMod val="50000"/>
                </a:srgbClr>
              </a:solidFill>
            </a:endParaRPr>
          </a:p>
        </p:txBody>
      </p:sp>
      <p:sp>
        <p:nvSpPr>
          <p:cNvPr id="5" name="Footer Placeholder 4"/>
          <p:cNvSpPr>
            <a:spLocks noGrp="1"/>
          </p:cNvSpPr>
          <p:nvPr>
            <p:ph type="ftr" sz="quarter" idx="11"/>
          </p:nvPr>
        </p:nvSpPr>
        <p:spPr/>
        <p:txBody>
          <a:bodyPr/>
          <a:lstStyle/>
          <a:p>
            <a:pPr>
              <a:defRPr/>
            </a:pPr>
            <a:endParaRPr lang="tr-TR">
              <a:solidFill>
                <a:srgbClr val="146194">
                  <a:lumMod val="50000"/>
                </a:srgbClr>
              </a:solidFill>
            </a:endParaRPr>
          </a:p>
        </p:txBody>
      </p:sp>
      <p:sp>
        <p:nvSpPr>
          <p:cNvPr id="6" name="Slide Number Placeholder 5"/>
          <p:cNvSpPr>
            <a:spLocks noGrp="1"/>
          </p:cNvSpPr>
          <p:nvPr>
            <p:ph type="sldNum" sz="quarter" idx="12"/>
          </p:nvPr>
        </p:nvSpPr>
        <p:spPr/>
        <p:txBody>
          <a:bodyPr/>
          <a:lstStyle/>
          <a:p>
            <a:pPr>
              <a:defRPr/>
            </a:pPr>
            <a:fld id="{FE32C5A8-63B1-2A48-82C4-62AE275B8604}" type="slidenum">
              <a:rPr lang="tr-TR" smtClean="0">
                <a:solidFill>
                  <a:srgbClr val="146194">
                    <a:lumMod val="50000"/>
                  </a:srgbClr>
                </a:solidFill>
              </a:rPr>
              <a:pPr>
                <a:defRPr/>
              </a:pPr>
              <a:t>‹#›</a:t>
            </a:fld>
            <a:endParaRPr lang="tr-TR">
              <a:solidFill>
                <a:srgbClr val="146194">
                  <a:lumMod val="50000"/>
                </a:srgbClr>
              </a:solidFill>
            </a:endParaRPr>
          </a:p>
        </p:txBody>
      </p:sp>
    </p:spTree>
    <p:extLst>
      <p:ext uri="{BB962C8B-B14F-4D97-AF65-F5344CB8AC3E}">
        <p14:creationId xmlns:p14="http://schemas.microsoft.com/office/powerpoint/2010/main" val="4163261104"/>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72081" y="685800"/>
            <a:ext cx="4649787" cy="576263"/>
          </a:xfrm>
        </p:spPr>
        <p:txBody>
          <a:bodyPr anchor="b">
            <a:noAutofit/>
          </a:bodyPr>
          <a:lstStyle>
            <a:lvl1pPr marL="0" indent="0">
              <a:buNone/>
              <a:defRPr sz="28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tr-TR" smtClean="0"/>
              <a:t>Ana metin stillerini düzenlemek için tıklatın</a:t>
            </a:r>
          </a:p>
        </p:txBody>
      </p:sp>
      <p:sp>
        <p:nvSpPr>
          <p:cNvPr id="4" name="Content Placeholder 3"/>
          <p:cNvSpPr>
            <a:spLocks noGrp="1"/>
          </p:cNvSpPr>
          <p:nvPr>
            <p:ph sz="half" idx="2"/>
          </p:nvPr>
        </p:nvSpPr>
        <p:spPr>
          <a:xfrm>
            <a:off x="684213" y="1270529"/>
            <a:ext cx="4937655" cy="3030539"/>
          </a:xfrm>
        </p:spPr>
        <p:txBody>
          <a:bodyPr anchor="t">
            <a:normAutofit/>
          </a:bodyPr>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079066" y="685800"/>
            <a:ext cx="4665135" cy="576263"/>
          </a:xfrm>
        </p:spPr>
        <p:txBody>
          <a:bodyPr anchor="b">
            <a:noAutofit/>
          </a:bodyPr>
          <a:lstStyle>
            <a:lvl1pPr marL="0" indent="0">
              <a:buNone/>
              <a:defRPr sz="28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tr-TR" smtClean="0"/>
              <a:t>Ana metin stillerini düzenlemek için tıklatın</a:t>
            </a:r>
          </a:p>
        </p:txBody>
      </p:sp>
      <p:sp>
        <p:nvSpPr>
          <p:cNvPr id="6" name="Content Placeholder 5"/>
          <p:cNvSpPr>
            <a:spLocks noGrp="1"/>
          </p:cNvSpPr>
          <p:nvPr>
            <p:ph sz="quarter" idx="4"/>
          </p:nvPr>
        </p:nvSpPr>
        <p:spPr>
          <a:xfrm>
            <a:off x="5806546" y="1262061"/>
            <a:ext cx="4929188" cy="3030539"/>
          </a:xfrm>
        </p:spPr>
        <p:txBody>
          <a:bodyPr anchor="t">
            <a:normAutofit/>
          </a:bodyPr>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2860F6-689A-495A-A26F-848B79247FC2}" type="datetime1">
              <a:rPr kumimoji="0" lang="tr-TR" sz="1000" b="0" i="0" u="none" strike="noStrike" kern="1200" cap="none" spc="0" normalizeH="0" baseline="0" noProof="0" smtClean="0">
                <a:ln>
                  <a:noFill/>
                </a:ln>
                <a:solidFill>
                  <a:srgbClr val="146194">
                    <a:lumMod val="50000"/>
                  </a:srgbClr>
                </a:solidFill>
                <a:effectLst/>
                <a:uLnTx/>
                <a:uFillTx/>
                <a:latin typeface="Century Gothic"/>
                <a:ea typeface="+mn-ea"/>
                <a:cs typeface="+mn-cs"/>
              </a:rPr>
              <a:t>08.02.2019</a:t>
            </a:fld>
            <a:endParaRPr kumimoji="0" lang="tr-TR" sz="10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0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32C5A8-63B1-2A48-82C4-62AE275B8604}" type="slidenum">
              <a:rPr kumimoji="0" lang="tr-TR" sz="3200" b="0" i="0" u="none" strike="noStrike" kern="1200" cap="none" spc="0" normalizeH="0" baseline="0" noProof="0" smtClean="0">
                <a:ln>
                  <a:noFill/>
                </a:ln>
                <a:solidFill>
                  <a:srgbClr val="146194">
                    <a:lumMod val="50000"/>
                  </a:srgbClr>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32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Tree>
    <p:extLst>
      <p:ext uri="{BB962C8B-B14F-4D97-AF65-F5344CB8AC3E}">
        <p14:creationId xmlns:p14="http://schemas.microsoft.com/office/powerpoint/2010/main" val="3138254890"/>
      </p:ext>
    </p:extLst>
  </p:cSld>
  <p:clrMapOvr>
    <a:masterClrMapping/>
  </p:clrMapOvr>
  <p:transition spd="slow">
    <p:wipe/>
  </p:transition>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3" y="2006600"/>
            <a:ext cx="8534401" cy="2281600"/>
          </a:xfrm>
        </p:spPr>
        <p:txBody>
          <a:bodyPr anchor="b">
            <a:normAutofit/>
          </a:bodyPr>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tr-TR" smtClean="0"/>
              <a:t>Ana metin stillerini düzenlemek için tıklatın</a:t>
            </a:r>
          </a:p>
        </p:txBody>
      </p:sp>
      <p:sp>
        <p:nvSpPr>
          <p:cNvPr id="4" name="Date Placeholder 3"/>
          <p:cNvSpPr>
            <a:spLocks noGrp="1"/>
          </p:cNvSpPr>
          <p:nvPr>
            <p:ph type="dt" sz="half" idx="10"/>
          </p:nvPr>
        </p:nvSpPr>
        <p:spPr/>
        <p:txBody>
          <a:bodyPr/>
          <a:lstStyle/>
          <a:p>
            <a:pPr>
              <a:defRPr/>
            </a:pPr>
            <a:fld id="{73E5B41C-11BF-43ED-B7AC-0F30132F98E0}" type="datetime1">
              <a:rPr lang="tr-TR" smtClean="0">
                <a:solidFill>
                  <a:srgbClr val="146194">
                    <a:lumMod val="50000"/>
                  </a:srgbClr>
                </a:solidFill>
              </a:rPr>
              <a:pPr>
                <a:defRPr/>
              </a:pPr>
              <a:t>08.02.2019</a:t>
            </a:fld>
            <a:endParaRPr lang="tr-TR">
              <a:solidFill>
                <a:srgbClr val="146194">
                  <a:lumMod val="50000"/>
                </a:srgbClr>
              </a:solidFill>
            </a:endParaRPr>
          </a:p>
        </p:txBody>
      </p:sp>
      <p:sp>
        <p:nvSpPr>
          <p:cNvPr id="5" name="Footer Placeholder 4"/>
          <p:cNvSpPr>
            <a:spLocks noGrp="1"/>
          </p:cNvSpPr>
          <p:nvPr>
            <p:ph type="ftr" sz="quarter" idx="11"/>
          </p:nvPr>
        </p:nvSpPr>
        <p:spPr/>
        <p:txBody>
          <a:bodyPr/>
          <a:lstStyle/>
          <a:p>
            <a:pPr>
              <a:defRPr/>
            </a:pPr>
            <a:endParaRPr lang="tr-TR">
              <a:solidFill>
                <a:srgbClr val="146194">
                  <a:lumMod val="50000"/>
                </a:srgbClr>
              </a:solidFill>
            </a:endParaRPr>
          </a:p>
        </p:txBody>
      </p:sp>
      <p:sp>
        <p:nvSpPr>
          <p:cNvPr id="6" name="Slide Number Placeholder 5"/>
          <p:cNvSpPr>
            <a:spLocks noGrp="1"/>
          </p:cNvSpPr>
          <p:nvPr>
            <p:ph type="sldNum" sz="quarter" idx="12"/>
          </p:nvPr>
        </p:nvSpPr>
        <p:spPr/>
        <p:txBody>
          <a:bodyPr/>
          <a:lstStyle/>
          <a:p>
            <a:pPr>
              <a:defRPr/>
            </a:pPr>
            <a:fld id="{FE32C5A8-63B1-2A48-82C4-62AE275B8604}" type="slidenum">
              <a:rPr lang="tr-TR" smtClean="0">
                <a:solidFill>
                  <a:srgbClr val="146194">
                    <a:lumMod val="50000"/>
                  </a:srgbClr>
                </a:solidFill>
              </a:rPr>
              <a:pPr>
                <a:defRPr/>
              </a:pPr>
              <a:t>‹#›</a:t>
            </a:fld>
            <a:endParaRPr lang="tr-TR">
              <a:solidFill>
                <a:srgbClr val="146194">
                  <a:lumMod val="50000"/>
                </a:srgbClr>
              </a:solidFill>
            </a:endParaRPr>
          </a:p>
        </p:txBody>
      </p:sp>
    </p:spTree>
    <p:extLst>
      <p:ext uri="{BB962C8B-B14F-4D97-AF65-F5344CB8AC3E}">
        <p14:creationId xmlns:p14="http://schemas.microsoft.com/office/powerpoint/2010/main" val="1132602828"/>
      </p:ext>
    </p:extLst>
  </p:cSld>
  <p:clrMapOvr>
    <a:masterClrMapping/>
  </p:clrMapOvr>
  <p:transition spd="slow">
    <p:wip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4213" y="685801"/>
            <a:ext cx="4937655" cy="3615267"/>
          </a:xfrm>
        </p:spPr>
        <p:txBody>
          <a:bodyPr>
            <a:normAutofit/>
          </a:bodyPr>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808134" y="685801"/>
            <a:ext cx="4934479" cy="3615267"/>
          </a:xfrm>
        </p:spPr>
        <p:txBody>
          <a:bodyPr>
            <a:normAutofit/>
          </a:bodyPr>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69EB33F3-6BC9-496F-9C89-F9620C7B7556}" type="datetime1">
              <a:rPr lang="tr-TR" smtClean="0">
                <a:solidFill>
                  <a:srgbClr val="146194">
                    <a:lumMod val="50000"/>
                  </a:srgbClr>
                </a:solidFill>
              </a:rPr>
              <a:pPr>
                <a:defRPr/>
              </a:pPr>
              <a:t>08.02.2019</a:t>
            </a:fld>
            <a:endParaRPr lang="tr-TR">
              <a:solidFill>
                <a:srgbClr val="146194">
                  <a:lumMod val="50000"/>
                </a:srgbClr>
              </a:solidFill>
            </a:endParaRPr>
          </a:p>
        </p:txBody>
      </p:sp>
      <p:sp>
        <p:nvSpPr>
          <p:cNvPr id="6" name="Footer Placeholder 5"/>
          <p:cNvSpPr>
            <a:spLocks noGrp="1"/>
          </p:cNvSpPr>
          <p:nvPr>
            <p:ph type="ftr" sz="quarter" idx="11"/>
          </p:nvPr>
        </p:nvSpPr>
        <p:spPr/>
        <p:txBody>
          <a:bodyPr/>
          <a:lstStyle/>
          <a:p>
            <a:pPr>
              <a:defRPr/>
            </a:pPr>
            <a:endParaRPr lang="tr-TR">
              <a:solidFill>
                <a:srgbClr val="146194">
                  <a:lumMod val="50000"/>
                </a:srgbClr>
              </a:solidFill>
            </a:endParaRPr>
          </a:p>
        </p:txBody>
      </p:sp>
      <p:sp>
        <p:nvSpPr>
          <p:cNvPr id="7" name="Slide Number Placeholder 6"/>
          <p:cNvSpPr>
            <a:spLocks noGrp="1"/>
          </p:cNvSpPr>
          <p:nvPr>
            <p:ph type="sldNum" sz="quarter" idx="12"/>
          </p:nvPr>
        </p:nvSpPr>
        <p:spPr/>
        <p:txBody>
          <a:bodyPr/>
          <a:lstStyle/>
          <a:p>
            <a:pPr>
              <a:defRPr/>
            </a:pPr>
            <a:fld id="{FE32C5A8-63B1-2A48-82C4-62AE275B8604}" type="slidenum">
              <a:rPr lang="tr-TR" smtClean="0">
                <a:solidFill>
                  <a:srgbClr val="146194">
                    <a:lumMod val="50000"/>
                  </a:srgbClr>
                </a:solidFill>
              </a:rPr>
              <a:pPr>
                <a:defRPr/>
              </a:pPr>
              <a:t>‹#›</a:t>
            </a:fld>
            <a:endParaRPr lang="tr-TR">
              <a:solidFill>
                <a:srgbClr val="146194">
                  <a:lumMod val="50000"/>
                </a:srgbClr>
              </a:solidFill>
            </a:endParaRPr>
          </a:p>
        </p:txBody>
      </p:sp>
    </p:spTree>
    <p:extLst>
      <p:ext uri="{BB962C8B-B14F-4D97-AF65-F5344CB8AC3E}">
        <p14:creationId xmlns:p14="http://schemas.microsoft.com/office/powerpoint/2010/main" val="4015341661"/>
      </p:ext>
    </p:extLst>
  </p:cSld>
  <p:clrMapOvr>
    <a:masterClrMapping/>
  </p:clrMapOvr>
  <p:transition spd="slow">
    <p:wipe/>
  </p:transition>
  <p:extLst mod="1">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72081" y="685800"/>
            <a:ext cx="4649787" cy="576263"/>
          </a:xfrm>
        </p:spPr>
        <p:txBody>
          <a:bodyPr anchor="b">
            <a:noAutofit/>
          </a:bodyPr>
          <a:lstStyle>
            <a:lvl1pPr marL="0" indent="0">
              <a:buNone/>
              <a:defRPr sz="28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tr-TR" smtClean="0"/>
              <a:t>Ana metin stillerini düzenlemek için tıklatın</a:t>
            </a:r>
          </a:p>
        </p:txBody>
      </p:sp>
      <p:sp>
        <p:nvSpPr>
          <p:cNvPr id="4" name="Content Placeholder 3"/>
          <p:cNvSpPr>
            <a:spLocks noGrp="1"/>
          </p:cNvSpPr>
          <p:nvPr>
            <p:ph sz="half" idx="2"/>
          </p:nvPr>
        </p:nvSpPr>
        <p:spPr>
          <a:xfrm>
            <a:off x="684213" y="1270529"/>
            <a:ext cx="4937655" cy="3030539"/>
          </a:xfrm>
        </p:spPr>
        <p:txBody>
          <a:bodyPr anchor="t">
            <a:normAutofit/>
          </a:bodyPr>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079066" y="685800"/>
            <a:ext cx="4665135" cy="576263"/>
          </a:xfrm>
        </p:spPr>
        <p:txBody>
          <a:bodyPr anchor="b">
            <a:noAutofit/>
          </a:bodyPr>
          <a:lstStyle>
            <a:lvl1pPr marL="0" indent="0">
              <a:buNone/>
              <a:defRPr sz="28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tr-TR" smtClean="0"/>
              <a:t>Ana metin stillerini düzenlemek için tıklatın</a:t>
            </a:r>
          </a:p>
        </p:txBody>
      </p:sp>
      <p:sp>
        <p:nvSpPr>
          <p:cNvPr id="6" name="Content Placeholder 5"/>
          <p:cNvSpPr>
            <a:spLocks noGrp="1"/>
          </p:cNvSpPr>
          <p:nvPr>
            <p:ph sz="quarter" idx="4"/>
          </p:nvPr>
        </p:nvSpPr>
        <p:spPr>
          <a:xfrm>
            <a:off x="5806546" y="1262061"/>
            <a:ext cx="4929188" cy="3030539"/>
          </a:xfrm>
        </p:spPr>
        <p:txBody>
          <a:bodyPr anchor="t">
            <a:normAutofit/>
          </a:bodyPr>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DC2860F6-689A-495A-A26F-848B79247FC2}" type="datetime1">
              <a:rPr lang="tr-TR" smtClean="0">
                <a:solidFill>
                  <a:srgbClr val="146194">
                    <a:lumMod val="50000"/>
                  </a:srgbClr>
                </a:solidFill>
              </a:rPr>
              <a:pPr>
                <a:defRPr/>
              </a:pPr>
              <a:t>08.02.2019</a:t>
            </a:fld>
            <a:endParaRPr lang="tr-TR">
              <a:solidFill>
                <a:srgbClr val="146194">
                  <a:lumMod val="50000"/>
                </a:srgbClr>
              </a:solidFill>
            </a:endParaRPr>
          </a:p>
        </p:txBody>
      </p:sp>
      <p:sp>
        <p:nvSpPr>
          <p:cNvPr id="8" name="Footer Placeholder 7"/>
          <p:cNvSpPr>
            <a:spLocks noGrp="1"/>
          </p:cNvSpPr>
          <p:nvPr>
            <p:ph type="ftr" sz="quarter" idx="11"/>
          </p:nvPr>
        </p:nvSpPr>
        <p:spPr/>
        <p:txBody>
          <a:bodyPr/>
          <a:lstStyle/>
          <a:p>
            <a:pPr>
              <a:defRPr/>
            </a:pPr>
            <a:endParaRPr lang="tr-TR">
              <a:solidFill>
                <a:srgbClr val="146194">
                  <a:lumMod val="50000"/>
                </a:srgbClr>
              </a:solidFill>
            </a:endParaRPr>
          </a:p>
        </p:txBody>
      </p:sp>
      <p:sp>
        <p:nvSpPr>
          <p:cNvPr id="9" name="Slide Number Placeholder 8"/>
          <p:cNvSpPr>
            <a:spLocks noGrp="1"/>
          </p:cNvSpPr>
          <p:nvPr>
            <p:ph type="sldNum" sz="quarter" idx="12"/>
          </p:nvPr>
        </p:nvSpPr>
        <p:spPr/>
        <p:txBody>
          <a:bodyPr/>
          <a:lstStyle/>
          <a:p>
            <a:pPr>
              <a:defRPr/>
            </a:pPr>
            <a:fld id="{FE32C5A8-63B1-2A48-82C4-62AE275B8604}" type="slidenum">
              <a:rPr lang="tr-TR" smtClean="0">
                <a:solidFill>
                  <a:srgbClr val="146194">
                    <a:lumMod val="50000"/>
                  </a:srgbClr>
                </a:solidFill>
              </a:rPr>
              <a:pPr>
                <a:defRPr/>
              </a:pPr>
              <a:t>‹#›</a:t>
            </a:fld>
            <a:endParaRPr lang="tr-TR">
              <a:solidFill>
                <a:srgbClr val="146194">
                  <a:lumMod val="50000"/>
                </a:srgbClr>
              </a:solidFill>
            </a:endParaRPr>
          </a:p>
        </p:txBody>
      </p:sp>
    </p:spTree>
    <p:extLst>
      <p:ext uri="{BB962C8B-B14F-4D97-AF65-F5344CB8AC3E}">
        <p14:creationId xmlns:p14="http://schemas.microsoft.com/office/powerpoint/2010/main" val="1152891986"/>
      </p:ext>
    </p:extLst>
  </p:cSld>
  <p:clrMapOvr>
    <a:masterClrMapping/>
  </p:clrMapOvr>
  <p:transition spd="slow">
    <p:wipe/>
  </p:transition>
  <p:extLst mod="1">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7CCA9717-D027-4945-951A-D981CA8BB453}" type="datetime1">
              <a:rPr lang="tr-TR" smtClean="0">
                <a:solidFill>
                  <a:srgbClr val="146194">
                    <a:lumMod val="50000"/>
                  </a:srgbClr>
                </a:solidFill>
              </a:rPr>
              <a:pPr>
                <a:defRPr/>
              </a:pPr>
              <a:t>08.02.2019</a:t>
            </a:fld>
            <a:endParaRPr lang="tr-TR">
              <a:solidFill>
                <a:srgbClr val="146194">
                  <a:lumMod val="50000"/>
                </a:srgbClr>
              </a:solidFill>
            </a:endParaRPr>
          </a:p>
        </p:txBody>
      </p:sp>
      <p:sp>
        <p:nvSpPr>
          <p:cNvPr id="4" name="Footer Placeholder 3"/>
          <p:cNvSpPr>
            <a:spLocks noGrp="1"/>
          </p:cNvSpPr>
          <p:nvPr>
            <p:ph type="ftr" sz="quarter" idx="11"/>
          </p:nvPr>
        </p:nvSpPr>
        <p:spPr/>
        <p:txBody>
          <a:bodyPr/>
          <a:lstStyle/>
          <a:p>
            <a:pPr>
              <a:defRPr/>
            </a:pPr>
            <a:endParaRPr lang="tr-TR">
              <a:solidFill>
                <a:srgbClr val="146194">
                  <a:lumMod val="50000"/>
                </a:srgbClr>
              </a:solidFill>
            </a:endParaRPr>
          </a:p>
        </p:txBody>
      </p:sp>
      <p:sp>
        <p:nvSpPr>
          <p:cNvPr id="5" name="Slide Number Placeholder 4"/>
          <p:cNvSpPr>
            <a:spLocks noGrp="1"/>
          </p:cNvSpPr>
          <p:nvPr>
            <p:ph type="sldNum" sz="quarter" idx="12"/>
          </p:nvPr>
        </p:nvSpPr>
        <p:spPr/>
        <p:txBody>
          <a:bodyPr/>
          <a:lstStyle/>
          <a:p>
            <a:pPr>
              <a:defRPr/>
            </a:pPr>
            <a:fld id="{FE32C5A8-63B1-2A48-82C4-62AE275B8604}" type="slidenum">
              <a:rPr lang="tr-TR" smtClean="0">
                <a:solidFill>
                  <a:srgbClr val="146194">
                    <a:lumMod val="50000"/>
                  </a:srgbClr>
                </a:solidFill>
              </a:rPr>
              <a:pPr>
                <a:defRPr/>
              </a:pPr>
              <a:t>‹#›</a:t>
            </a:fld>
            <a:endParaRPr lang="tr-TR">
              <a:solidFill>
                <a:srgbClr val="146194">
                  <a:lumMod val="50000"/>
                </a:srgbClr>
              </a:solidFill>
            </a:endParaRPr>
          </a:p>
        </p:txBody>
      </p:sp>
    </p:spTree>
    <p:extLst>
      <p:ext uri="{BB962C8B-B14F-4D97-AF65-F5344CB8AC3E}">
        <p14:creationId xmlns:p14="http://schemas.microsoft.com/office/powerpoint/2010/main" val="236122408"/>
      </p:ext>
    </p:extLst>
  </p:cSld>
  <p:clrMapOvr>
    <a:masterClrMapping/>
  </p:clrMapOvr>
  <p:transition spd="slow">
    <p:wip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5861EBC-64F1-4167-8A20-4DA7F4A5D0EC}" type="datetime1">
              <a:rPr lang="tr-TR" smtClean="0">
                <a:solidFill>
                  <a:srgbClr val="146194">
                    <a:lumMod val="50000"/>
                  </a:srgbClr>
                </a:solidFill>
              </a:rPr>
              <a:pPr>
                <a:defRPr/>
              </a:pPr>
              <a:t>08.02.2019</a:t>
            </a:fld>
            <a:endParaRPr lang="tr-TR">
              <a:solidFill>
                <a:srgbClr val="146194">
                  <a:lumMod val="50000"/>
                </a:srgbClr>
              </a:solidFill>
            </a:endParaRPr>
          </a:p>
        </p:txBody>
      </p:sp>
      <p:sp>
        <p:nvSpPr>
          <p:cNvPr id="3" name="Footer Placeholder 2"/>
          <p:cNvSpPr>
            <a:spLocks noGrp="1"/>
          </p:cNvSpPr>
          <p:nvPr>
            <p:ph type="ftr" sz="quarter" idx="11"/>
          </p:nvPr>
        </p:nvSpPr>
        <p:spPr/>
        <p:txBody>
          <a:bodyPr/>
          <a:lstStyle/>
          <a:p>
            <a:pPr>
              <a:defRPr/>
            </a:pPr>
            <a:endParaRPr lang="tr-TR">
              <a:solidFill>
                <a:srgbClr val="146194">
                  <a:lumMod val="50000"/>
                </a:srgbClr>
              </a:solidFill>
            </a:endParaRPr>
          </a:p>
        </p:txBody>
      </p:sp>
      <p:sp>
        <p:nvSpPr>
          <p:cNvPr id="4" name="Slide Number Placeholder 3"/>
          <p:cNvSpPr>
            <a:spLocks noGrp="1"/>
          </p:cNvSpPr>
          <p:nvPr>
            <p:ph type="sldNum" sz="quarter" idx="12"/>
          </p:nvPr>
        </p:nvSpPr>
        <p:spPr/>
        <p:txBody>
          <a:bodyPr/>
          <a:lstStyle/>
          <a:p>
            <a:pPr>
              <a:defRPr/>
            </a:pPr>
            <a:fld id="{FE32C5A8-63B1-2A48-82C4-62AE275B8604}" type="slidenum">
              <a:rPr lang="tr-TR" smtClean="0">
                <a:solidFill>
                  <a:srgbClr val="146194">
                    <a:lumMod val="50000"/>
                  </a:srgbClr>
                </a:solidFill>
              </a:rPr>
              <a:pPr>
                <a:defRPr/>
              </a:pPr>
              <a:t>‹#›</a:t>
            </a:fld>
            <a:endParaRPr lang="tr-TR">
              <a:solidFill>
                <a:srgbClr val="146194">
                  <a:lumMod val="50000"/>
                </a:srgbClr>
              </a:solidFill>
            </a:endParaRPr>
          </a:p>
        </p:txBody>
      </p:sp>
    </p:spTree>
    <p:extLst>
      <p:ext uri="{BB962C8B-B14F-4D97-AF65-F5344CB8AC3E}">
        <p14:creationId xmlns:p14="http://schemas.microsoft.com/office/powerpoint/2010/main" val="2043047352"/>
      </p:ext>
    </p:extLst>
  </p:cSld>
  <p:clrMapOvr>
    <a:masterClrMapping/>
  </p:clrMapOvr>
  <p:transition spd="slow">
    <p:wip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Açıklama Yazı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684213" y="685800"/>
            <a:ext cx="5943601" cy="5308600"/>
          </a:xfrm>
        </p:spPr>
        <p:txBody>
          <a:bodyPr anchor="ctr">
            <a:normAutofit/>
          </a:bodyPr>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085012" y="2209800"/>
            <a:ext cx="3657600" cy="2091267"/>
          </a:xfrm>
        </p:spPr>
        <p:txBody>
          <a:bodyPr anchor="t">
            <a:normAutofit/>
          </a:bodyPr>
          <a:lstStyle>
            <a:lvl1pPr marL="0" indent="0">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tr-TR" smtClean="0"/>
              <a:t>Ana metin stillerini düzenlemek için tıklatın</a:t>
            </a:r>
          </a:p>
        </p:txBody>
      </p:sp>
      <p:sp>
        <p:nvSpPr>
          <p:cNvPr id="5" name="Date Placeholder 4"/>
          <p:cNvSpPr>
            <a:spLocks noGrp="1"/>
          </p:cNvSpPr>
          <p:nvPr>
            <p:ph type="dt" sz="half" idx="10"/>
          </p:nvPr>
        </p:nvSpPr>
        <p:spPr/>
        <p:txBody>
          <a:bodyPr/>
          <a:lstStyle/>
          <a:p>
            <a:pPr>
              <a:defRPr/>
            </a:pPr>
            <a:fld id="{2253F66A-EC94-4898-AD71-B1C2DCC69236}" type="datetime1">
              <a:rPr lang="tr-TR" smtClean="0">
                <a:solidFill>
                  <a:srgbClr val="146194">
                    <a:lumMod val="50000"/>
                  </a:srgbClr>
                </a:solidFill>
              </a:rPr>
              <a:pPr>
                <a:defRPr/>
              </a:pPr>
              <a:t>08.02.2019</a:t>
            </a:fld>
            <a:endParaRPr lang="tr-TR">
              <a:solidFill>
                <a:srgbClr val="146194">
                  <a:lumMod val="50000"/>
                </a:srgbClr>
              </a:solidFill>
            </a:endParaRPr>
          </a:p>
        </p:txBody>
      </p:sp>
      <p:sp>
        <p:nvSpPr>
          <p:cNvPr id="6" name="Footer Placeholder 5"/>
          <p:cNvSpPr>
            <a:spLocks noGrp="1"/>
          </p:cNvSpPr>
          <p:nvPr>
            <p:ph type="ftr" sz="quarter" idx="11"/>
          </p:nvPr>
        </p:nvSpPr>
        <p:spPr/>
        <p:txBody>
          <a:bodyPr/>
          <a:lstStyle/>
          <a:p>
            <a:pPr>
              <a:defRPr/>
            </a:pPr>
            <a:endParaRPr lang="tr-TR">
              <a:solidFill>
                <a:srgbClr val="146194">
                  <a:lumMod val="50000"/>
                </a:srgbClr>
              </a:solidFill>
            </a:endParaRPr>
          </a:p>
        </p:txBody>
      </p:sp>
      <p:sp>
        <p:nvSpPr>
          <p:cNvPr id="7" name="Slide Number Placeholder 6"/>
          <p:cNvSpPr>
            <a:spLocks noGrp="1"/>
          </p:cNvSpPr>
          <p:nvPr>
            <p:ph type="sldNum" sz="quarter" idx="12"/>
          </p:nvPr>
        </p:nvSpPr>
        <p:spPr/>
        <p:txBody>
          <a:bodyPr/>
          <a:lstStyle/>
          <a:p>
            <a:pPr>
              <a:defRPr/>
            </a:pPr>
            <a:fld id="{FE32C5A8-63B1-2A48-82C4-62AE275B8604}" type="slidenum">
              <a:rPr lang="tr-TR" smtClean="0">
                <a:solidFill>
                  <a:srgbClr val="146194">
                    <a:lumMod val="50000"/>
                  </a:srgbClr>
                </a:solidFill>
              </a:rPr>
              <a:pPr>
                <a:defRPr/>
              </a:pPr>
              <a:t>‹#›</a:t>
            </a:fld>
            <a:endParaRPr lang="tr-TR">
              <a:solidFill>
                <a:srgbClr val="146194">
                  <a:lumMod val="50000"/>
                </a:srgbClr>
              </a:solidFill>
            </a:endParaRPr>
          </a:p>
        </p:txBody>
      </p:sp>
    </p:spTree>
    <p:extLst>
      <p:ext uri="{BB962C8B-B14F-4D97-AF65-F5344CB8AC3E}">
        <p14:creationId xmlns:p14="http://schemas.microsoft.com/office/powerpoint/2010/main" val="3490464524"/>
      </p:ext>
    </p:extLst>
  </p:cSld>
  <p:clrMapOvr>
    <a:masterClrMapping/>
  </p:clrMapOvr>
  <p:transition spd="slow">
    <p:wipe/>
  </p:transition>
  <p:extLst mod="1">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Açıklama Yazı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989013" y="914400"/>
            <a:ext cx="3280975"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tr-TR" smtClean="0"/>
              <a:t>Resmi yer tutucuya sürükleyin veya eklemek için simgeyi tıklatın</a:t>
            </a:r>
            <a:endParaRPr lang="en-US" dirty="0"/>
          </a:p>
        </p:txBody>
      </p:sp>
      <p:sp>
        <p:nvSpPr>
          <p:cNvPr id="4" name="Text Placeholder 3"/>
          <p:cNvSpPr>
            <a:spLocks noGrp="1"/>
          </p:cNvSpPr>
          <p:nvPr>
            <p:ph type="body" sz="half" idx="2"/>
          </p:nvPr>
        </p:nvSpPr>
        <p:spPr>
          <a:xfrm>
            <a:off x="4722813" y="2777067"/>
            <a:ext cx="6021388" cy="2048933"/>
          </a:xfrm>
        </p:spPr>
        <p:txBody>
          <a:bodyPr anchor="t">
            <a:normAutofit/>
          </a:bodyPr>
          <a:lstStyle>
            <a:lvl1pPr marL="0" indent="0">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tr-TR" smtClean="0"/>
              <a:t>Ana metin stillerini düzenlemek için tıklatın</a:t>
            </a:r>
          </a:p>
        </p:txBody>
      </p:sp>
      <p:sp>
        <p:nvSpPr>
          <p:cNvPr id="5" name="Date Placeholder 4"/>
          <p:cNvSpPr>
            <a:spLocks noGrp="1"/>
          </p:cNvSpPr>
          <p:nvPr>
            <p:ph type="dt" sz="half" idx="10"/>
          </p:nvPr>
        </p:nvSpPr>
        <p:spPr/>
        <p:txBody>
          <a:bodyPr/>
          <a:lstStyle/>
          <a:p>
            <a:pPr>
              <a:defRPr/>
            </a:pPr>
            <a:fld id="{CB7E19C2-FB11-42BF-AEA1-CF75A9D722F3}" type="datetime1">
              <a:rPr lang="tr-TR" smtClean="0">
                <a:solidFill>
                  <a:srgbClr val="146194">
                    <a:lumMod val="50000"/>
                  </a:srgbClr>
                </a:solidFill>
              </a:rPr>
              <a:pPr>
                <a:defRPr/>
              </a:pPr>
              <a:t>08.02.2019</a:t>
            </a:fld>
            <a:endParaRPr lang="tr-TR">
              <a:solidFill>
                <a:srgbClr val="146194">
                  <a:lumMod val="50000"/>
                </a:srgbClr>
              </a:solidFill>
            </a:endParaRPr>
          </a:p>
        </p:txBody>
      </p:sp>
      <p:sp>
        <p:nvSpPr>
          <p:cNvPr id="6" name="Footer Placeholder 5"/>
          <p:cNvSpPr>
            <a:spLocks noGrp="1"/>
          </p:cNvSpPr>
          <p:nvPr>
            <p:ph type="ftr" sz="quarter" idx="11"/>
          </p:nvPr>
        </p:nvSpPr>
        <p:spPr/>
        <p:txBody>
          <a:bodyPr/>
          <a:lstStyle/>
          <a:p>
            <a:pPr>
              <a:defRPr/>
            </a:pPr>
            <a:endParaRPr lang="tr-TR">
              <a:solidFill>
                <a:srgbClr val="146194">
                  <a:lumMod val="50000"/>
                </a:srgbClr>
              </a:solidFill>
            </a:endParaRPr>
          </a:p>
        </p:txBody>
      </p:sp>
      <p:sp>
        <p:nvSpPr>
          <p:cNvPr id="7" name="Slide Number Placeholder 6"/>
          <p:cNvSpPr>
            <a:spLocks noGrp="1"/>
          </p:cNvSpPr>
          <p:nvPr>
            <p:ph type="sldNum" sz="quarter" idx="12"/>
          </p:nvPr>
        </p:nvSpPr>
        <p:spPr/>
        <p:txBody>
          <a:bodyPr/>
          <a:lstStyle/>
          <a:p>
            <a:pPr>
              <a:defRPr/>
            </a:pPr>
            <a:fld id="{FE32C5A8-63B1-2A48-82C4-62AE275B8604}" type="slidenum">
              <a:rPr lang="tr-TR" smtClean="0">
                <a:solidFill>
                  <a:srgbClr val="146194">
                    <a:lumMod val="50000"/>
                  </a:srgbClr>
                </a:solidFill>
              </a:rPr>
              <a:pPr>
                <a:defRPr/>
              </a:pPr>
              <a:t>‹#›</a:t>
            </a:fld>
            <a:endParaRPr lang="tr-TR">
              <a:solidFill>
                <a:srgbClr val="146194">
                  <a:lumMod val="50000"/>
                </a:srgbClr>
              </a:solidFill>
            </a:endParaRPr>
          </a:p>
        </p:txBody>
      </p:sp>
    </p:spTree>
    <p:extLst>
      <p:ext uri="{BB962C8B-B14F-4D97-AF65-F5344CB8AC3E}">
        <p14:creationId xmlns:p14="http://schemas.microsoft.com/office/powerpoint/2010/main" val="2815825602"/>
      </p:ext>
    </p:extLst>
  </p:cSld>
  <p:clrMapOvr>
    <a:masterClrMapping/>
  </p:clrMapOvr>
  <p:transition spd="slow">
    <p:wip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685801"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tr-TR" smtClean="0"/>
              <a:t>Resmi yer tutucuya sürükleyin veya eklemek için simgeyi tıklatın</a:t>
            </a:r>
            <a:endParaRPr lang="en-US" dirty="0"/>
          </a:p>
        </p:txBody>
      </p:sp>
      <p:sp>
        <p:nvSpPr>
          <p:cNvPr id="16" name="Text Placeholder 9"/>
          <p:cNvSpPr>
            <a:spLocks noGrp="1"/>
          </p:cNvSpPr>
          <p:nvPr>
            <p:ph type="body" sz="quarter" idx="14"/>
          </p:nvPr>
        </p:nvSpPr>
        <p:spPr>
          <a:xfrm>
            <a:off x="914401" y="3843867"/>
            <a:ext cx="8304211" cy="457200"/>
          </a:xfrm>
        </p:spPr>
        <p:txBody>
          <a:bodyPr anchor="t">
            <a:normAutofit/>
          </a:bodyPr>
          <a:lstStyle>
            <a:lvl1pPr marL="0" indent="0">
              <a:buFontTx/>
              <a:buNone/>
              <a:defRPr sz="1600"/>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tr-TR" smtClean="0"/>
              <a:t>Ana metin stillerini düzenlemek için tıklatın</a:t>
            </a:r>
          </a:p>
        </p:txBody>
      </p:sp>
      <p:sp>
        <p:nvSpPr>
          <p:cNvPr id="3" name="Date Placeholder 2"/>
          <p:cNvSpPr>
            <a:spLocks noGrp="1"/>
          </p:cNvSpPr>
          <p:nvPr>
            <p:ph type="dt" sz="half" idx="10"/>
          </p:nvPr>
        </p:nvSpPr>
        <p:spPr/>
        <p:txBody>
          <a:bodyPr/>
          <a:lstStyle/>
          <a:p>
            <a:pPr>
              <a:defRPr/>
            </a:pPr>
            <a:fld id="{E2A68F9A-3748-4887-8360-4C069C044456}" type="datetime1">
              <a:rPr lang="tr-TR" smtClean="0">
                <a:solidFill>
                  <a:srgbClr val="146194">
                    <a:lumMod val="50000"/>
                  </a:srgbClr>
                </a:solidFill>
              </a:rPr>
              <a:pPr>
                <a:defRPr/>
              </a:pPr>
              <a:t>08.02.2019</a:t>
            </a:fld>
            <a:endParaRPr lang="tr-TR">
              <a:solidFill>
                <a:srgbClr val="146194">
                  <a:lumMod val="50000"/>
                </a:srgbClr>
              </a:solidFill>
            </a:endParaRPr>
          </a:p>
        </p:txBody>
      </p:sp>
      <p:sp>
        <p:nvSpPr>
          <p:cNvPr id="4" name="Footer Placeholder 3"/>
          <p:cNvSpPr>
            <a:spLocks noGrp="1"/>
          </p:cNvSpPr>
          <p:nvPr>
            <p:ph type="ftr" sz="quarter" idx="11"/>
          </p:nvPr>
        </p:nvSpPr>
        <p:spPr/>
        <p:txBody>
          <a:bodyPr/>
          <a:lstStyle/>
          <a:p>
            <a:pPr>
              <a:defRPr/>
            </a:pPr>
            <a:endParaRPr lang="tr-TR">
              <a:solidFill>
                <a:srgbClr val="146194">
                  <a:lumMod val="50000"/>
                </a:srgbClr>
              </a:solidFill>
            </a:endParaRPr>
          </a:p>
        </p:txBody>
      </p:sp>
      <p:sp>
        <p:nvSpPr>
          <p:cNvPr id="5" name="Slide Number Placeholder 4"/>
          <p:cNvSpPr>
            <a:spLocks noGrp="1"/>
          </p:cNvSpPr>
          <p:nvPr>
            <p:ph type="sldNum" sz="quarter" idx="12"/>
          </p:nvPr>
        </p:nvSpPr>
        <p:spPr/>
        <p:txBody>
          <a:bodyPr/>
          <a:lstStyle/>
          <a:p>
            <a:pPr>
              <a:defRPr/>
            </a:pPr>
            <a:fld id="{FE32C5A8-63B1-2A48-82C4-62AE275B8604}" type="slidenum">
              <a:rPr lang="tr-TR" smtClean="0">
                <a:solidFill>
                  <a:srgbClr val="146194">
                    <a:lumMod val="50000"/>
                  </a:srgbClr>
                </a:solidFill>
              </a:rPr>
              <a:pPr>
                <a:defRPr/>
              </a:pPr>
              <a:t>‹#›</a:t>
            </a:fld>
            <a:endParaRPr lang="tr-TR">
              <a:solidFill>
                <a:srgbClr val="146194">
                  <a:lumMod val="50000"/>
                </a:srgbClr>
              </a:solidFill>
            </a:endParaRPr>
          </a:p>
        </p:txBody>
      </p:sp>
    </p:spTree>
    <p:extLst>
      <p:ext uri="{BB962C8B-B14F-4D97-AF65-F5344CB8AC3E}">
        <p14:creationId xmlns:p14="http://schemas.microsoft.com/office/powerpoint/2010/main" val="583620548"/>
      </p:ext>
    </p:extLst>
  </p:cSld>
  <p:clrMapOvr>
    <a:masterClrMapping/>
  </p:clrMapOvr>
  <p:transition spd="slow">
    <p:wip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3" y="4114800"/>
            <a:ext cx="8535988" cy="1879600"/>
          </a:xfrm>
        </p:spPr>
        <p:txBody>
          <a:bodyPr anchor="ctr">
            <a:normAutofit/>
          </a:bodyPr>
          <a:lstStyle>
            <a:lvl1pPr marL="0" indent="0" algn="l">
              <a:buNone/>
              <a:defRPr sz="2000">
                <a:solidFill>
                  <a:schemeClr val="bg2">
                    <a:lumMod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tr-TR" smtClean="0"/>
              <a:t>Ana metin stillerini düzenlemek için tıklatın</a:t>
            </a:r>
          </a:p>
        </p:txBody>
      </p:sp>
      <p:sp>
        <p:nvSpPr>
          <p:cNvPr id="4" name="Date Placeholder 3"/>
          <p:cNvSpPr>
            <a:spLocks noGrp="1"/>
          </p:cNvSpPr>
          <p:nvPr>
            <p:ph type="dt" sz="half" idx="10"/>
          </p:nvPr>
        </p:nvSpPr>
        <p:spPr/>
        <p:txBody>
          <a:bodyPr/>
          <a:lstStyle/>
          <a:p>
            <a:pPr>
              <a:defRPr/>
            </a:pPr>
            <a:fld id="{8FDE8C78-730C-4FA4-90CE-CC42AE745835}" type="datetime1">
              <a:rPr lang="tr-TR" smtClean="0">
                <a:solidFill>
                  <a:srgbClr val="146194">
                    <a:lumMod val="50000"/>
                  </a:srgbClr>
                </a:solidFill>
              </a:rPr>
              <a:pPr>
                <a:defRPr/>
              </a:pPr>
              <a:t>08.02.2019</a:t>
            </a:fld>
            <a:endParaRPr lang="tr-TR">
              <a:solidFill>
                <a:srgbClr val="146194">
                  <a:lumMod val="50000"/>
                </a:srgbClr>
              </a:solidFill>
            </a:endParaRPr>
          </a:p>
        </p:txBody>
      </p:sp>
      <p:sp>
        <p:nvSpPr>
          <p:cNvPr id="5" name="Footer Placeholder 4"/>
          <p:cNvSpPr>
            <a:spLocks noGrp="1"/>
          </p:cNvSpPr>
          <p:nvPr>
            <p:ph type="ftr" sz="quarter" idx="11"/>
          </p:nvPr>
        </p:nvSpPr>
        <p:spPr/>
        <p:txBody>
          <a:bodyPr/>
          <a:lstStyle/>
          <a:p>
            <a:pPr>
              <a:defRPr/>
            </a:pPr>
            <a:endParaRPr lang="tr-TR">
              <a:solidFill>
                <a:srgbClr val="146194">
                  <a:lumMod val="50000"/>
                </a:srgbClr>
              </a:solidFill>
            </a:endParaRPr>
          </a:p>
        </p:txBody>
      </p:sp>
      <p:sp>
        <p:nvSpPr>
          <p:cNvPr id="6" name="Slide Number Placeholder 5"/>
          <p:cNvSpPr>
            <a:spLocks noGrp="1"/>
          </p:cNvSpPr>
          <p:nvPr>
            <p:ph type="sldNum" sz="quarter" idx="12"/>
          </p:nvPr>
        </p:nvSpPr>
        <p:spPr/>
        <p:txBody>
          <a:bodyPr/>
          <a:lstStyle/>
          <a:p>
            <a:pPr>
              <a:defRPr/>
            </a:pPr>
            <a:fld id="{FE32C5A8-63B1-2A48-82C4-62AE275B8604}" type="slidenum">
              <a:rPr lang="tr-TR" smtClean="0">
                <a:solidFill>
                  <a:srgbClr val="146194">
                    <a:lumMod val="50000"/>
                  </a:srgbClr>
                </a:solidFill>
              </a:rPr>
              <a:pPr>
                <a:defRPr/>
              </a:pPr>
              <a:t>‹#›</a:t>
            </a:fld>
            <a:endParaRPr lang="tr-TR">
              <a:solidFill>
                <a:srgbClr val="146194">
                  <a:lumMod val="50000"/>
                </a:srgbClr>
              </a:solidFill>
            </a:endParaRPr>
          </a:p>
        </p:txBody>
      </p:sp>
    </p:spTree>
    <p:extLst>
      <p:ext uri="{BB962C8B-B14F-4D97-AF65-F5344CB8AC3E}">
        <p14:creationId xmlns:p14="http://schemas.microsoft.com/office/powerpoint/2010/main" val="117531215"/>
      </p:ext>
    </p:extLst>
  </p:cSld>
  <p:clrMapOvr>
    <a:masterClrMapping/>
  </p:clrMapOvr>
  <p:transition spd="slow">
    <p:wip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1"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tr-TR" smtClean="0"/>
              <a:t>Ana metin stillerini düzenlemek için tıklatın</a:t>
            </a:r>
          </a:p>
        </p:txBody>
      </p:sp>
      <p:sp>
        <p:nvSpPr>
          <p:cNvPr id="3" name="Text Placeholder 2"/>
          <p:cNvSpPr>
            <a:spLocks noGrp="1"/>
          </p:cNvSpPr>
          <p:nvPr>
            <p:ph type="body" idx="1"/>
          </p:nvPr>
        </p:nvSpPr>
        <p:spPr>
          <a:xfrm>
            <a:off x="684213" y="4301069"/>
            <a:ext cx="8534400" cy="1684865"/>
          </a:xfrm>
        </p:spPr>
        <p:txBody>
          <a:bodyPr anchor="ctr">
            <a:normAutofit/>
          </a:bodyPr>
          <a:lstStyle>
            <a:lvl1pPr marL="0" indent="0" algn="l">
              <a:buNone/>
              <a:defRPr sz="2000">
                <a:solidFill>
                  <a:schemeClr val="bg2">
                    <a:lumMod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tr-TR" smtClean="0"/>
              <a:t>Ana metin stillerini düzenlemek için tıklatın</a:t>
            </a:r>
          </a:p>
        </p:txBody>
      </p:sp>
      <p:sp>
        <p:nvSpPr>
          <p:cNvPr id="4" name="Date Placeholder 3"/>
          <p:cNvSpPr>
            <a:spLocks noGrp="1"/>
          </p:cNvSpPr>
          <p:nvPr>
            <p:ph type="dt" sz="half" idx="10"/>
          </p:nvPr>
        </p:nvSpPr>
        <p:spPr/>
        <p:txBody>
          <a:bodyPr/>
          <a:lstStyle/>
          <a:p>
            <a:pPr>
              <a:defRPr/>
            </a:pPr>
            <a:fld id="{FB6B5A9A-9198-4DCD-8691-3D85F10CEFA1}" type="datetime1">
              <a:rPr lang="tr-TR" smtClean="0">
                <a:solidFill>
                  <a:srgbClr val="146194">
                    <a:lumMod val="50000"/>
                  </a:srgbClr>
                </a:solidFill>
              </a:rPr>
              <a:pPr>
                <a:defRPr/>
              </a:pPr>
              <a:t>08.02.2019</a:t>
            </a:fld>
            <a:endParaRPr lang="tr-TR">
              <a:solidFill>
                <a:srgbClr val="146194">
                  <a:lumMod val="50000"/>
                </a:srgbClr>
              </a:solidFill>
            </a:endParaRPr>
          </a:p>
        </p:txBody>
      </p:sp>
      <p:sp>
        <p:nvSpPr>
          <p:cNvPr id="5" name="Footer Placeholder 4"/>
          <p:cNvSpPr>
            <a:spLocks noGrp="1"/>
          </p:cNvSpPr>
          <p:nvPr>
            <p:ph type="ftr" sz="quarter" idx="11"/>
          </p:nvPr>
        </p:nvSpPr>
        <p:spPr/>
        <p:txBody>
          <a:bodyPr/>
          <a:lstStyle/>
          <a:p>
            <a:pPr>
              <a:defRPr/>
            </a:pPr>
            <a:endParaRPr lang="tr-TR">
              <a:solidFill>
                <a:srgbClr val="146194">
                  <a:lumMod val="50000"/>
                </a:srgbClr>
              </a:solidFill>
            </a:endParaRPr>
          </a:p>
        </p:txBody>
      </p:sp>
      <p:sp>
        <p:nvSpPr>
          <p:cNvPr id="6" name="Slide Number Placeholder 5"/>
          <p:cNvSpPr>
            <a:spLocks noGrp="1"/>
          </p:cNvSpPr>
          <p:nvPr>
            <p:ph type="sldNum" sz="quarter" idx="12"/>
          </p:nvPr>
        </p:nvSpPr>
        <p:spPr/>
        <p:txBody>
          <a:bodyPr/>
          <a:lstStyle/>
          <a:p>
            <a:pPr>
              <a:defRPr/>
            </a:pPr>
            <a:fld id="{FE32C5A8-63B1-2A48-82C4-62AE275B8604}" type="slidenum">
              <a:rPr lang="tr-TR" smtClean="0">
                <a:solidFill>
                  <a:srgbClr val="146194">
                    <a:lumMod val="50000"/>
                  </a:srgbClr>
                </a:solidFill>
              </a:rPr>
              <a:pPr>
                <a:defRPr/>
              </a:pPr>
              <a:t>‹#›</a:t>
            </a:fld>
            <a:endParaRPr lang="tr-TR">
              <a:solidFill>
                <a:srgbClr val="146194">
                  <a:lumMod val="50000"/>
                </a:srgbClr>
              </a:solidFill>
            </a:endParaRPr>
          </a:p>
        </p:txBody>
      </p:sp>
      <p:sp>
        <p:nvSpPr>
          <p:cNvPr id="14" name="TextBox 13"/>
          <p:cNvSpPr txBox="1"/>
          <p:nvPr/>
        </p:nvSpPr>
        <p:spPr>
          <a:xfrm>
            <a:off x="531812" y="812223"/>
            <a:ext cx="609600" cy="584776"/>
          </a:xfrm>
          <a:prstGeom prst="rect">
            <a:avLst/>
          </a:prstGeom>
        </p:spPr>
        <p:txBody>
          <a:bodyPr vert="horz" lIns="91440" tIns="45720" rIns="91440" bIns="45720" rtlCol="0" anchor="ctr">
            <a:noAutofit/>
          </a:bodyPr>
          <a:lstStyle/>
          <a:p>
            <a:pPr defTabSz="914377">
              <a:defRPr/>
            </a:pPr>
            <a:r>
              <a:rPr lang="en-US" sz="8000" dirty="0">
                <a:solidFill>
                  <a:prstClr val="white"/>
                </a:solidFill>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algn="r" defTabSz="914377">
              <a:defRPr/>
            </a:pPr>
            <a:r>
              <a:rPr lang="en-US" sz="8000" dirty="0">
                <a:solidFill>
                  <a:prstClr val="white"/>
                </a:solidFill>
              </a:rPr>
              <a:t>”</a:t>
            </a:r>
          </a:p>
        </p:txBody>
      </p:sp>
    </p:spTree>
    <p:extLst>
      <p:ext uri="{BB962C8B-B14F-4D97-AF65-F5344CB8AC3E}">
        <p14:creationId xmlns:p14="http://schemas.microsoft.com/office/powerpoint/2010/main" val="2184223294"/>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A9717-D027-4945-951A-D981CA8BB453}" type="datetime1">
              <a:rPr kumimoji="0" lang="tr-TR" sz="1000" b="0" i="0" u="none" strike="noStrike" kern="1200" cap="none" spc="0" normalizeH="0" baseline="0" noProof="0" smtClean="0">
                <a:ln>
                  <a:noFill/>
                </a:ln>
                <a:solidFill>
                  <a:srgbClr val="146194">
                    <a:lumMod val="50000"/>
                  </a:srgbClr>
                </a:solidFill>
                <a:effectLst/>
                <a:uLnTx/>
                <a:uFillTx/>
                <a:latin typeface="Century Gothic"/>
                <a:ea typeface="+mn-ea"/>
                <a:cs typeface="+mn-cs"/>
              </a:rPr>
              <a:t>08.02.2019</a:t>
            </a:fld>
            <a:endParaRPr kumimoji="0" lang="tr-TR" sz="10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0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32C5A8-63B1-2A48-82C4-62AE275B8604}" type="slidenum">
              <a:rPr kumimoji="0" lang="tr-TR" sz="3200" b="0" i="0" u="none" strike="noStrike" kern="1200" cap="none" spc="0" normalizeH="0" baseline="0" noProof="0" smtClean="0">
                <a:ln>
                  <a:noFill/>
                </a:ln>
                <a:solidFill>
                  <a:srgbClr val="146194">
                    <a:lumMod val="50000"/>
                  </a:srgbClr>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32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Tree>
    <p:extLst>
      <p:ext uri="{BB962C8B-B14F-4D97-AF65-F5344CB8AC3E}">
        <p14:creationId xmlns:p14="http://schemas.microsoft.com/office/powerpoint/2010/main" val="3558974454"/>
      </p:ext>
    </p:extLst>
  </p:cSld>
  <p:clrMapOvr>
    <a:masterClrMapping/>
  </p:clrMapOvr>
  <p:transition spd="slow">
    <p:wip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1" y="5132981"/>
            <a:ext cx="8535991" cy="860400"/>
          </a:xfrm>
        </p:spPr>
        <p:txBody>
          <a:bodyPr anchor="t">
            <a:normAutofit/>
          </a:bodyPr>
          <a:lstStyle>
            <a:lvl1pPr marL="0" indent="0" algn="l">
              <a:buNone/>
              <a:defRPr sz="2000">
                <a:solidFill>
                  <a:schemeClr val="bg2">
                    <a:lumMod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tr-TR" smtClean="0"/>
              <a:t>Ana metin stillerini düzenlemek için tıklatın</a:t>
            </a:r>
          </a:p>
        </p:txBody>
      </p:sp>
      <p:sp>
        <p:nvSpPr>
          <p:cNvPr id="4" name="Date Placeholder 3"/>
          <p:cNvSpPr>
            <a:spLocks noGrp="1"/>
          </p:cNvSpPr>
          <p:nvPr>
            <p:ph type="dt" sz="half" idx="10"/>
          </p:nvPr>
        </p:nvSpPr>
        <p:spPr/>
        <p:txBody>
          <a:bodyPr/>
          <a:lstStyle/>
          <a:p>
            <a:pPr>
              <a:defRPr/>
            </a:pPr>
            <a:fld id="{A783893D-1494-43C3-BEB5-87A1FFD3B25E}" type="datetime1">
              <a:rPr lang="tr-TR" smtClean="0">
                <a:solidFill>
                  <a:srgbClr val="146194">
                    <a:lumMod val="50000"/>
                  </a:srgbClr>
                </a:solidFill>
              </a:rPr>
              <a:pPr>
                <a:defRPr/>
              </a:pPr>
              <a:t>08.02.2019</a:t>
            </a:fld>
            <a:endParaRPr lang="tr-TR">
              <a:solidFill>
                <a:srgbClr val="146194">
                  <a:lumMod val="50000"/>
                </a:srgbClr>
              </a:solidFill>
            </a:endParaRPr>
          </a:p>
        </p:txBody>
      </p:sp>
      <p:sp>
        <p:nvSpPr>
          <p:cNvPr id="5" name="Footer Placeholder 4"/>
          <p:cNvSpPr>
            <a:spLocks noGrp="1"/>
          </p:cNvSpPr>
          <p:nvPr>
            <p:ph type="ftr" sz="quarter" idx="11"/>
          </p:nvPr>
        </p:nvSpPr>
        <p:spPr/>
        <p:txBody>
          <a:bodyPr/>
          <a:lstStyle/>
          <a:p>
            <a:pPr>
              <a:defRPr/>
            </a:pPr>
            <a:endParaRPr lang="tr-TR">
              <a:solidFill>
                <a:srgbClr val="146194">
                  <a:lumMod val="50000"/>
                </a:srgbClr>
              </a:solidFill>
            </a:endParaRPr>
          </a:p>
        </p:txBody>
      </p:sp>
      <p:sp>
        <p:nvSpPr>
          <p:cNvPr id="6" name="Slide Number Placeholder 5"/>
          <p:cNvSpPr>
            <a:spLocks noGrp="1"/>
          </p:cNvSpPr>
          <p:nvPr>
            <p:ph type="sldNum" sz="quarter" idx="12"/>
          </p:nvPr>
        </p:nvSpPr>
        <p:spPr/>
        <p:txBody>
          <a:bodyPr/>
          <a:lstStyle/>
          <a:p>
            <a:pPr>
              <a:defRPr/>
            </a:pPr>
            <a:fld id="{FE32C5A8-63B1-2A48-82C4-62AE275B8604}" type="slidenum">
              <a:rPr lang="tr-TR" smtClean="0">
                <a:solidFill>
                  <a:srgbClr val="146194">
                    <a:lumMod val="50000"/>
                  </a:srgbClr>
                </a:solidFill>
              </a:rPr>
              <a:pPr>
                <a:defRPr/>
              </a:pPr>
              <a:t>‹#›</a:t>
            </a:fld>
            <a:endParaRPr lang="tr-TR">
              <a:solidFill>
                <a:srgbClr val="146194">
                  <a:lumMod val="50000"/>
                </a:srgbClr>
              </a:solidFill>
            </a:endParaRPr>
          </a:p>
        </p:txBody>
      </p:sp>
    </p:spTree>
    <p:extLst>
      <p:ext uri="{BB962C8B-B14F-4D97-AF65-F5344CB8AC3E}">
        <p14:creationId xmlns:p14="http://schemas.microsoft.com/office/powerpoint/2010/main" val="3947434249"/>
      </p:ext>
    </p:extLst>
  </p:cSld>
  <p:clrMapOvr>
    <a:masterClrMapping/>
  </p:clrMapOvr>
  <p:transition spd="slow">
    <p:wip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684213" y="3928533"/>
            <a:ext cx="8534401" cy="1049867"/>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Ana metin stillerini düzenlemek için tıklatın</a:t>
            </a:r>
          </a:p>
        </p:txBody>
      </p:sp>
      <p:sp>
        <p:nvSpPr>
          <p:cNvPr id="3" name="Text Placeholder 2"/>
          <p:cNvSpPr>
            <a:spLocks noGrp="1"/>
          </p:cNvSpPr>
          <p:nvPr>
            <p:ph type="body" idx="1"/>
          </p:nvPr>
        </p:nvSpPr>
        <p:spPr>
          <a:xfrm>
            <a:off x="684213" y="4978400"/>
            <a:ext cx="8534401" cy="1016000"/>
          </a:xfrm>
        </p:spPr>
        <p:txBody>
          <a:bodyPr anchor="t">
            <a:normAutofit/>
          </a:bodyPr>
          <a:lstStyle>
            <a:lvl1pPr marL="0" indent="0" algn="l">
              <a:buNone/>
              <a:defRPr sz="1800">
                <a:solidFill>
                  <a:schemeClr val="bg2">
                    <a:lumMod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tr-TR" smtClean="0"/>
              <a:t>Ana metin stillerini düzenlemek için tıklatın</a:t>
            </a:r>
          </a:p>
        </p:txBody>
      </p:sp>
      <p:sp>
        <p:nvSpPr>
          <p:cNvPr id="4" name="Date Placeholder 3"/>
          <p:cNvSpPr>
            <a:spLocks noGrp="1"/>
          </p:cNvSpPr>
          <p:nvPr>
            <p:ph type="dt" sz="half" idx="10"/>
          </p:nvPr>
        </p:nvSpPr>
        <p:spPr/>
        <p:txBody>
          <a:bodyPr/>
          <a:lstStyle/>
          <a:p>
            <a:pPr>
              <a:defRPr/>
            </a:pPr>
            <a:fld id="{6655FA0F-271D-44E0-AB30-A2190ACE0000}" type="datetime1">
              <a:rPr lang="tr-TR" smtClean="0">
                <a:solidFill>
                  <a:srgbClr val="146194">
                    <a:lumMod val="50000"/>
                  </a:srgbClr>
                </a:solidFill>
              </a:rPr>
              <a:pPr>
                <a:defRPr/>
              </a:pPr>
              <a:t>08.02.2019</a:t>
            </a:fld>
            <a:endParaRPr lang="tr-TR">
              <a:solidFill>
                <a:srgbClr val="146194">
                  <a:lumMod val="50000"/>
                </a:srgbClr>
              </a:solidFill>
            </a:endParaRPr>
          </a:p>
        </p:txBody>
      </p:sp>
      <p:sp>
        <p:nvSpPr>
          <p:cNvPr id="5" name="Footer Placeholder 4"/>
          <p:cNvSpPr>
            <a:spLocks noGrp="1"/>
          </p:cNvSpPr>
          <p:nvPr>
            <p:ph type="ftr" sz="quarter" idx="11"/>
          </p:nvPr>
        </p:nvSpPr>
        <p:spPr/>
        <p:txBody>
          <a:bodyPr/>
          <a:lstStyle/>
          <a:p>
            <a:pPr>
              <a:defRPr/>
            </a:pPr>
            <a:endParaRPr lang="tr-TR">
              <a:solidFill>
                <a:srgbClr val="146194">
                  <a:lumMod val="50000"/>
                </a:srgbClr>
              </a:solidFill>
            </a:endParaRPr>
          </a:p>
        </p:txBody>
      </p:sp>
      <p:sp>
        <p:nvSpPr>
          <p:cNvPr id="6" name="Slide Number Placeholder 5"/>
          <p:cNvSpPr>
            <a:spLocks noGrp="1"/>
          </p:cNvSpPr>
          <p:nvPr>
            <p:ph type="sldNum" sz="quarter" idx="12"/>
          </p:nvPr>
        </p:nvSpPr>
        <p:spPr/>
        <p:txBody>
          <a:bodyPr/>
          <a:lstStyle/>
          <a:p>
            <a:pPr>
              <a:defRPr/>
            </a:pPr>
            <a:fld id="{FE32C5A8-63B1-2A48-82C4-62AE275B8604}" type="slidenum">
              <a:rPr lang="tr-TR" smtClean="0">
                <a:solidFill>
                  <a:srgbClr val="146194">
                    <a:lumMod val="50000"/>
                  </a:srgbClr>
                </a:solidFill>
              </a:rPr>
              <a:pPr>
                <a:defRPr/>
              </a:pPr>
              <a:t>‹#›</a:t>
            </a:fld>
            <a:endParaRPr lang="tr-TR">
              <a:solidFill>
                <a:srgbClr val="146194">
                  <a:lumMod val="50000"/>
                </a:srgbClr>
              </a:solidFill>
            </a:endParaRPr>
          </a:p>
        </p:txBody>
      </p:sp>
      <p:sp>
        <p:nvSpPr>
          <p:cNvPr id="11" name="TextBox 10"/>
          <p:cNvSpPr txBox="1"/>
          <p:nvPr/>
        </p:nvSpPr>
        <p:spPr>
          <a:xfrm>
            <a:off x="531812" y="812223"/>
            <a:ext cx="609600" cy="584776"/>
          </a:xfrm>
          <a:prstGeom prst="rect">
            <a:avLst/>
          </a:prstGeom>
        </p:spPr>
        <p:txBody>
          <a:bodyPr vert="horz" lIns="91440" tIns="45720" rIns="91440" bIns="45720" rtlCol="0" anchor="ctr">
            <a:noAutofit/>
          </a:bodyPr>
          <a:lstStyle/>
          <a:p>
            <a:pPr defTabSz="914377">
              <a:defRPr/>
            </a:pPr>
            <a:r>
              <a:rPr lang="en-US" sz="8000" dirty="0">
                <a:solidFill>
                  <a:prstClr val="white"/>
                </a:solidFill>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algn="r" defTabSz="914377">
              <a:defRPr/>
            </a:pPr>
            <a:r>
              <a:rPr lang="en-US" sz="8000" dirty="0">
                <a:solidFill>
                  <a:prstClr val="white"/>
                </a:solidFill>
              </a:rPr>
              <a:t>”</a:t>
            </a:r>
          </a:p>
        </p:txBody>
      </p:sp>
    </p:spTree>
    <p:extLst>
      <p:ext uri="{BB962C8B-B14F-4D97-AF65-F5344CB8AC3E}">
        <p14:creationId xmlns:p14="http://schemas.microsoft.com/office/powerpoint/2010/main" val="2367127759"/>
      </p:ext>
    </p:extLst>
  </p:cSld>
  <p:clrMapOvr>
    <a:masterClrMapping/>
  </p:clrMapOvr>
  <p:transition spd="slow">
    <p:wip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684212" y="3928535"/>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Ana metin stillerini düzenlemek için tıklatın</a:t>
            </a:r>
          </a:p>
        </p:txBody>
      </p:sp>
      <p:sp>
        <p:nvSpPr>
          <p:cNvPr id="3" name="Text Placeholder 2"/>
          <p:cNvSpPr>
            <a:spLocks noGrp="1"/>
          </p:cNvSpPr>
          <p:nvPr>
            <p:ph type="body" idx="1"/>
          </p:nvPr>
        </p:nvSpPr>
        <p:spPr>
          <a:xfrm>
            <a:off x="684213" y="4766732"/>
            <a:ext cx="8534401" cy="1227667"/>
          </a:xfrm>
        </p:spPr>
        <p:txBody>
          <a:bodyPr anchor="t">
            <a:normAutofit/>
          </a:bodyPr>
          <a:lstStyle>
            <a:lvl1pPr marL="0" indent="0" algn="l">
              <a:buNone/>
              <a:defRPr sz="1800">
                <a:solidFill>
                  <a:schemeClr val="bg2">
                    <a:lumMod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tr-TR" smtClean="0"/>
              <a:t>Ana metin stillerini düzenlemek için tıklatın</a:t>
            </a:r>
          </a:p>
        </p:txBody>
      </p:sp>
      <p:sp>
        <p:nvSpPr>
          <p:cNvPr id="4" name="Date Placeholder 3"/>
          <p:cNvSpPr>
            <a:spLocks noGrp="1"/>
          </p:cNvSpPr>
          <p:nvPr>
            <p:ph type="dt" sz="half" idx="10"/>
          </p:nvPr>
        </p:nvSpPr>
        <p:spPr/>
        <p:txBody>
          <a:bodyPr/>
          <a:lstStyle/>
          <a:p>
            <a:pPr>
              <a:defRPr/>
            </a:pPr>
            <a:fld id="{6A58576E-C4F6-4B2F-964E-E25E9015D3F0}" type="datetime1">
              <a:rPr lang="tr-TR" smtClean="0">
                <a:solidFill>
                  <a:srgbClr val="146194">
                    <a:lumMod val="50000"/>
                  </a:srgbClr>
                </a:solidFill>
              </a:rPr>
              <a:pPr>
                <a:defRPr/>
              </a:pPr>
              <a:t>08.02.2019</a:t>
            </a:fld>
            <a:endParaRPr lang="tr-TR">
              <a:solidFill>
                <a:srgbClr val="146194">
                  <a:lumMod val="50000"/>
                </a:srgbClr>
              </a:solidFill>
            </a:endParaRPr>
          </a:p>
        </p:txBody>
      </p:sp>
      <p:sp>
        <p:nvSpPr>
          <p:cNvPr id="5" name="Footer Placeholder 4"/>
          <p:cNvSpPr>
            <a:spLocks noGrp="1"/>
          </p:cNvSpPr>
          <p:nvPr>
            <p:ph type="ftr" sz="quarter" idx="11"/>
          </p:nvPr>
        </p:nvSpPr>
        <p:spPr/>
        <p:txBody>
          <a:bodyPr/>
          <a:lstStyle/>
          <a:p>
            <a:pPr>
              <a:defRPr/>
            </a:pPr>
            <a:endParaRPr lang="tr-TR">
              <a:solidFill>
                <a:srgbClr val="146194">
                  <a:lumMod val="50000"/>
                </a:srgbClr>
              </a:solidFill>
            </a:endParaRPr>
          </a:p>
        </p:txBody>
      </p:sp>
      <p:sp>
        <p:nvSpPr>
          <p:cNvPr id="6" name="Slide Number Placeholder 5"/>
          <p:cNvSpPr>
            <a:spLocks noGrp="1"/>
          </p:cNvSpPr>
          <p:nvPr>
            <p:ph type="sldNum" sz="quarter" idx="12"/>
          </p:nvPr>
        </p:nvSpPr>
        <p:spPr/>
        <p:txBody>
          <a:bodyPr/>
          <a:lstStyle/>
          <a:p>
            <a:pPr>
              <a:defRPr/>
            </a:pPr>
            <a:fld id="{FE32C5A8-63B1-2A48-82C4-62AE275B8604}" type="slidenum">
              <a:rPr lang="tr-TR" smtClean="0">
                <a:solidFill>
                  <a:srgbClr val="146194">
                    <a:lumMod val="50000"/>
                  </a:srgbClr>
                </a:solidFill>
              </a:rPr>
              <a:pPr>
                <a:defRPr/>
              </a:pPr>
              <a:t>‹#›</a:t>
            </a:fld>
            <a:endParaRPr lang="tr-TR">
              <a:solidFill>
                <a:srgbClr val="146194">
                  <a:lumMod val="50000"/>
                </a:srgbClr>
              </a:solidFill>
            </a:endParaRPr>
          </a:p>
        </p:txBody>
      </p:sp>
    </p:spTree>
    <p:extLst>
      <p:ext uri="{BB962C8B-B14F-4D97-AF65-F5344CB8AC3E}">
        <p14:creationId xmlns:p14="http://schemas.microsoft.com/office/powerpoint/2010/main" val="3429170109"/>
      </p:ext>
    </p:extLst>
  </p:cSld>
  <p:clrMapOvr>
    <a:masterClrMapping/>
  </p:clrMapOvr>
  <p:transition spd="slow">
    <p:wip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3D722652-1157-4F4A-A0BE-A32AF2724CCB}" type="datetime1">
              <a:rPr lang="tr-TR" smtClean="0">
                <a:solidFill>
                  <a:srgbClr val="146194">
                    <a:lumMod val="50000"/>
                  </a:srgbClr>
                </a:solidFill>
              </a:rPr>
              <a:pPr>
                <a:defRPr/>
              </a:pPr>
              <a:t>08.02.2019</a:t>
            </a:fld>
            <a:endParaRPr lang="tr-TR">
              <a:solidFill>
                <a:srgbClr val="146194">
                  <a:lumMod val="50000"/>
                </a:srgbClr>
              </a:solidFill>
            </a:endParaRPr>
          </a:p>
        </p:txBody>
      </p:sp>
      <p:sp>
        <p:nvSpPr>
          <p:cNvPr id="5" name="Footer Placeholder 4"/>
          <p:cNvSpPr>
            <a:spLocks noGrp="1"/>
          </p:cNvSpPr>
          <p:nvPr>
            <p:ph type="ftr" sz="quarter" idx="11"/>
          </p:nvPr>
        </p:nvSpPr>
        <p:spPr/>
        <p:txBody>
          <a:bodyPr/>
          <a:lstStyle/>
          <a:p>
            <a:pPr>
              <a:defRPr/>
            </a:pPr>
            <a:endParaRPr lang="tr-TR">
              <a:solidFill>
                <a:srgbClr val="146194">
                  <a:lumMod val="50000"/>
                </a:srgbClr>
              </a:solidFill>
            </a:endParaRPr>
          </a:p>
        </p:txBody>
      </p:sp>
      <p:sp>
        <p:nvSpPr>
          <p:cNvPr id="6" name="Slide Number Placeholder 5"/>
          <p:cNvSpPr>
            <a:spLocks noGrp="1"/>
          </p:cNvSpPr>
          <p:nvPr>
            <p:ph type="sldNum" sz="quarter" idx="12"/>
          </p:nvPr>
        </p:nvSpPr>
        <p:spPr/>
        <p:txBody>
          <a:bodyPr/>
          <a:lstStyle/>
          <a:p>
            <a:pPr>
              <a:defRPr/>
            </a:pPr>
            <a:fld id="{FE32C5A8-63B1-2A48-82C4-62AE275B8604}" type="slidenum">
              <a:rPr lang="tr-TR" smtClean="0">
                <a:solidFill>
                  <a:srgbClr val="146194">
                    <a:lumMod val="50000"/>
                  </a:srgbClr>
                </a:solidFill>
              </a:rPr>
              <a:pPr>
                <a:defRPr/>
              </a:pPr>
              <a:t>‹#›</a:t>
            </a:fld>
            <a:endParaRPr lang="tr-TR">
              <a:solidFill>
                <a:srgbClr val="146194">
                  <a:lumMod val="50000"/>
                </a:srgbClr>
              </a:solidFill>
            </a:endParaRPr>
          </a:p>
        </p:txBody>
      </p:sp>
    </p:spTree>
    <p:extLst>
      <p:ext uri="{BB962C8B-B14F-4D97-AF65-F5344CB8AC3E}">
        <p14:creationId xmlns:p14="http://schemas.microsoft.com/office/powerpoint/2010/main" val="606928852"/>
      </p:ext>
    </p:extLst>
  </p:cSld>
  <p:clrMapOvr>
    <a:masterClrMapping/>
  </p:clrMapOvr>
  <p:transition spd="slow">
    <p:wip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FB978906-FE63-4EC0-9CE8-8FDAED567418}" type="datetime1">
              <a:rPr lang="tr-TR" smtClean="0">
                <a:solidFill>
                  <a:srgbClr val="146194">
                    <a:lumMod val="50000"/>
                  </a:srgbClr>
                </a:solidFill>
              </a:rPr>
              <a:pPr>
                <a:defRPr/>
              </a:pPr>
              <a:t>08.02.2019</a:t>
            </a:fld>
            <a:endParaRPr lang="tr-TR">
              <a:solidFill>
                <a:srgbClr val="146194">
                  <a:lumMod val="50000"/>
                </a:srgbClr>
              </a:solidFill>
            </a:endParaRPr>
          </a:p>
        </p:txBody>
      </p:sp>
      <p:sp>
        <p:nvSpPr>
          <p:cNvPr id="5" name="Footer Placeholder 4"/>
          <p:cNvSpPr>
            <a:spLocks noGrp="1"/>
          </p:cNvSpPr>
          <p:nvPr>
            <p:ph type="ftr" sz="quarter" idx="11"/>
          </p:nvPr>
        </p:nvSpPr>
        <p:spPr/>
        <p:txBody>
          <a:bodyPr/>
          <a:lstStyle/>
          <a:p>
            <a:pPr>
              <a:defRPr/>
            </a:pPr>
            <a:endParaRPr lang="tr-TR">
              <a:solidFill>
                <a:srgbClr val="146194">
                  <a:lumMod val="50000"/>
                </a:srgbClr>
              </a:solidFill>
            </a:endParaRPr>
          </a:p>
        </p:txBody>
      </p:sp>
      <p:sp>
        <p:nvSpPr>
          <p:cNvPr id="6" name="Slide Number Placeholder 5"/>
          <p:cNvSpPr>
            <a:spLocks noGrp="1"/>
          </p:cNvSpPr>
          <p:nvPr>
            <p:ph type="sldNum" sz="quarter" idx="12"/>
          </p:nvPr>
        </p:nvSpPr>
        <p:spPr/>
        <p:txBody>
          <a:bodyPr/>
          <a:lstStyle/>
          <a:p>
            <a:pPr>
              <a:defRPr/>
            </a:pPr>
            <a:fld id="{FE32C5A8-63B1-2A48-82C4-62AE275B8604}" type="slidenum">
              <a:rPr lang="tr-TR" smtClean="0">
                <a:solidFill>
                  <a:srgbClr val="146194">
                    <a:lumMod val="50000"/>
                  </a:srgbClr>
                </a:solidFill>
              </a:rPr>
              <a:pPr>
                <a:defRPr/>
              </a:pPr>
              <a:t>‹#›</a:t>
            </a:fld>
            <a:endParaRPr lang="tr-TR">
              <a:solidFill>
                <a:srgbClr val="146194">
                  <a:lumMod val="50000"/>
                </a:srgbClr>
              </a:solidFill>
            </a:endParaRPr>
          </a:p>
        </p:txBody>
      </p:sp>
    </p:spTree>
    <p:extLst>
      <p:ext uri="{BB962C8B-B14F-4D97-AF65-F5344CB8AC3E}">
        <p14:creationId xmlns:p14="http://schemas.microsoft.com/office/powerpoint/2010/main" val="3165644012"/>
      </p:ext>
    </p:extLst>
  </p:cSld>
  <p:clrMapOvr>
    <a:masterClrMapping/>
  </p:clrMapOvr>
  <p:transition spd="slow">
    <p:wip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pPr>
              <a:defRPr/>
            </a:pPr>
            <a:endParaRPr>
              <a:solidFill>
                <a:prstClr val="black">
                  <a:tint val="75000"/>
                </a:prstClr>
              </a:solidFill>
            </a:endParaRPr>
          </a:p>
        </p:txBody>
      </p:sp>
      <p:sp>
        <p:nvSpPr>
          <p:cNvPr id="3" name="Holder 5"/>
          <p:cNvSpPr>
            <a:spLocks noGrp="1"/>
          </p:cNvSpPr>
          <p:nvPr>
            <p:ph type="dt" sz="half" idx="11"/>
          </p:nvPr>
        </p:nvSpPr>
        <p:spPr/>
        <p:txBody>
          <a:bodyPr/>
          <a:lstStyle>
            <a:lvl1pPr>
              <a:defRPr/>
            </a:lvl1pPr>
          </a:lstStyle>
          <a:p>
            <a:pPr>
              <a:defRPr/>
            </a:pPr>
            <a:fld id="{EFC03BDB-B974-4435-A0C3-A179984CA0BF}" type="datetime1">
              <a:rPr lang="tr-TR" smtClean="0">
                <a:solidFill>
                  <a:prstClr val="black">
                    <a:tint val="75000"/>
                  </a:prstClr>
                </a:solidFill>
              </a:rPr>
              <a:pPr>
                <a:defRPr/>
              </a:pPr>
              <a:t>08.02.2019</a:t>
            </a:fld>
            <a:endParaRPr lang="en-US" dirty="0">
              <a:solidFill>
                <a:prstClr val="black">
                  <a:tint val="75000"/>
                </a:prstClr>
              </a:solidFill>
            </a:endParaRPr>
          </a:p>
        </p:txBody>
      </p:sp>
      <p:sp>
        <p:nvSpPr>
          <p:cNvPr id="4" name="Holder 6"/>
          <p:cNvSpPr>
            <a:spLocks noGrp="1"/>
          </p:cNvSpPr>
          <p:nvPr>
            <p:ph type="sldNum" sz="quarter" idx="12"/>
          </p:nvPr>
        </p:nvSpPr>
        <p:spPr/>
        <p:txBody>
          <a:bodyPr/>
          <a:lstStyle>
            <a:lvl1pPr>
              <a:defRPr/>
            </a:lvl1pPr>
          </a:lstStyle>
          <a:p>
            <a:pPr>
              <a:defRPr/>
            </a:pPr>
            <a:fld id="{CB4C5C52-95DD-47F0-9032-A2B91710F636}" type="slidenum">
              <a:rPr lang="tr-TR">
                <a:solidFill>
                  <a:srgbClr val="146194">
                    <a:lumMod val="50000"/>
                  </a:srgbClr>
                </a:solidFill>
              </a:rPr>
              <a:pPr>
                <a:defRPr/>
              </a:pPr>
              <a:t>‹#›</a:t>
            </a:fld>
            <a:endParaRPr lang="tr-TR">
              <a:solidFill>
                <a:srgbClr val="146194">
                  <a:lumMod val="50000"/>
                </a:srgbClr>
              </a:solidFill>
            </a:endParaRPr>
          </a:p>
        </p:txBody>
      </p:sp>
    </p:spTree>
    <p:extLst>
      <p:ext uri="{BB962C8B-B14F-4D97-AF65-F5344CB8AC3E}">
        <p14:creationId xmlns:p14="http://schemas.microsoft.com/office/powerpoint/2010/main" val="1460661634"/>
      </p:ext>
    </p:extLst>
  </p:cSld>
  <p:clrMapOvr>
    <a:masterClrMapping/>
  </p:clrMapOvr>
  <p:transition spd="slow">
    <p:wip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7_Пользовательский макет">
    <p:spTree>
      <p:nvGrpSpPr>
        <p:cNvPr id="1" name=""/>
        <p:cNvGrpSpPr/>
        <p:nvPr/>
      </p:nvGrpSpPr>
      <p:grpSpPr>
        <a:xfrm>
          <a:off x="0" y="0"/>
          <a:ext cx="0" cy="0"/>
          <a:chOff x="0" y="0"/>
          <a:chExt cx="0" cy="0"/>
        </a:xfrm>
      </p:grpSpPr>
      <p:sp>
        <p:nvSpPr>
          <p:cNvPr id="63" name="Рисунок 61"/>
          <p:cNvSpPr>
            <a:spLocks noGrp="1"/>
          </p:cNvSpPr>
          <p:nvPr>
            <p:ph type="pic" sz="quarter" idx="10"/>
          </p:nvPr>
        </p:nvSpPr>
        <p:spPr>
          <a:xfrm>
            <a:off x="0" y="0"/>
            <a:ext cx="6096000" cy="6858000"/>
          </a:xfrm>
          <a:prstGeom prst="rect">
            <a:avLst/>
          </a:prstGeom>
          <a:noFill/>
        </p:spPr>
        <p:txBody>
          <a:bodyPr/>
          <a:lstStyle>
            <a:lvl1pPr>
              <a:defRPr>
                <a:noFill/>
              </a:defRPr>
            </a:lvl1pPr>
          </a:lstStyle>
          <a:p>
            <a:endParaRPr lang="ru-RU"/>
          </a:p>
        </p:txBody>
      </p:sp>
    </p:spTree>
    <p:extLst>
      <p:ext uri="{BB962C8B-B14F-4D97-AF65-F5344CB8AC3E}">
        <p14:creationId xmlns:p14="http://schemas.microsoft.com/office/powerpoint/2010/main" val="3584045515"/>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pos="7680">
          <p15:clr>
            <a:srgbClr val="FBAE40"/>
          </p15:clr>
        </p15:guide>
        <p15:guide id="2" orient="horz" pos="4320">
          <p15:clr>
            <a:srgbClr val="FBAE40"/>
          </p15:clr>
        </p15:guide>
        <p15:guide id="3" pos="14484">
          <p15:clr>
            <a:srgbClr val="FBAE40"/>
          </p15:clr>
        </p15:guide>
        <p15:guide id="4" pos="87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6000" y="269632"/>
            <a:ext cx="10769600" cy="1143000"/>
          </a:xfrm>
        </p:spPr>
        <p:txBody>
          <a:bodyPr anchor="ctr" anchorCtr="0"/>
          <a:lstStyle>
            <a:lvl1pPr algn="l" eaLnBrk="1" latinLnBrk="0" hangingPunct="1">
              <a:defRPr kumimoji="0" lang="tr-TR"/>
            </a:lvl1pPr>
          </a:lstStyle>
          <a:p>
            <a:r>
              <a:rPr kumimoji="0" lang="tr-TR"/>
              <a:t>Ana başlık stilini düzenlemek için tıklatın</a:t>
            </a:r>
          </a:p>
        </p:txBody>
      </p:sp>
      <p:sp>
        <p:nvSpPr>
          <p:cNvPr id="3" name="Content Placeholder 2"/>
          <p:cNvSpPr>
            <a:spLocks noGrp="1"/>
          </p:cNvSpPr>
          <p:nvPr>
            <p:ph idx="1"/>
          </p:nvPr>
        </p:nvSpPr>
        <p:spPr>
          <a:xfrm>
            <a:off x="1016000" y="1596413"/>
            <a:ext cx="10769600" cy="4297363"/>
          </a:xfrm>
        </p:spPr>
        <p:txBody>
          <a:bodyPr>
            <a:normAutofit/>
          </a:bodyPr>
          <a:lstStyle>
            <a:lvl1pPr eaLnBrk="1" latinLnBrk="0" hangingPunct="1">
              <a:defRPr kumimoji="0" lang="tr-TR" sz="3200">
                <a:latin typeface="+mn-lt"/>
              </a:defRPr>
            </a:lvl1pPr>
            <a:lvl2pPr eaLnBrk="1" latinLnBrk="0" hangingPunct="1">
              <a:defRPr kumimoji="0" lang="tr-TR" sz="2800">
                <a:latin typeface="+mn-lt"/>
              </a:defRPr>
            </a:lvl2pPr>
            <a:lvl3pPr eaLnBrk="1" latinLnBrk="0" hangingPunct="1">
              <a:defRPr kumimoji="0" lang="tr-TR" sz="2400">
                <a:latin typeface="+mn-lt"/>
              </a:defRPr>
            </a:lvl3pPr>
            <a:lvl4pPr eaLnBrk="1" latinLnBrk="0" hangingPunct="1">
              <a:defRPr kumimoji="0" lang="tr-TR" sz="2400">
                <a:latin typeface="+mn-lt"/>
              </a:defRPr>
            </a:lvl4pPr>
            <a:lvl5pPr eaLnBrk="1" latinLnBrk="0" hangingPunct="1">
              <a:defRPr kumimoji="0" lang="tr-TR" sz="2400">
                <a:latin typeface="+mn-lt"/>
              </a:defRPr>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4" name="Date Placeholder 3"/>
          <p:cNvSpPr>
            <a:spLocks noGrp="1"/>
          </p:cNvSpPr>
          <p:nvPr>
            <p:ph type="dt" sz="half" idx="10"/>
          </p:nvPr>
        </p:nvSpPr>
        <p:spPr/>
        <p:txBody>
          <a:bodyPr/>
          <a:lstStyle/>
          <a:p>
            <a:pPr>
              <a:defRPr/>
            </a:pPr>
            <a:fld id="{5F6E87EE-3AB8-4E00-B7A2-FE92C626528F}" type="datetime1">
              <a:rPr lang="tr-TR" smtClean="0">
                <a:solidFill>
                  <a:prstClr val="black">
                    <a:tint val="75000"/>
                  </a:prstClr>
                </a:solidFill>
              </a:rPr>
              <a:pPr>
                <a:defRPr/>
              </a:pPr>
              <a:t>08.02.2019</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tint val="75000"/>
                </a:prstClr>
              </a:solidFill>
            </a:endParaRPr>
          </a:p>
        </p:txBody>
      </p:sp>
      <p:sp>
        <p:nvSpPr>
          <p:cNvPr id="6" name="Slide Number Placeholder 5"/>
          <p:cNvSpPr>
            <a:spLocks noGrp="1"/>
          </p:cNvSpPr>
          <p:nvPr>
            <p:ph type="sldNum" sz="quarter" idx="12"/>
          </p:nvPr>
        </p:nvSpPr>
        <p:spPr>
          <a:xfrm>
            <a:off x="8940800" y="6356351"/>
            <a:ext cx="2844800" cy="365125"/>
          </a:xfrm>
        </p:spPr>
        <p:txBody>
          <a:bodyPr/>
          <a:lstStyle/>
          <a:p>
            <a:pPr>
              <a:defRPr/>
            </a:pPr>
            <a:fld id="{33D6E5A2-EC83-451F-A719-9AC1370DD5CF}" type="slidenum">
              <a:rPr>
                <a:solidFill>
                  <a:srgbClr val="146194">
                    <a:lumMod val="50000"/>
                  </a:srgbClr>
                </a:solidFill>
              </a:rPr>
              <a:pPr>
                <a:defRPr/>
              </a:pPr>
              <a:t>‹#›</a:t>
            </a:fld>
            <a:endParaRPr lang="tr-TR">
              <a:solidFill>
                <a:srgbClr val="146194">
                  <a:lumMod val="50000"/>
                </a:srgbClr>
              </a:solidFill>
            </a:endParaRPr>
          </a:p>
        </p:txBody>
      </p:sp>
    </p:spTree>
    <p:extLst>
      <p:ext uri="{BB962C8B-B14F-4D97-AF65-F5344CB8AC3E}">
        <p14:creationId xmlns:p14="http://schemas.microsoft.com/office/powerpoint/2010/main" val="1395616536"/>
      </p:ext>
    </p:extLst>
  </p:cSld>
  <p:clrMapOvr>
    <a:masterClrMapping/>
  </p:clrMapOvr>
  <p:transition spd="slow">
    <p:wip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8_Пользовательский макет">
    <p:spTree>
      <p:nvGrpSpPr>
        <p:cNvPr id="1" name=""/>
        <p:cNvGrpSpPr/>
        <p:nvPr/>
      </p:nvGrpSpPr>
      <p:grpSpPr>
        <a:xfrm>
          <a:off x="0" y="0"/>
          <a:ext cx="0" cy="0"/>
          <a:chOff x="0" y="0"/>
          <a:chExt cx="0" cy="0"/>
        </a:xfrm>
      </p:grpSpPr>
      <p:sp>
        <p:nvSpPr>
          <p:cNvPr id="63" name="Рисунок 61"/>
          <p:cNvSpPr>
            <a:spLocks noGrp="1"/>
          </p:cNvSpPr>
          <p:nvPr>
            <p:ph type="pic" sz="quarter" idx="10"/>
          </p:nvPr>
        </p:nvSpPr>
        <p:spPr>
          <a:xfrm>
            <a:off x="0" y="0"/>
            <a:ext cx="12192000" cy="6858000"/>
          </a:xfrm>
          <a:prstGeom prst="rect">
            <a:avLst/>
          </a:prstGeom>
          <a:noFill/>
        </p:spPr>
        <p:txBody>
          <a:bodyPr/>
          <a:lstStyle>
            <a:lvl1pPr>
              <a:defRPr>
                <a:noFill/>
              </a:defRPr>
            </a:lvl1pPr>
          </a:lstStyle>
          <a:p>
            <a:endParaRPr lang="ru-RU"/>
          </a:p>
        </p:txBody>
      </p:sp>
    </p:spTree>
    <p:extLst>
      <p:ext uri="{BB962C8B-B14F-4D97-AF65-F5344CB8AC3E}">
        <p14:creationId xmlns:p14="http://schemas.microsoft.com/office/powerpoint/2010/main" val="2357083546"/>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pos="5760">
          <p15:clr>
            <a:srgbClr val="FBAE40"/>
          </p15:clr>
        </p15:guide>
        <p15:guide id="2" orient="horz" pos="4320">
          <p15:clr>
            <a:srgbClr val="FBAE40"/>
          </p15:clr>
        </p15:guide>
        <p15:guide id="3" pos="10863">
          <p15:clr>
            <a:srgbClr val="FBAE40"/>
          </p15:clr>
        </p15:guide>
        <p15:guide id="4" pos="657">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1"/>
            <a:ext cx="8001000" cy="2971801"/>
          </a:xfrm>
        </p:spPr>
        <p:txBody>
          <a:bodyPr anchor="b">
            <a:normAutofit/>
          </a:bodyPr>
          <a:lstStyle>
            <a:lvl1pPr algn="l">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pPr>
              <a:defRPr/>
            </a:pPr>
            <a:fld id="{BDFA3202-3F18-46C8-AE17-3D15A536F6C8}" type="datetime1">
              <a:rPr lang="tr-TR" smtClean="0">
                <a:solidFill>
                  <a:srgbClr val="146194">
                    <a:lumMod val="50000"/>
                  </a:srgbClr>
                </a:solidFill>
              </a:rPr>
              <a:pPr>
                <a:defRPr/>
              </a:pPr>
              <a:t>08.02.2019</a:t>
            </a:fld>
            <a:endParaRPr lang="tr-TR">
              <a:solidFill>
                <a:srgbClr val="146194">
                  <a:lumMod val="50000"/>
                </a:srgbClr>
              </a:solidFill>
            </a:endParaRPr>
          </a:p>
        </p:txBody>
      </p:sp>
      <p:sp>
        <p:nvSpPr>
          <p:cNvPr id="5" name="Footer Placeholder 4"/>
          <p:cNvSpPr>
            <a:spLocks noGrp="1"/>
          </p:cNvSpPr>
          <p:nvPr>
            <p:ph type="ftr" sz="quarter" idx="11"/>
          </p:nvPr>
        </p:nvSpPr>
        <p:spPr/>
        <p:txBody>
          <a:bodyPr/>
          <a:lstStyle/>
          <a:p>
            <a:pPr>
              <a:defRPr/>
            </a:pPr>
            <a:endParaRPr lang="tr-TR">
              <a:solidFill>
                <a:srgbClr val="146194">
                  <a:lumMod val="50000"/>
                </a:srgbClr>
              </a:solidFill>
            </a:endParaRPr>
          </a:p>
        </p:txBody>
      </p:sp>
      <p:sp>
        <p:nvSpPr>
          <p:cNvPr id="6" name="Slide Number Placeholder 5"/>
          <p:cNvSpPr>
            <a:spLocks noGrp="1"/>
          </p:cNvSpPr>
          <p:nvPr>
            <p:ph type="sldNum" sz="quarter" idx="12"/>
          </p:nvPr>
        </p:nvSpPr>
        <p:spPr/>
        <p:txBody>
          <a:bodyPr/>
          <a:lstStyle/>
          <a:p>
            <a:pPr>
              <a:defRPr/>
            </a:pPr>
            <a:fld id="{FE32C5A8-63B1-2A48-82C4-62AE275B8604}" type="slidenum">
              <a:rPr lang="tr-TR" smtClean="0">
                <a:solidFill>
                  <a:srgbClr val="146194">
                    <a:lumMod val="50000"/>
                  </a:srgbClr>
                </a:solidFill>
              </a:rPr>
              <a:pPr>
                <a:defRPr/>
              </a:pPr>
              <a:t>‹#›</a:t>
            </a:fld>
            <a:endParaRPr lang="tr-TR">
              <a:solidFill>
                <a:srgbClr val="146194">
                  <a:lumMod val="50000"/>
                </a:srgbClr>
              </a:solidFill>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1" y="91546"/>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8" y="32279"/>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7" y="609602"/>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9575453"/>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861EBC-64F1-4167-8A20-4DA7F4A5D0EC}" type="datetime1">
              <a:rPr kumimoji="0" lang="tr-TR" sz="1000" b="0" i="0" u="none" strike="noStrike" kern="1200" cap="none" spc="0" normalizeH="0" baseline="0" noProof="0" smtClean="0">
                <a:ln>
                  <a:noFill/>
                </a:ln>
                <a:solidFill>
                  <a:srgbClr val="146194">
                    <a:lumMod val="50000"/>
                  </a:srgbClr>
                </a:solidFill>
                <a:effectLst/>
                <a:uLnTx/>
                <a:uFillTx/>
                <a:latin typeface="Century Gothic"/>
                <a:ea typeface="+mn-ea"/>
                <a:cs typeface="+mn-cs"/>
              </a:rPr>
              <a:t>08.02.2019</a:t>
            </a:fld>
            <a:endParaRPr kumimoji="0" lang="tr-TR" sz="10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0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32C5A8-63B1-2A48-82C4-62AE275B8604}" type="slidenum">
              <a:rPr kumimoji="0" lang="tr-TR" sz="3200" b="0" i="0" u="none" strike="noStrike" kern="1200" cap="none" spc="0" normalizeH="0" baseline="0" noProof="0" smtClean="0">
                <a:ln>
                  <a:noFill/>
                </a:ln>
                <a:solidFill>
                  <a:srgbClr val="146194">
                    <a:lumMod val="50000"/>
                  </a:srgbClr>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32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Tree>
    <p:extLst>
      <p:ext uri="{BB962C8B-B14F-4D97-AF65-F5344CB8AC3E}">
        <p14:creationId xmlns:p14="http://schemas.microsoft.com/office/powerpoint/2010/main" val="1921477515"/>
      </p:ext>
    </p:extLst>
  </p:cSld>
  <p:clrMapOvr>
    <a:masterClrMapping/>
  </p:clrMapOvr>
  <p:transition spd="slow">
    <p:wip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FEF795AB-8A2F-4059-8C67-37FA35A83B2F}" type="datetime1">
              <a:rPr lang="tr-TR" smtClean="0">
                <a:solidFill>
                  <a:srgbClr val="146194">
                    <a:lumMod val="50000"/>
                  </a:srgbClr>
                </a:solidFill>
              </a:rPr>
              <a:pPr>
                <a:defRPr/>
              </a:pPr>
              <a:t>08.02.2019</a:t>
            </a:fld>
            <a:endParaRPr lang="tr-TR">
              <a:solidFill>
                <a:srgbClr val="146194">
                  <a:lumMod val="50000"/>
                </a:srgbClr>
              </a:solidFill>
            </a:endParaRPr>
          </a:p>
        </p:txBody>
      </p:sp>
      <p:sp>
        <p:nvSpPr>
          <p:cNvPr id="5" name="Footer Placeholder 4"/>
          <p:cNvSpPr>
            <a:spLocks noGrp="1"/>
          </p:cNvSpPr>
          <p:nvPr>
            <p:ph type="ftr" sz="quarter" idx="11"/>
          </p:nvPr>
        </p:nvSpPr>
        <p:spPr/>
        <p:txBody>
          <a:bodyPr/>
          <a:lstStyle/>
          <a:p>
            <a:pPr>
              <a:defRPr/>
            </a:pPr>
            <a:endParaRPr lang="tr-TR">
              <a:solidFill>
                <a:srgbClr val="146194">
                  <a:lumMod val="50000"/>
                </a:srgbClr>
              </a:solidFill>
            </a:endParaRPr>
          </a:p>
        </p:txBody>
      </p:sp>
      <p:sp>
        <p:nvSpPr>
          <p:cNvPr id="6" name="Slide Number Placeholder 5"/>
          <p:cNvSpPr>
            <a:spLocks noGrp="1"/>
          </p:cNvSpPr>
          <p:nvPr>
            <p:ph type="sldNum" sz="quarter" idx="12"/>
          </p:nvPr>
        </p:nvSpPr>
        <p:spPr/>
        <p:txBody>
          <a:bodyPr/>
          <a:lstStyle/>
          <a:p>
            <a:pPr>
              <a:defRPr/>
            </a:pPr>
            <a:fld id="{FE32C5A8-63B1-2A48-82C4-62AE275B8604}" type="slidenum">
              <a:rPr lang="tr-TR" smtClean="0">
                <a:solidFill>
                  <a:srgbClr val="146194">
                    <a:lumMod val="50000"/>
                  </a:srgbClr>
                </a:solidFill>
              </a:rPr>
              <a:pPr>
                <a:defRPr/>
              </a:pPr>
              <a:t>‹#›</a:t>
            </a:fld>
            <a:endParaRPr lang="tr-TR">
              <a:solidFill>
                <a:srgbClr val="146194">
                  <a:lumMod val="50000"/>
                </a:srgbClr>
              </a:solidFill>
            </a:endParaRPr>
          </a:p>
        </p:txBody>
      </p:sp>
    </p:spTree>
    <p:extLst>
      <p:ext uri="{BB962C8B-B14F-4D97-AF65-F5344CB8AC3E}">
        <p14:creationId xmlns:p14="http://schemas.microsoft.com/office/powerpoint/2010/main" val="2057550457"/>
      </p:ext>
    </p:extLst>
  </p:cSld>
  <p:clrMapOvr>
    <a:masterClrMapping/>
  </p:clrMapOvr>
  <p:transition spd="slow">
    <p:wip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3" y="2006600"/>
            <a:ext cx="8534401" cy="2281600"/>
          </a:xfrm>
        </p:spPr>
        <p:txBody>
          <a:bodyPr anchor="b">
            <a:normAutofit/>
          </a:bodyPr>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tr-TR" smtClean="0"/>
              <a:t>Ana metin stillerini düzenlemek için tıklatın</a:t>
            </a:r>
          </a:p>
        </p:txBody>
      </p:sp>
      <p:sp>
        <p:nvSpPr>
          <p:cNvPr id="4" name="Date Placeholder 3"/>
          <p:cNvSpPr>
            <a:spLocks noGrp="1"/>
          </p:cNvSpPr>
          <p:nvPr>
            <p:ph type="dt" sz="half" idx="10"/>
          </p:nvPr>
        </p:nvSpPr>
        <p:spPr/>
        <p:txBody>
          <a:bodyPr/>
          <a:lstStyle/>
          <a:p>
            <a:pPr>
              <a:defRPr/>
            </a:pPr>
            <a:fld id="{73E5B41C-11BF-43ED-B7AC-0F30132F98E0}" type="datetime1">
              <a:rPr lang="tr-TR" smtClean="0">
                <a:solidFill>
                  <a:srgbClr val="146194">
                    <a:lumMod val="50000"/>
                  </a:srgbClr>
                </a:solidFill>
              </a:rPr>
              <a:pPr>
                <a:defRPr/>
              </a:pPr>
              <a:t>08.02.2019</a:t>
            </a:fld>
            <a:endParaRPr lang="tr-TR">
              <a:solidFill>
                <a:srgbClr val="146194">
                  <a:lumMod val="50000"/>
                </a:srgbClr>
              </a:solidFill>
            </a:endParaRPr>
          </a:p>
        </p:txBody>
      </p:sp>
      <p:sp>
        <p:nvSpPr>
          <p:cNvPr id="5" name="Footer Placeholder 4"/>
          <p:cNvSpPr>
            <a:spLocks noGrp="1"/>
          </p:cNvSpPr>
          <p:nvPr>
            <p:ph type="ftr" sz="quarter" idx="11"/>
          </p:nvPr>
        </p:nvSpPr>
        <p:spPr/>
        <p:txBody>
          <a:bodyPr/>
          <a:lstStyle/>
          <a:p>
            <a:pPr>
              <a:defRPr/>
            </a:pPr>
            <a:endParaRPr lang="tr-TR">
              <a:solidFill>
                <a:srgbClr val="146194">
                  <a:lumMod val="50000"/>
                </a:srgbClr>
              </a:solidFill>
            </a:endParaRPr>
          </a:p>
        </p:txBody>
      </p:sp>
      <p:sp>
        <p:nvSpPr>
          <p:cNvPr id="6" name="Slide Number Placeholder 5"/>
          <p:cNvSpPr>
            <a:spLocks noGrp="1"/>
          </p:cNvSpPr>
          <p:nvPr>
            <p:ph type="sldNum" sz="quarter" idx="12"/>
          </p:nvPr>
        </p:nvSpPr>
        <p:spPr/>
        <p:txBody>
          <a:bodyPr/>
          <a:lstStyle/>
          <a:p>
            <a:pPr>
              <a:defRPr/>
            </a:pPr>
            <a:fld id="{FE32C5A8-63B1-2A48-82C4-62AE275B8604}" type="slidenum">
              <a:rPr lang="tr-TR" smtClean="0">
                <a:solidFill>
                  <a:srgbClr val="146194">
                    <a:lumMod val="50000"/>
                  </a:srgbClr>
                </a:solidFill>
              </a:rPr>
              <a:pPr>
                <a:defRPr/>
              </a:pPr>
              <a:t>‹#›</a:t>
            </a:fld>
            <a:endParaRPr lang="tr-TR">
              <a:solidFill>
                <a:srgbClr val="146194">
                  <a:lumMod val="50000"/>
                </a:srgbClr>
              </a:solidFill>
            </a:endParaRPr>
          </a:p>
        </p:txBody>
      </p:sp>
    </p:spTree>
    <p:extLst>
      <p:ext uri="{BB962C8B-B14F-4D97-AF65-F5344CB8AC3E}">
        <p14:creationId xmlns:p14="http://schemas.microsoft.com/office/powerpoint/2010/main" val="1491681942"/>
      </p:ext>
    </p:extLst>
  </p:cSld>
  <p:clrMapOvr>
    <a:masterClrMapping/>
  </p:clrMapOvr>
  <p:transition spd="slow">
    <p:wip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4213" y="685801"/>
            <a:ext cx="4937655" cy="3615267"/>
          </a:xfrm>
        </p:spPr>
        <p:txBody>
          <a:bodyPr>
            <a:normAutofit/>
          </a:bodyPr>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808134" y="685801"/>
            <a:ext cx="4934479" cy="3615267"/>
          </a:xfrm>
        </p:spPr>
        <p:txBody>
          <a:bodyPr>
            <a:normAutofit/>
          </a:bodyPr>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69EB33F3-6BC9-496F-9C89-F9620C7B7556}" type="datetime1">
              <a:rPr lang="tr-TR" smtClean="0">
                <a:solidFill>
                  <a:srgbClr val="146194">
                    <a:lumMod val="50000"/>
                  </a:srgbClr>
                </a:solidFill>
              </a:rPr>
              <a:pPr>
                <a:defRPr/>
              </a:pPr>
              <a:t>08.02.2019</a:t>
            </a:fld>
            <a:endParaRPr lang="tr-TR">
              <a:solidFill>
                <a:srgbClr val="146194">
                  <a:lumMod val="50000"/>
                </a:srgbClr>
              </a:solidFill>
            </a:endParaRPr>
          </a:p>
        </p:txBody>
      </p:sp>
      <p:sp>
        <p:nvSpPr>
          <p:cNvPr id="6" name="Footer Placeholder 5"/>
          <p:cNvSpPr>
            <a:spLocks noGrp="1"/>
          </p:cNvSpPr>
          <p:nvPr>
            <p:ph type="ftr" sz="quarter" idx="11"/>
          </p:nvPr>
        </p:nvSpPr>
        <p:spPr/>
        <p:txBody>
          <a:bodyPr/>
          <a:lstStyle/>
          <a:p>
            <a:pPr>
              <a:defRPr/>
            </a:pPr>
            <a:endParaRPr lang="tr-TR">
              <a:solidFill>
                <a:srgbClr val="146194">
                  <a:lumMod val="50000"/>
                </a:srgbClr>
              </a:solidFill>
            </a:endParaRPr>
          </a:p>
        </p:txBody>
      </p:sp>
      <p:sp>
        <p:nvSpPr>
          <p:cNvPr id="7" name="Slide Number Placeholder 6"/>
          <p:cNvSpPr>
            <a:spLocks noGrp="1"/>
          </p:cNvSpPr>
          <p:nvPr>
            <p:ph type="sldNum" sz="quarter" idx="12"/>
          </p:nvPr>
        </p:nvSpPr>
        <p:spPr/>
        <p:txBody>
          <a:bodyPr/>
          <a:lstStyle/>
          <a:p>
            <a:pPr>
              <a:defRPr/>
            </a:pPr>
            <a:fld id="{FE32C5A8-63B1-2A48-82C4-62AE275B8604}" type="slidenum">
              <a:rPr lang="tr-TR" smtClean="0">
                <a:solidFill>
                  <a:srgbClr val="146194">
                    <a:lumMod val="50000"/>
                  </a:srgbClr>
                </a:solidFill>
              </a:rPr>
              <a:pPr>
                <a:defRPr/>
              </a:pPr>
              <a:t>‹#›</a:t>
            </a:fld>
            <a:endParaRPr lang="tr-TR">
              <a:solidFill>
                <a:srgbClr val="146194">
                  <a:lumMod val="50000"/>
                </a:srgbClr>
              </a:solidFill>
            </a:endParaRPr>
          </a:p>
        </p:txBody>
      </p:sp>
    </p:spTree>
    <p:extLst>
      <p:ext uri="{BB962C8B-B14F-4D97-AF65-F5344CB8AC3E}">
        <p14:creationId xmlns:p14="http://schemas.microsoft.com/office/powerpoint/2010/main" val="2167912116"/>
      </p:ext>
    </p:extLst>
  </p:cSld>
  <p:clrMapOvr>
    <a:masterClrMapping/>
  </p:clrMapOvr>
  <p:transition spd="slow">
    <p:wipe/>
  </p:transition>
  <p:extLst mod="1">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72081" y="685800"/>
            <a:ext cx="4649787" cy="576263"/>
          </a:xfrm>
        </p:spPr>
        <p:txBody>
          <a:bodyPr anchor="b">
            <a:noAutofit/>
          </a:bodyPr>
          <a:lstStyle>
            <a:lvl1pPr marL="0" indent="0">
              <a:buNone/>
              <a:defRPr sz="28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tr-TR" smtClean="0"/>
              <a:t>Ana metin stillerini düzenlemek için tıklatın</a:t>
            </a:r>
          </a:p>
        </p:txBody>
      </p:sp>
      <p:sp>
        <p:nvSpPr>
          <p:cNvPr id="4" name="Content Placeholder 3"/>
          <p:cNvSpPr>
            <a:spLocks noGrp="1"/>
          </p:cNvSpPr>
          <p:nvPr>
            <p:ph sz="half" idx="2"/>
          </p:nvPr>
        </p:nvSpPr>
        <p:spPr>
          <a:xfrm>
            <a:off x="684213" y="1270529"/>
            <a:ext cx="4937655" cy="3030539"/>
          </a:xfrm>
        </p:spPr>
        <p:txBody>
          <a:bodyPr anchor="t">
            <a:normAutofit/>
          </a:bodyPr>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079066" y="685800"/>
            <a:ext cx="4665135" cy="576263"/>
          </a:xfrm>
        </p:spPr>
        <p:txBody>
          <a:bodyPr anchor="b">
            <a:noAutofit/>
          </a:bodyPr>
          <a:lstStyle>
            <a:lvl1pPr marL="0" indent="0">
              <a:buNone/>
              <a:defRPr sz="28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tr-TR" smtClean="0"/>
              <a:t>Ana metin stillerini düzenlemek için tıklatın</a:t>
            </a:r>
          </a:p>
        </p:txBody>
      </p:sp>
      <p:sp>
        <p:nvSpPr>
          <p:cNvPr id="6" name="Content Placeholder 5"/>
          <p:cNvSpPr>
            <a:spLocks noGrp="1"/>
          </p:cNvSpPr>
          <p:nvPr>
            <p:ph sz="quarter" idx="4"/>
          </p:nvPr>
        </p:nvSpPr>
        <p:spPr>
          <a:xfrm>
            <a:off x="5806546" y="1262061"/>
            <a:ext cx="4929188" cy="3030539"/>
          </a:xfrm>
        </p:spPr>
        <p:txBody>
          <a:bodyPr anchor="t">
            <a:normAutofit/>
          </a:bodyPr>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DC2860F6-689A-495A-A26F-848B79247FC2}" type="datetime1">
              <a:rPr lang="tr-TR" smtClean="0">
                <a:solidFill>
                  <a:srgbClr val="146194">
                    <a:lumMod val="50000"/>
                  </a:srgbClr>
                </a:solidFill>
              </a:rPr>
              <a:pPr>
                <a:defRPr/>
              </a:pPr>
              <a:t>08.02.2019</a:t>
            </a:fld>
            <a:endParaRPr lang="tr-TR">
              <a:solidFill>
                <a:srgbClr val="146194">
                  <a:lumMod val="50000"/>
                </a:srgbClr>
              </a:solidFill>
            </a:endParaRPr>
          </a:p>
        </p:txBody>
      </p:sp>
      <p:sp>
        <p:nvSpPr>
          <p:cNvPr id="8" name="Footer Placeholder 7"/>
          <p:cNvSpPr>
            <a:spLocks noGrp="1"/>
          </p:cNvSpPr>
          <p:nvPr>
            <p:ph type="ftr" sz="quarter" idx="11"/>
          </p:nvPr>
        </p:nvSpPr>
        <p:spPr/>
        <p:txBody>
          <a:bodyPr/>
          <a:lstStyle/>
          <a:p>
            <a:pPr>
              <a:defRPr/>
            </a:pPr>
            <a:endParaRPr lang="tr-TR">
              <a:solidFill>
                <a:srgbClr val="146194">
                  <a:lumMod val="50000"/>
                </a:srgbClr>
              </a:solidFill>
            </a:endParaRPr>
          </a:p>
        </p:txBody>
      </p:sp>
      <p:sp>
        <p:nvSpPr>
          <p:cNvPr id="9" name="Slide Number Placeholder 8"/>
          <p:cNvSpPr>
            <a:spLocks noGrp="1"/>
          </p:cNvSpPr>
          <p:nvPr>
            <p:ph type="sldNum" sz="quarter" idx="12"/>
          </p:nvPr>
        </p:nvSpPr>
        <p:spPr/>
        <p:txBody>
          <a:bodyPr/>
          <a:lstStyle/>
          <a:p>
            <a:pPr>
              <a:defRPr/>
            </a:pPr>
            <a:fld id="{FE32C5A8-63B1-2A48-82C4-62AE275B8604}" type="slidenum">
              <a:rPr lang="tr-TR" smtClean="0">
                <a:solidFill>
                  <a:srgbClr val="146194">
                    <a:lumMod val="50000"/>
                  </a:srgbClr>
                </a:solidFill>
              </a:rPr>
              <a:pPr>
                <a:defRPr/>
              </a:pPr>
              <a:t>‹#›</a:t>
            </a:fld>
            <a:endParaRPr lang="tr-TR">
              <a:solidFill>
                <a:srgbClr val="146194">
                  <a:lumMod val="50000"/>
                </a:srgbClr>
              </a:solidFill>
            </a:endParaRPr>
          </a:p>
        </p:txBody>
      </p:sp>
    </p:spTree>
    <p:extLst>
      <p:ext uri="{BB962C8B-B14F-4D97-AF65-F5344CB8AC3E}">
        <p14:creationId xmlns:p14="http://schemas.microsoft.com/office/powerpoint/2010/main" val="3943946999"/>
      </p:ext>
    </p:extLst>
  </p:cSld>
  <p:clrMapOvr>
    <a:masterClrMapping/>
  </p:clrMapOvr>
  <p:transition spd="slow">
    <p:wipe/>
  </p:transition>
  <p:extLst mod="1">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7CCA9717-D027-4945-951A-D981CA8BB453}" type="datetime1">
              <a:rPr lang="tr-TR" smtClean="0">
                <a:solidFill>
                  <a:srgbClr val="146194">
                    <a:lumMod val="50000"/>
                  </a:srgbClr>
                </a:solidFill>
              </a:rPr>
              <a:pPr>
                <a:defRPr/>
              </a:pPr>
              <a:t>08.02.2019</a:t>
            </a:fld>
            <a:endParaRPr lang="tr-TR">
              <a:solidFill>
                <a:srgbClr val="146194">
                  <a:lumMod val="50000"/>
                </a:srgbClr>
              </a:solidFill>
            </a:endParaRPr>
          </a:p>
        </p:txBody>
      </p:sp>
      <p:sp>
        <p:nvSpPr>
          <p:cNvPr id="4" name="Footer Placeholder 3"/>
          <p:cNvSpPr>
            <a:spLocks noGrp="1"/>
          </p:cNvSpPr>
          <p:nvPr>
            <p:ph type="ftr" sz="quarter" idx="11"/>
          </p:nvPr>
        </p:nvSpPr>
        <p:spPr/>
        <p:txBody>
          <a:bodyPr/>
          <a:lstStyle/>
          <a:p>
            <a:pPr>
              <a:defRPr/>
            </a:pPr>
            <a:endParaRPr lang="tr-TR">
              <a:solidFill>
                <a:srgbClr val="146194">
                  <a:lumMod val="50000"/>
                </a:srgbClr>
              </a:solidFill>
            </a:endParaRPr>
          </a:p>
        </p:txBody>
      </p:sp>
      <p:sp>
        <p:nvSpPr>
          <p:cNvPr id="5" name="Slide Number Placeholder 4"/>
          <p:cNvSpPr>
            <a:spLocks noGrp="1"/>
          </p:cNvSpPr>
          <p:nvPr>
            <p:ph type="sldNum" sz="quarter" idx="12"/>
          </p:nvPr>
        </p:nvSpPr>
        <p:spPr/>
        <p:txBody>
          <a:bodyPr/>
          <a:lstStyle/>
          <a:p>
            <a:pPr>
              <a:defRPr/>
            </a:pPr>
            <a:fld id="{FE32C5A8-63B1-2A48-82C4-62AE275B8604}" type="slidenum">
              <a:rPr lang="tr-TR" smtClean="0">
                <a:solidFill>
                  <a:srgbClr val="146194">
                    <a:lumMod val="50000"/>
                  </a:srgbClr>
                </a:solidFill>
              </a:rPr>
              <a:pPr>
                <a:defRPr/>
              </a:pPr>
              <a:t>‹#›</a:t>
            </a:fld>
            <a:endParaRPr lang="tr-TR">
              <a:solidFill>
                <a:srgbClr val="146194">
                  <a:lumMod val="50000"/>
                </a:srgbClr>
              </a:solidFill>
            </a:endParaRPr>
          </a:p>
        </p:txBody>
      </p:sp>
    </p:spTree>
    <p:extLst>
      <p:ext uri="{BB962C8B-B14F-4D97-AF65-F5344CB8AC3E}">
        <p14:creationId xmlns:p14="http://schemas.microsoft.com/office/powerpoint/2010/main" val="878990642"/>
      </p:ext>
    </p:extLst>
  </p:cSld>
  <p:clrMapOvr>
    <a:masterClrMapping/>
  </p:clrMapOvr>
  <p:transition spd="slow">
    <p:wip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5861EBC-64F1-4167-8A20-4DA7F4A5D0EC}" type="datetime1">
              <a:rPr lang="tr-TR" smtClean="0">
                <a:solidFill>
                  <a:srgbClr val="146194">
                    <a:lumMod val="50000"/>
                  </a:srgbClr>
                </a:solidFill>
              </a:rPr>
              <a:pPr>
                <a:defRPr/>
              </a:pPr>
              <a:t>08.02.2019</a:t>
            </a:fld>
            <a:endParaRPr lang="tr-TR">
              <a:solidFill>
                <a:srgbClr val="146194">
                  <a:lumMod val="50000"/>
                </a:srgbClr>
              </a:solidFill>
            </a:endParaRPr>
          </a:p>
        </p:txBody>
      </p:sp>
      <p:sp>
        <p:nvSpPr>
          <p:cNvPr id="3" name="Footer Placeholder 2"/>
          <p:cNvSpPr>
            <a:spLocks noGrp="1"/>
          </p:cNvSpPr>
          <p:nvPr>
            <p:ph type="ftr" sz="quarter" idx="11"/>
          </p:nvPr>
        </p:nvSpPr>
        <p:spPr/>
        <p:txBody>
          <a:bodyPr/>
          <a:lstStyle/>
          <a:p>
            <a:pPr>
              <a:defRPr/>
            </a:pPr>
            <a:endParaRPr lang="tr-TR">
              <a:solidFill>
                <a:srgbClr val="146194">
                  <a:lumMod val="50000"/>
                </a:srgbClr>
              </a:solidFill>
            </a:endParaRPr>
          </a:p>
        </p:txBody>
      </p:sp>
      <p:sp>
        <p:nvSpPr>
          <p:cNvPr id="4" name="Slide Number Placeholder 3"/>
          <p:cNvSpPr>
            <a:spLocks noGrp="1"/>
          </p:cNvSpPr>
          <p:nvPr>
            <p:ph type="sldNum" sz="quarter" idx="12"/>
          </p:nvPr>
        </p:nvSpPr>
        <p:spPr/>
        <p:txBody>
          <a:bodyPr/>
          <a:lstStyle/>
          <a:p>
            <a:pPr>
              <a:defRPr/>
            </a:pPr>
            <a:fld id="{FE32C5A8-63B1-2A48-82C4-62AE275B8604}" type="slidenum">
              <a:rPr lang="tr-TR" smtClean="0">
                <a:solidFill>
                  <a:srgbClr val="146194">
                    <a:lumMod val="50000"/>
                  </a:srgbClr>
                </a:solidFill>
              </a:rPr>
              <a:pPr>
                <a:defRPr/>
              </a:pPr>
              <a:t>‹#›</a:t>
            </a:fld>
            <a:endParaRPr lang="tr-TR">
              <a:solidFill>
                <a:srgbClr val="146194">
                  <a:lumMod val="50000"/>
                </a:srgbClr>
              </a:solidFill>
            </a:endParaRPr>
          </a:p>
        </p:txBody>
      </p:sp>
    </p:spTree>
    <p:extLst>
      <p:ext uri="{BB962C8B-B14F-4D97-AF65-F5344CB8AC3E}">
        <p14:creationId xmlns:p14="http://schemas.microsoft.com/office/powerpoint/2010/main" val="2910215771"/>
      </p:ext>
    </p:extLst>
  </p:cSld>
  <p:clrMapOvr>
    <a:masterClrMapping/>
  </p:clrMapOvr>
  <p:transition spd="slow">
    <p:wip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Açıklama Yazı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684213" y="685800"/>
            <a:ext cx="5943601" cy="5308600"/>
          </a:xfrm>
        </p:spPr>
        <p:txBody>
          <a:bodyPr anchor="ctr">
            <a:normAutofit/>
          </a:bodyPr>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085012" y="2209800"/>
            <a:ext cx="3657600" cy="2091267"/>
          </a:xfrm>
        </p:spPr>
        <p:txBody>
          <a:bodyPr anchor="t">
            <a:normAutofit/>
          </a:bodyPr>
          <a:lstStyle>
            <a:lvl1pPr marL="0" indent="0">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tr-TR" smtClean="0"/>
              <a:t>Ana metin stillerini düzenlemek için tıklatın</a:t>
            </a:r>
          </a:p>
        </p:txBody>
      </p:sp>
      <p:sp>
        <p:nvSpPr>
          <p:cNvPr id="5" name="Date Placeholder 4"/>
          <p:cNvSpPr>
            <a:spLocks noGrp="1"/>
          </p:cNvSpPr>
          <p:nvPr>
            <p:ph type="dt" sz="half" idx="10"/>
          </p:nvPr>
        </p:nvSpPr>
        <p:spPr/>
        <p:txBody>
          <a:bodyPr/>
          <a:lstStyle/>
          <a:p>
            <a:pPr>
              <a:defRPr/>
            </a:pPr>
            <a:fld id="{2253F66A-EC94-4898-AD71-B1C2DCC69236}" type="datetime1">
              <a:rPr lang="tr-TR" smtClean="0">
                <a:solidFill>
                  <a:srgbClr val="146194">
                    <a:lumMod val="50000"/>
                  </a:srgbClr>
                </a:solidFill>
              </a:rPr>
              <a:pPr>
                <a:defRPr/>
              </a:pPr>
              <a:t>08.02.2019</a:t>
            </a:fld>
            <a:endParaRPr lang="tr-TR">
              <a:solidFill>
                <a:srgbClr val="146194">
                  <a:lumMod val="50000"/>
                </a:srgbClr>
              </a:solidFill>
            </a:endParaRPr>
          </a:p>
        </p:txBody>
      </p:sp>
      <p:sp>
        <p:nvSpPr>
          <p:cNvPr id="6" name="Footer Placeholder 5"/>
          <p:cNvSpPr>
            <a:spLocks noGrp="1"/>
          </p:cNvSpPr>
          <p:nvPr>
            <p:ph type="ftr" sz="quarter" idx="11"/>
          </p:nvPr>
        </p:nvSpPr>
        <p:spPr/>
        <p:txBody>
          <a:bodyPr/>
          <a:lstStyle/>
          <a:p>
            <a:pPr>
              <a:defRPr/>
            </a:pPr>
            <a:endParaRPr lang="tr-TR">
              <a:solidFill>
                <a:srgbClr val="146194">
                  <a:lumMod val="50000"/>
                </a:srgbClr>
              </a:solidFill>
            </a:endParaRPr>
          </a:p>
        </p:txBody>
      </p:sp>
      <p:sp>
        <p:nvSpPr>
          <p:cNvPr id="7" name="Slide Number Placeholder 6"/>
          <p:cNvSpPr>
            <a:spLocks noGrp="1"/>
          </p:cNvSpPr>
          <p:nvPr>
            <p:ph type="sldNum" sz="quarter" idx="12"/>
          </p:nvPr>
        </p:nvSpPr>
        <p:spPr/>
        <p:txBody>
          <a:bodyPr/>
          <a:lstStyle/>
          <a:p>
            <a:pPr>
              <a:defRPr/>
            </a:pPr>
            <a:fld id="{FE32C5A8-63B1-2A48-82C4-62AE275B8604}" type="slidenum">
              <a:rPr lang="tr-TR" smtClean="0">
                <a:solidFill>
                  <a:srgbClr val="146194">
                    <a:lumMod val="50000"/>
                  </a:srgbClr>
                </a:solidFill>
              </a:rPr>
              <a:pPr>
                <a:defRPr/>
              </a:pPr>
              <a:t>‹#›</a:t>
            </a:fld>
            <a:endParaRPr lang="tr-TR">
              <a:solidFill>
                <a:srgbClr val="146194">
                  <a:lumMod val="50000"/>
                </a:srgbClr>
              </a:solidFill>
            </a:endParaRPr>
          </a:p>
        </p:txBody>
      </p:sp>
    </p:spTree>
    <p:extLst>
      <p:ext uri="{BB962C8B-B14F-4D97-AF65-F5344CB8AC3E}">
        <p14:creationId xmlns:p14="http://schemas.microsoft.com/office/powerpoint/2010/main" val="3852571360"/>
      </p:ext>
    </p:extLst>
  </p:cSld>
  <p:clrMapOvr>
    <a:masterClrMapping/>
  </p:clrMapOvr>
  <p:transition spd="slow">
    <p:wipe/>
  </p:transition>
  <p:extLst mod="1">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Açıklama Yazı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989013" y="914400"/>
            <a:ext cx="3280975"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tr-TR" smtClean="0"/>
              <a:t>Resmi yer tutucuya sürükleyin veya eklemek için simgeyi tıklatın</a:t>
            </a:r>
            <a:endParaRPr lang="en-US" dirty="0"/>
          </a:p>
        </p:txBody>
      </p:sp>
      <p:sp>
        <p:nvSpPr>
          <p:cNvPr id="4" name="Text Placeholder 3"/>
          <p:cNvSpPr>
            <a:spLocks noGrp="1"/>
          </p:cNvSpPr>
          <p:nvPr>
            <p:ph type="body" sz="half" idx="2"/>
          </p:nvPr>
        </p:nvSpPr>
        <p:spPr>
          <a:xfrm>
            <a:off x="4722813" y="2777067"/>
            <a:ext cx="6021388" cy="2048933"/>
          </a:xfrm>
        </p:spPr>
        <p:txBody>
          <a:bodyPr anchor="t">
            <a:normAutofit/>
          </a:bodyPr>
          <a:lstStyle>
            <a:lvl1pPr marL="0" indent="0">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tr-TR" smtClean="0"/>
              <a:t>Ana metin stillerini düzenlemek için tıklatın</a:t>
            </a:r>
          </a:p>
        </p:txBody>
      </p:sp>
      <p:sp>
        <p:nvSpPr>
          <p:cNvPr id="5" name="Date Placeholder 4"/>
          <p:cNvSpPr>
            <a:spLocks noGrp="1"/>
          </p:cNvSpPr>
          <p:nvPr>
            <p:ph type="dt" sz="half" idx="10"/>
          </p:nvPr>
        </p:nvSpPr>
        <p:spPr/>
        <p:txBody>
          <a:bodyPr/>
          <a:lstStyle/>
          <a:p>
            <a:pPr>
              <a:defRPr/>
            </a:pPr>
            <a:fld id="{CB7E19C2-FB11-42BF-AEA1-CF75A9D722F3}" type="datetime1">
              <a:rPr lang="tr-TR" smtClean="0">
                <a:solidFill>
                  <a:srgbClr val="146194">
                    <a:lumMod val="50000"/>
                  </a:srgbClr>
                </a:solidFill>
              </a:rPr>
              <a:pPr>
                <a:defRPr/>
              </a:pPr>
              <a:t>08.02.2019</a:t>
            </a:fld>
            <a:endParaRPr lang="tr-TR">
              <a:solidFill>
                <a:srgbClr val="146194">
                  <a:lumMod val="50000"/>
                </a:srgbClr>
              </a:solidFill>
            </a:endParaRPr>
          </a:p>
        </p:txBody>
      </p:sp>
      <p:sp>
        <p:nvSpPr>
          <p:cNvPr id="6" name="Footer Placeholder 5"/>
          <p:cNvSpPr>
            <a:spLocks noGrp="1"/>
          </p:cNvSpPr>
          <p:nvPr>
            <p:ph type="ftr" sz="quarter" idx="11"/>
          </p:nvPr>
        </p:nvSpPr>
        <p:spPr/>
        <p:txBody>
          <a:bodyPr/>
          <a:lstStyle/>
          <a:p>
            <a:pPr>
              <a:defRPr/>
            </a:pPr>
            <a:endParaRPr lang="tr-TR">
              <a:solidFill>
                <a:srgbClr val="146194">
                  <a:lumMod val="50000"/>
                </a:srgbClr>
              </a:solidFill>
            </a:endParaRPr>
          </a:p>
        </p:txBody>
      </p:sp>
      <p:sp>
        <p:nvSpPr>
          <p:cNvPr id="7" name="Slide Number Placeholder 6"/>
          <p:cNvSpPr>
            <a:spLocks noGrp="1"/>
          </p:cNvSpPr>
          <p:nvPr>
            <p:ph type="sldNum" sz="quarter" idx="12"/>
          </p:nvPr>
        </p:nvSpPr>
        <p:spPr/>
        <p:txBody>
          <a:bodyPr/>
          <a:lstStyle/>
          <a:p>
            <a:pPr>
              <a:defRPr/>
            </a:pPr>
            <a:fld id="{FE32C5A8-63B1-2A48-82C4-62AE275B8604}" type="slidenum">
              <a:rPr lang="tr-TR" smtClean="0">
                <a:solidFill>
                  <a:srgbClr val="146194">
                    <a:lumMod val="50000"/>
                  </a:srgbClr>
                </a:solidFill>
              </a:rPr>
              <a:pPr>
                <a:defRPr/>
              </a:pPr>
              <a:t>‹#›</a:t>
            </a:fld>
            <a:endParaRPr lang="tr-TR">
              <a:solidFill>
                <a:srgbClr val="146194">
                  <a:lumMod val="50000"/>
                </a:srgbClr>
              </a:solidFill>
            </a:endParaRPr>
          </a:p>
        </p:txBody>
      </p:sp>
    </p:spTree>
    <p:extLst>
      <p:ext uri="{BB962C8B-B14F-4D97-AF65-F5344CB8AC3E}">
        <p14:creationId xmlns:p14="http://schemas.microsoft.com/office/powerpoint/2010/main" val="1429131255"/>
      </p:ext>
    </p:extLst>
  </p:cSld>
  <p:clrMapOvr>
    <a:masterClrMapping/>
  </p:clrMapOvr>
  <p:transition spd="slow">
    <p:wip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685801"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tr-TR" smtClean="0"/>
              <a:t>Resmi yer tutucuya sürükleyin veya eklemek için simgeyi tıklatın</a:t>
            </a:r>
            <a:endParaRPr lang="en-US" dirty="0"/>
          </a:p>
        </p:txBody>
      </p:sp>
      <p:sp>
        <p:nvSpPr>
          <p:cNvPr id="16" name="Text Placeholder 9"/>
          <p:cNvSpPr>
            <a:spLocks noGrp="1"/>
          </p:cNvSpPr>
          <p:nvPr>
            <p:ph type="body" sz="quarter" idx="14"/>
          </p:nvPr>
        </p:nvSpPr>
        <p:spPr>
          <a:xfrm>
            <a:off x="914401" y="3843867"/>
            <a:ext cx="8304211" cy="457200"/>
          </a:xfrm>
        </p:spPr>
        <p:txBody>
          <a:bodyPr anchor="t">
            <a:normAutofit/>
          </a:bodyPr>
          <a:lstStyle>
            <a:lvl1pPr marL="0" indent="0">
              <a:buFontTx/>
              <a:buNone/>
              <a:defRPr sz="1600"/>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tr-TR" smtClean="0"/>
              <a:t>Ana metin stillerini düzenlemek için tıklatın</a:t>
            </a:r>
          </a:p>
        </p:txBody>
      </p:sp>
      <p:sp>
        <p:nvSpPr>
          <p:cNvPr id="3" name="Date Placeholder 2"/>
          <p:cNvSpPr>
            <a:spLocks noGrp="1"/>
          </p:cNvSpPr>
          <p:nvPr>
            <p:ph type="dt" sz="half" idx="10"/>
          </p:nvPr>
        </p:nvSpPr>
        <p:spPr/>
        <p:txBody>
          <a:bodyPr/>
          <a:lstStyle/>
          <a:p>
            <a:pPr>
              <a:defRPr/>
            </a:pPr>
            <a:fld id="{E2A68F9A-3748-4887-8360-4C069C044456}" type="datetime1">
              <a:rPr lang="tr-TR" smtClean="0">
                <a:solidFill>
                  <a:srgbClr val="146194">
                    <a:lumMod val="50000"/>
                  </a:srgbClr>
                </a:solidFill>
              </a:rPr>
              <a:pPr>
                <a:defRPr/>
              </a:pPr>
              <a:t>08.02.2019</a:t>
            </a:fld>
            <a:endParaRPr lang="tr-TR">
              <a:solidFill>
                <a:srgbClr val="146194">
                  <a:lumMod val="50000"/>
                </a:srgbClr>
              </a:solidFill>
            </a:endParaRPr>
          </a:p>
        </p:txBody>
      </p:sp>
      <p:sp>
        <p:nvSpPr>
          <p:cNvPr id="4" name="Footer Placeholder 3"/>
          <p:cNvSpPr>
            <a:spLocks noGrp="1"/>
          </p:cNvSpPr>
          <p:nvPr>
            <p:ph type="ftr" sz="quarter" idx="11"/>
          </p:nvPr>
        </p:nvSpPr>
        <p:spPr/>
        <p:txBody>
          <a:bodyPr/>
          <a:lstStyle/>
          <a:p>
            <a:pPr>
              <a:defRPr/>
            </a:pPr>
            <a:endParaRPr lang="tr-TR">
              <a:solidFill>
                <a:srgbClr val="146194">
                  <a:lumMod val="50000"/>
                </a:srgbClr>
              </a:solidFill>
            </a:endParaRPr>
          </a:p>
        </p:txBody>
      </p:sp>
      <p:sp>
        <p:nvSpPr>
          <p:cNvPr id="5" name="Slide Number Placeholder 4"/>
          <p:cNvSpPr>
            <a:spLocks noGrp="1"/>
          </p:cNvSpPr>
          <p:nvPr>
            <p:ph type="sldNum" sz="quarter" idx="12"/>
          </p:nvPr>
        </p:nvSpPr>
        <p:spPr/>
        <p:txBody>
          <a:bodyPr/>
          <a:lstStyle/>
          <a:p>
            <a:pPr>
              <a:defRPr/>
            </a:pPr>
            <a:fld id="{FE32C5A8-63B1-2A48-82C4-62AE275B8604}" type="slidenum">
              <a:rPr lang="tr-TR" smtClean="0">
                <a:solidFill>
                  <a:srgbClr val="146194">
                    <a:lumMod val="50000"/>
                  </a:srgbClr>
                </a:solidFill>
              </a:rPr>
              <a:pPr>
                <a:defRPr/>
              </a:pPr>
              <a:t>‹#›</a:t>
            </a:fld>
            <a:endParaRPr lang="tr-TR">
              <a:solidFill>
                <a:srgbClr val="146194">
                  <a:lumMod val="50000"/>
                </a:srgbClr>
              </a:solidFill>
            </a:endParaRPr>
          </a:p>
        </p:txBody>
      </p:sp>
    </p:spTree>
    <p:extLst>
      <p:ext uri="{BB962C8B-B14F-4D97-AF65-F5344CB8AC3E}">
        <p14:creationId xmlns:p14="http://schemas.microsoft.com/office/powerpoint/2010/main" val="228089713"/>
      </p:ext>
    </p:extLst>
  </p:cSld>
  <p:clrMapOvr>
    <a:masterClrMapping/>
  </p:clrMapOvr>
  <p:transition spd="slow">
    <p:wip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3" y="4114800"/>
            <a:ext cx="8535988" cy="1879600"/>
          </a:xfrm>
        </p:spPr>
        <p:txBody>
          <a:bodyPr anchor="ctr">
            <a:normAutofit/>
          </a:bodyPr>
          <a:lstStyle>
            <a:lvl1pPr marL="0" indent="0" algn="l">
              <a:buNone/>
              <a:defRPr sz="2000">
                <a:solidFill>
                  <a:schemeClr val="bg2">
                    <a:lumMod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tr-TR" smtClean="0"/>
              <a:t>Ana metin stillerini düzenlemek için tıklatın</a:t>
            </a:r>
          </a:p>
        </p:txBody>
      </p:sp>
      <p:sp>
        <p:nvSpPr>
          <p:cNvPr id="4" name="Date Placeholder 3"/>
          <p:cNvSpPr>
            <a:spLocks noGrp="1"/>
          </p:cNvSpPr>
          <p:nvPr>
            <p:ph type="dt" sz="half" idx="10"/>
          </p:nvPr>
        </p:nvSpPr>
        <p:spPr/>
        <p:txBody>
          <a:bodyPr/>
          <a:lstStyle/>
          <a:p>
            <a:pPr>
              <a:defRPr/>
            </a:pPr>
            <a:fld id="{8FDE8C78-730C-4FA4-90CE-CC42AE745835}" type="datetime1">
              <a:rPr lang="tr-TR" smtClean="0">
                <a:solidFill>
                  <a:srgbClr val="146194">
                    <a:lumMod val="50000"/>
                  </a:srgbClr>
                </a:solidFill>
              </a:rPr>
              <a:pPr>
                <a:defRPr/>
              </a:pPr>
              <a:t>08.02.2019</a:t>
            </a:fld>
            <a:endParaRPr lang="tr-TR">
              <a:solidFill>
                <a:srgbClr val="146194">
                  <a:lumMod val="50000"/>
                </a:srgbClr>
              </a:solidFill>
            </a:endParaRPr>
          </a:p>
        </p:txBody>
      </p:sp>
      <p:sp>
        <p:nvSpPr>
          <p:cNvPr id="5" name="Footer Placeholder 4"/>
          <p:cNvSpPr>
            <a:spLocks noGrp="1"/>
          </p:cNvSpPr>
          <p:nvPr>
            <p:ph type="ftr" sz="quarter" idx="11"/>
          </p:nvPr>
        </p:nvSpPr>
        <p:spPr/>
        <p:txBody>
          <a:bodyPr/>
          <a:lstStyle/>
          <a:p>
            <a:pPr>
              <a:defRPr/>
            </a:pPr>
            <a:endParaRPr lang="tr-TR">
              <a:solidFill>
                <a:srgbClr val="146194">
                  <a:lumMod val="50000"/>
                </a:srgbClr>
              </a:solidFill>
            </a:endParaRPr>
          </a:p>
        </p:txBody>
      </p:sp>
      <p:sp>
        <p:nvSpPr>
          <p:cNvPr id="6" name="Slide Number Placeholder 5"/>
          <p:cNvSpPr>
            <a:spLocks noGrp="1"/>
          </p:cNvSpPr>
          <p:nvPr>
            <p:ph type="sldNum" sz="quarter" idx="12"/>
          </p:nvPr>
        </p:nvSpPr>
        <p:spPr/>
        <p:txBody>
          <a:bodyPr/>
          <a:lstStyle/>
          <a:p>
            <a:pPr>
              <a:defRPr/>
            </a:pPr>
            <a:fld id="{FE32C5A8-63B1-2A48-82C4-62AE275B8604}" type="slidenum">
              <a:rPr lang="tr-TR" smtClean="0">
                <a:solidFill>
                  <a:srgbClr val="146194">
                    <a:lumMod val="50000"/>
                  </a:srgbClr>
                </a:solidFill>
              </a:rPr>
              <a:pPr>
                <a:defRPr/>
              </a:pPr>
              <a:t>‹#›</a:t>
            </a:fld>
            <a:endParaRPr lang="tr-TR">
              <a:solidFill>
                <a:srgbClr val="146194">
                  <a:lumMod val="50000"/>
                </a:srgbClr>
              </a:solidFill>
            </a:endParaRPr>
          </a:p>
        </p:txBody>
      </p:sp>
    </p:spTree>
    <p:extLst>
      <p:ext uri="{BB962C8B-B14F-4D97-AF65-F5344CB8AC3E}">
        <p14:creationId xmlns:p14="http://schemas.microsoft.com/office/powerpoint/2010/main" val="3810387584"/>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Açıklama Yazı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684213" y="685800"/>
            <a:ext cx="5943601" cy="5308600"/>
          </a:xfrm>
        </p:spPr>
        <p:txBody>
          <a:bodyPr anchor="ctr">
            <a:normAutofit/>
          </a:bodyPr>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085012" y="2209800"/>
            <a:ext cx="3657600" cy="2091267"/>
          </a:xfrm>
        </p:spPr>
        <p:txBody>
          <a:bodyPr anchor="t">
            <a:normAutofit/>
          </a:bodyPr>
          <a:lstStyle>
            <a:lvl1pPr marL="0" indent="0">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tr-TR" smtClean="0"/>
              <a:t>Ana metin stillerini düzenlemek için tıklatın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3F66A-EC94-4898-AD71-B1C2DCC69236}" type="datetime1">
              <a:rPr kumimoji="0" lang="tr-TR" sz="1000" b="0" i="0" u="none" strike="noStrike" kern="1200" cap="none" spc="0" normalizeH="0" baseline="0" noProof="0" smtClean="0">
                <a:ln>
                  <a:noFill/>
                </a:ln>
                <a:solidFill>
                  <a:srgbClr val="146194">
                    <a:lumMod val="50000"/>
                  </a:srgbClr>
                </a:solidFill>
                <a:effectLst/>
                <a:uLnTx/>
                <a:uFillTx/>
                <a:latin typeface="Century Gothic"/>
                <a:ea typeface="+mn-ea"/>
                <a:cs typeface="+mn-cs"/>
              </a:rPr>
              <a:t>08.02.2019</a:t>
            </a:fld>
            <a:endParaRPr kumimoji="0" lang="tr-TR" sz="10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0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32C5A8-63B1-2A48-82C4-62AE275B8604}" type="slidenum">
              <a:rPr kumimoji="0" lang="tr-TR" sz="3200" b="0" i="0" u="none" strike="noStrike" kern="1200" cap="none" spc="0" normalizeH="0" baseline="0" noProof="0" smtClean="0">
                <a:ln>
                  <a:noFill/>
                </a:ln>
                <a:solidFill>
                  <a:srgbClr val="146194">
                    <a:lumMod val="50000"/>
                  </a:srgbClr>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32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Tree>
    <p:extLst>
      <p:ext uri="{BB962C8B-B14F-4D97-AF65-F5344CB8AC3E}">
        <p14:creationId xmlns:p14="http://schemas.microsoft.com/office/powerpoint/2010/main" val="2803338890"/>
      </p:ext>
    </p:extLst>
  </p:cSld>
  <p:clrMapOvr>
    <a:masterClrMapping/>
  </p:clrMapOvr>
  <p:transition spd="slow">
    <p:wipe/>
  </p:transition>
  <p:extLst mod="1">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1"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tr-TR" smtClean="0"/>
              <a:t>Ana metin stillerini düzenlemek için tıklatın</a:t>
            </a:r>
          </a:p>
        </p:txBody>
      </p:sp>
      <p:sp>
        <p:nvSpPr>
          <p:cNvPr id="3" name="Text Placeholder 2"/>
          <p:cNvSpPr>
            <a:spLocks noGrp="1"/>
          </p:cNvSpPr>
          <p:nvPr>
            <p:ph type="body" idx="1"/>
          </p:nvPr>
        </p:nvSpPr>
        <p:spPr>
          <a:xfrm>
            <a:off x="684213" y="4301069"/>
            <a:ext cx="8534400" cy="1684865"/>
          </a:xfrm>
        </p:spPr>
        <p:txBody>
          <a:bodyPr anchor="ctr">
            <a:normAutofit/>
          </a:bodyPr>
          <a:lstStyle>
            <a:lvl1pPr marL="0" indent="0" algn="l">
              <a:buNone/>
              <a:defRPr sz="2000">
                <a:solidFill>
                  <a:schemeClr val="bg2">
                    <a:lumMod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tr-TR" smtClean="0"/>
              <a:t>Ana metin stillerini düzenlemek için tıklatın</a:t>
            </a:r>
          </a:p>
        </p:txBody>
      </p:sp>
      <p:sp>
        <p:nvSpPr>
          <p:cNvPr id="4" name="Date Placeholder 3"/>
          <p:cNvSpPr>
            <a:spLocks noGrp="1"/>
          </p:cNvSpPr>
          <p:nvPr>
            <p:ph type="dt" sz="half" idx="10"/>
          </p:nvPr>
        </p:nvSpPr>
        <p:spPr/>
        <p:txBody>
          <a:bodyPr/>
          <a:lstStyle/>
          <a:p>
            <a:pPr>
              <a:defRPr/>
            </a:pPr>
            <a:fld id="{FB6B5A9A-9198-4DCD-8691-3D85F10CEFA1}" type="datetime1">
              <a:rPr lang="tr-TR" smtClean="0">
                <a:solidFill>
                  <a:srgbClr val="146194">
                    <a:lumMod val="50000"/>
                  </a:srgbClr>
                </a:solidFill>
              </a:rPr>
              <a:pPr>
                <a:defRPr/>
              </a:pPr>
              <a:t>08.02.2019</a:t>
            </a:fld>
            <a:endParaRPr lang="tr-TR">
              <a:solidFill>
                <a:srgbClr val="146194">
                  <a:lumMod val="50000"/>
                </a:srgbClr>
              </a:solidFill>
            </a:endParaRPr>
          </a:p>
        </p:txBody>
      </p:sp>
      <p:sp>
        <p:nvSpPr>
          <p:cNvPr id="5" name="Footer Placeholder 4"/>
          <p:cNvSpPr>
            <a:spLocks noGrp="1"/>
          </p:cNvSpPr>
          <p:nvPr>
            <p:ph type="ftr" sz="quarter" idx="11"/>
          </p:nvPr>
        </p:nvSpPr>
        <p:spPr/>
        <p:txBody>
          <a:bodyPr/>
          <a:lstStyle/>
          <a:p>
            <a:pPr>
              <a:defRPr/>
            </a:pPr>
            <a:endParaRPr lang="tr-TR">
              <a:solidFill>
                <a:srgbClr val="146194">
                  <a:lumMod val="50000"/>
                </a:srgbClr>
              </a:solidFill>
            </a:endParaRPr>
          </a:p>
        </p:txBody>
      </p:sp>
      <p:sp>
        <p:nvSpPr>
          <p:cNvPr id="6" name="Slide Number Placeholder 5"/>
          <p:cNvSpPr>
            <a:spLocks noGrp="1"/>
          </p:cNvSpPr>
          <p:nvPr>
            <p:ph type="sldNum" sz="quarter" idx="12"/>
          </p:nvPr>
        </p:nvSpPr>
        <p:spPr/>
        <p:txBody>
          <a:bodyPr/>
          <a:lstStyle/>
          <a:p>
            <a:pPr>
              <a:defRPr/>
            </a:pPr>
            <a:fld id="{FE32C5A8-63B1-2A48-82C4-62AE275B8604}" type="slidenum">
              <a:rPr lang="tr-TR" smtClean="0">
                <a:solidFill>
                  <a:srgbClr val="146194">
                    <a:lumMod val="50000"/>
                  </a:srgbClr>
                </a:solidFill>
              </a:rPr>
              <a:pPr>
                <a:defRPr/>
              </a:pPr>
              <a:t>‹#›</a:t>
            </a:fld>
            <a:endParaRPr lang="tr-TR">
              <a:solidFill>
                <a:srgbClr val="146194">
                  <a:lumMod val="50000"/>
                </a:srgbClr>
              </a:solidFill>
            </a:endParaRPr>
          </a:p>
        </p:txBody>
      </p:sp>
      <p:sp>
        <p:nvSpPr>
          <p:cNvPr id="14" name="TextBox 13"/>
          <p:cNvSpPr txBox="1"/>
          <p:nvPr/>
        </p:nvSpPr>
        <p:spPr>
          <a:xfrm>
            <a:off x="531812" y="812223"/>
            <a:ext cx="609600" cy="584776"/>
          </a:xfrm>
          <a:prstGeom prst="rect">
            <a:avLst/>
          </a:prstGeom>
        </p:spPr>
        <p:txBody>
          <a:bodyPr vert="horz" lIns="91440" tIns="45720" rIns="91440" bIns="45720" rtlCol="0" anchor="ctr">
            <a:noAutofit/>
          </a:bodyPr>
          <a:lstStyle/>
          <a:p>
            <a:pPr defTabSz="914377">
              <a:defRPr/>
            </a:pPr>
            <a:r>
              <a:rPr lang="en-US" sz="8000" dirty="0">
                <a:solidFill>
                  <a:prstClr val="white"/>
                </a:solidFill>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algn="r" defTabSz="914377">
              <a:defRPr/>
            </a:pPr>
            <a:r>
              <a:rPr lang="en-US" sz="8000" dirty="0">
                <a:solidFill>
                  <a:prstClr val="white"/>
                </a:solidFill>
              </a:rPr>
              <a:t>”</a:t>
            </a:r>
          </a:p>
        </p:txBody>
      </p:sp>
    </p:spTree>
    <p:extLst>
      <p:ext uri="{BB962C8B-B14F-4D97-AF65-F5344CB8AC3E}">
        <p14:creationId xmlns:p14="http://schemas.microsoft.com/office/powerpoint/2010/main" val="2155382775"/>
      </p:ext>
    </p:extLst>
  </p:cSld>
  <p:clrMapOvr>
    <a:masterClrMapping/>
  </p:clrMapOvr>
  <p:transition spd="slow">
    <p:wip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1" y="5132981"/>
            <a:ext cx="8535991" cy="860400"/>
          </a:xfrm>
        </p:spPr>
        <p:txBody>
          <a:bodyPr anchor="t">
            <a:normAutofit/>
          </a:bodyPr>
          <a:lstStyle>
            <a:lvl1pPr marL="0" indent="0" algn="l">
              <a:buNone/>
              <a:defRPr sz="2000">
                <a:solidFill>
                  <a:schemeClr val="bg2">
                    <a:lumMod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tr-TR" smtClean="0"/>
              <a:t>Ana metin stillerini düzenlemek için tıklatın</a:t>
            </a:r>
          </a:p>
        </p:txBody>
      </p:sp>
      <p:sp>
        <p:nvSpPr>
          <p:cNvPr id="4" name="Date Placeholder 3"/>
          <p:cNvSpPr>
            <a:spLocks noGrp="1"/>
          </p:cNvSpPr>
          <p:nvPr>
            <p:ph type="dt" sz="half" idx="10"/>
          </p:nvPr>
        </p:nvSpPr>
        <p:spPr/>
        <p:txBody>
          <a:bodyPr/>
          <a:lstStyle/>
          <a:p>
            <a:pPr>
              <a:defRPr/>
            </a:pPr>
            <a:fld id="{A783893D-1494-43C3-BEB5-87A1FFD3B25E}" type="datetime1">
              <a:rPr lang="tr-TR" smtClean="0">
                <a:solidFill>
                  <a:srgbClr val="146194">
                    <a:lumMod val="50000"/>
                  </a:srgbClr>
                </a:solidFill>
              </a:rPr>
              <a:pPr>
                <a:defRPr/>
              </a:pPr>
              <a:t>08.02.2019</a:t>
            </a:fld>
            <a:endParaRPr lang="tr-TR">
              <a:solidFill>
                <a:srgbClr val="146194">
                  <a:lumMod val="50000"/>
                </a:srgbClr>
              </a:solidFill>
            </a:endParaRPr>
          </a:p>
        </p:txBody>
      </p:sp>
      <p:sp>
        <p:nvSpPr>
          <p:cNvPr id="5" name="Footer Placeholder 4"/>
          <p:cNvSpPr>
            <a:spLocks noGrp="1"/>
          </p:cNvSpPr>
          <p:nvPr>
            <p:ph type="ftr" sz="quarter" idx="11"/>
          </p:nvPr>
        </p:nvSpPr>
        <p:spPr/>
        <p:txBody>
          <a:bodyPr/>
          <a:lstStyle/>
          <a:p>
            <a:pPr>
              <a:defRPr/>
            </a:pPr>
            <a:endParaRPr lang="tr-TR">
              <a:solidFill>
                <a:srgbClr val="146194">
                  <a:lumMod val="50000"/>
                </a:srgbClr>
              </a:solidFill>
            </a:endParaRPr>
          </a:p>
        </p:txBody>
      </p:sp>
      <p:sp>
        <p:nvSpPr>
          <p:cNvPr id="6" name="Slide Number Placeholder 5"/>
          <p:cNvSpPr>
            <a:spLocks noGrp="1"/>
          </p:cNvSpPr>
          <p:nvPr>
            <p:ph type="sldNum" sz="quarter" idx="12"/>
          </p:nvPr>
        </p:nvSpPr>
        <p:spPr/>
        <p:txBody>
          <a:bodyPr/>
          <a:lstStyle/>
          <a:p>
            <a:pPr>
              <a:defRPr/>
            </a:pPr>
            <a:fld id="{FE32C5A8-63B1-2A48-82C4-62AE275B8604}" type="slidenum">
              <a:rPr lang="tr-TR" smtClean="0">
                <a:solidFill>
                  <a:srgbClr val="146194">
                    <a:lumMod val="50000"/>
                  </a:srgbClr>
                </a:solidFill>
              </a:rPr>
              <a:pPr>
                <a:defRPr/>
              </a:pPr>
              <a:t>‹#›</a:t>
            </a:fld>
            <a:endParaRPr lang="tr-TR">
              <a:solidFill>
                <a:srgbClr val="146194">
                  <a:lumMod val="50000"/>
                </a:srgbClr>
              </a:solidFill>
            </a:endParaRPr>
          </a:p>
        </p:txBody>
      </p:sp>
    </p:spTree>
    <p:extLst>
      <p:ext uri="{BB962C8B-B14F-4D97-AF65-F5344CB8AC3E}">
        <p14:creationId xmlns:p14="http://schemas.microsoft.com/office/powerpoint/2010/main" val="4023917030"/>
      </p:ext>
    </p:extLst>
  </p:cSld>
  <p:clrMapOvr>
    <a:masterClrMapping/>
  </p:clrMapOvr>
  <p:transition spd="slow">
    <p:wip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684213" y="3928533"/>
            <a:ext cx="8534401" cy="1049867"/>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Ana metin stillerini düzenlemek için tıklatın</a:t>
            </a:r>
          </a:p>
        </p:txBody>
      </p:sp>
      <p:sp>
        <p:nvSpPr>
          <p:cNvPr id="3" name="Text Placeholder 2"/>
          <p:cNvSpPr>
            <a:spLocks noGrp="1"/>
          </p:cNvSpPr>
          <p:nvPr>
            <p:ph type="body" idx="1"/>
          </p:nvPr>
        </p:nvSpPr>
        <p:spPr>
          <a:xfrm>
            <a:off x="684213" y="4978400"/>
            <a:ext cx="8534401" cy="1016000"/>
          </a:xfrm>
        </p:spPr>
        <p:txBody>
          <a:bodyPr anchor="t">
            <a:normAutofit/>
          </a:bodyPr>
          <a:lstStyle>
            <a:lvl1pPr marL="0" indent="0" algn="l">
              <a:buNone/>
              <a:defRPr sz="1800">
                <a:solidFill>
                  <a:schemeClr val="bg2">
                    <a:lumMod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tr-TR" smtClean="0"/>
              <a:t>Ana metin stillerini düzenlemek için tıklatın</a:t>
            </a:r>
          </a:p>
        </p:txBody>
      </p:sp>
      <p:sp>
        <p:nvSpPr>
          <p:cNvPr id="4" name="Date Placeholder 3"/>
          <p:cNvSpPr>
            <a:spLocks noGrp="1"/>
          </p:cNvSpPr>
          <p:nvPr>
            <p:ph type="dt" sz="half" idx="10"/>
          </p:nvPr>
        </p:nvSpPr>
        <p:spPr/>
        <p:txBody>
          <a:bodyPr/>
          <a:lstStyle/>
          <a:p>
            <a:pPr>
              <a:defRPr/>
            </a:pPr>
            <a:fld id="{6655FA0F-271D-44E0-AB30-A2190ACE0000}" type="datetime1">
              <a:rPr lang="tr-TR" smtClean="0">
                <a:solidFill>
                  <a:srgbClr val="146194">
                    <a:lumMod val="50000"/>
                  </a:srgbClr>
                </a:solidFill>
              </a:rPr>
              <a:pPr>
                <a:defRPr/>
              </a:pPr>
              <a:t>08.02.2019</a:t>
            </a:fld>
            <a:endParaRPr lang="tr-TR">
              <a:solidFill>
                <a:srgbClr val="146194">
                  <a:lumMod val="50000"/>
                </a:srgbClr>
              </a:solidFill>
            </a:endParaRPr>
          </a:p>
        </p:txBody>
      </p:sp>
      <p:sp>
        <p:nvSpPr>
          <p:cNvPr id="5" name="Footer Placeholder 4"/>
          <p:cNvSpPr>
            <a:spLocks noGrp="1"/>
          </p:cNvSpPr>
          <p:nvPr>
            <p:ph type="ftr" sz="quarter" idx="11"/>
          </p:nvPr>
        </p:nvSpPr>
        <p:spPr/>
        <p:txBody>
          <a:bodyPr/>
          <a:lstStyle/>
          <a:p>
            <a:pPr>
              <a:defRPr/>
            </a:pPr>
            <a:endParaRPr lang="tr-TR">
              <a:solidFill>
                <a:srgbClr val="146194">
                  <a:lumMod val="50000"/>
                </a:srgbClr>
              </a:solidFill>
            </a:endParaRPr>
          </a:p>
        </p:txBody>
      </p:sp>
      <p:sp>
        <p:nvSpPr>
          <p:cNvPr id="6" name="Slide Number Placeholder 5"/>
          <p:cNvSpPr>
            <a:spLocks noGrp="1"/>
          </p:cNvSpPr>
          <p:nvPr>
            <p:ph type="sldNum" sz="quarter" idx="12"/>
          </p:nvPr>
        </p:nvSpPr>
        <p:spPr/>
        <p:txBody>
          <a:bodyPr/>
          <a:lstStyle/>
          <a:p>
            <a:pPr>
              <a:defRPr/>
            </a:pPr>
            <a:fld id="{FE32C5A8-63B1-2A48-82C4-62AE275B8604}" type="slidenum">
              <a:rPr lang="tr-TR" smtClean="0">
                <a:solidFill>
                  <a:srgbClr val="146194">
                    <a:lumMod val="50000"/>
                  </a:srgbClr>
                </a:solidFill>
              </a:rPr>
              <a:pPr>
                <a:defRPr/>
              </a:pPr>
              <a:t>‹#›</a:t>
            </a:fld>
            <a:endParaRPr lang="tr-TR">
              <a:solidFill>
                <a:srgbClr val="146194">
                  <a:lumMod val="50000"/>
                </a:srgbClr>
              </a:solidFill>
            </a:endParaRPr>
          </a:p>
        </p:txBody>
      </p:sp>
      <p:sp>
        <p:nvSpPr>
          <p:cNvPr id="11" name="TextBox 10"/>
          <p:cNvSpPr txBox="1"/>
          <p:nvPr/>
        </p:nvSpPr>
        <p:spPr>
          <a:xfrm>
            <a:off x="531812" y="812223"/>
            <a:ext cx="609600" cy="584776"/>
          </a:xfrm>
          <a:prstGeom prst="rect">
            <a:avLst/>
          </a:prstGeom>
        </p:spPr>
        <p:txBody>
          <a:bodyPr vert="horz" lIns="91440" tIns="45720" rIns="91440" bIns="45720" rtlCol="0" anchor="ctr">
            <a:noAutofit/>
          </a:bodyPr>
          <a:lstStyle/>
          <a:p>
            <a:pPr defTabSz="914377">
              <a:defRPr/>
            </a:pPr>
            <a:r>
              <a:rPr lang="en-US" sz="8000" dirty="0">
                <a:solidFill>
                  <a:prstClr val="white"/>
                </a:solidFill>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algn="r" defTabSz="914377">
              <a:defRPr/>
            </a:pPr>
            <a:r>
              <a:rPr lang="en-US" sz="8000" dirty="0">
                <a:solidFill>
                  <a:prstClr val="white"/>
                </a:solidFill>
              </a:rPr>
              <a:t>”</a:t>
            </a:r>
          </a:p>
        </p:txBody>
      </p:sp>
    </p:spTree>
    <p:extLst>
      <p:ext uri="{BB962C8B-B14F-4D97-AF65-F5344CB8AC3E}">
        <p14:creationId xmlns:p14="http://schemas.microsoft.com/office/powerpoint/2010/main" val="3216311605"/>
      </p:ext>
    </p:extLst>
  </p:cSld>
  <p:clrMapOvr>
    <a:masterClrMapping/>
  </p:clrMapOvr>
  <p:transition spd="slow">
    <p:wip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684212" y="3928535"/>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Ana metin stillerini düzenlemek için tıklatın</a:t>
            </a:r>
          </a:p>
        </p:txBody>
      </p:sp>
      <p:sp>
        <p:nvSpPr>
          <p:cNvPr id="3" name="Text Placeholder 2"/>
          <p:cNvSpPr>
            <a:spLocks noGrp="1"/>
          </p:cNvSpPr>
          <p:nvPr>
            <p:ph type="body" idx="1"/>
          </p:nvPr>
        </p:nvSpPr>
        <p:spPr>
          <a:xfrm>
            <a:off x="684213" y="4766732"/>
            <a:ext cx="8534401" cy="1227667"/>
          </a:xfrm>
        </p:spPr>
        <p:txBody>
          <a:bodyPr anchor="t">
            <a:normAutofit/>
          </a:bodyPr>
          <a:lstStyle>
            <a:lvl1pPr marL="0" indent="0" algn="l">
              <a:buNone/>
              <a:defRPr sz="1800">
                <a:solidFill>
                  <a:schemeClr val="bg2">
                    <a:lumMod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tr-TR" smtClean="0"/>
              <a:t>Ana metin stillerini düzenlemek için tıklatın</a:t>
            </a:r>
          </a:p>
        </p:txBody>
      </p:sp>
      <p:sp>
        <p:nvSpPr>
          <p:cNvPr id="4" name="Date Placeholder 3"/>
          <p:cNvSpPr>
            <a:spLocks noGrp="1"/>
          </p:cNvSpPr>
          <p:nvPr>
            <p:ph type="dt" sz="half" idx="10"/>
          </p:nvPr>
        </p:nvSpPr>
        <p:spPr/>
        <p:txBody>
          <a:bodyPr/>
          <a:lstStyle/>
          <a:p>
            <a:pPr>
              <a:defRPr/>
            </a:pPr>
            <a:fld id="{6A58576E-C4F6-4B2F-964E-E25E9015D3F0}" type="datetime1">
              <a:rPr lang="tr-TR" smtClean="0">
                <a:solidFill>
                  <a:srgbClr val="146194">
                    <a:lumMod val="50000"/>
                  </a:srgbClr>
                </a:solidFill>
              </a:rPr>
              <a:pPr>
                <a:defRPr/>
              </a:pPr>
              <a:t>08.02.2019</a:t>
            </a:fld>
            <a:endParaRPr lang="tr-TR">
              <a:solidFill>
                <a:srgbClr val="146194">
                  <a:lumMod val="50000"/>
                </a:srgbClr>
              </a:solidFill>
            </a:endParaRPr>
          </a:p>
        </p:txBody>
      </p:sp>
      <p:sp>
        <p:nvSpPr>
          <p:cNvPr id="5" name="Footer Placeholder 4"/>
          <p:cNvSpPr>
            <a:spLocks noGrp="1"/>
          </p:cNvSpPr>
          <p:nvPr>
            <p:ph type="ftr" sz="quarter" idx="11"/>
          </p:nvPr>
        </p:nvSpPr>
        <p:spPr/>
        <p:txBody>
          <a:bodyPr/>
          <a:lstStyle/>
          <a:p>
            <a:pPr>
              <a:defRPr/>
            </a:pPr>
            <a:endParaRPr lang="tr-TR">
              <a:solidFill>
                <a:srgbClr val="146194">
                  <a:lumMod val="50000"/>
                </a:srgbClr>
              </a:solidFill>
            </a:endParaRPr>
          </a:p>
        </p:txBody>
      </p:sp>
      <p:sp>
        <p:nvSpPr>
          <p:cNvPr id="6" name="Slide Number Placeholder 5"/>
          <p:cNvSpPr>
            <a:spLocks noGrp="1"/>
          </p:cNvSpPr>
          <p:nvPr>
            <p:ph type="sldNum" sz="quarter" idx="12"/>
          </p:nvPr>
        </p:nvSpPr>
        <p:spPr/>
        <p:txBody>
          <a:bodyPr/>
          <a:lstStyle/>
          <a:p>
            <a:pPr>
              <a:defRPr/>
            </a:pPr>
            <a:fld id="{FE32C5A8-63B1-2A48-82C4-62AE275B8604}" type="slidenum">
              <a:rPr lang="tr-TR" smtClean="0">
                <a:solidFill>
                  <a:srgbClr val="146194">
                    <a:lumMod val="50000"/>
                  </a:srgbClr>
                </a:solidFill>
              </a:rPr>
              <a:pPr>
                <a:defRPr/>
              </a:pPr>
              <a:t>‹#›</a:t>
            </a:fld>
            <a:endParaRPr lang="tr-TR">
              <a:solidFill>
                <a:srgbClr val="146194">
                  <a:lumMod val="50000"/>
                </a:srgbClr>
              </a:solidFill>
            </a:endParaRPr>
          </a:p>
        </p:txBody>
      </p:sp>
    </p:spTree>
    <p:extLst>
      <p:ext uri="{BB962C8B-B14F-4D97-AF65-F5344CB8AC3E}">
        <p14:creationId xmlns:p14="http://schemas.microsoft.com/office/powerpoint/2010/main" val="2178357191"/>
      </p:ext>
    </p:extLst>
  </p:cSld>
  <p:clrMapOvr>
    <a:masterClrMapping/>
  </p:clrMapOvr>
  <p:transition spd="slow">
    <p:wip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3D722652-1157-4F4A-A0BE-A32AF2724CCB}" type="datetime1">
              <a:rPr lang="tr-TR" smtClean="0">
                <a:solidFill>
                  <a:srgbClr val="146194">
                    <a:lumMod val="50000"/>
                  </a:srgbClr>
                </a:solidFill>
              </a:rPr>
              <a:pPr>
                <a:defRPr/>
              </a:pPr>
              <a:t>08.02.2019</a:t>
            </a:fld>
            <a:endParaRPr lang="tr-TR">
              <a:solidFill>
                <a:srgbClr val="146194">
                  <a:lumMod val="50000"/>
                </a:srgbClr>
              </a:solidFill>
            </a:endParaRPr>
          </a:p>
        </p:txBody>
      </p:sp>
      <p:sp>
        <p:nvSpPr>
          <p:cNvPr id="5" name="Footer Placeholder 4"/>
          <p:cNvSpPr>
            <a:spLocks noGrp="1"/>
          </p:cNvSpPr>
          <p:nvPr>
            <p:ph type="ftr" sz="quarter" idx="11"/>
          </p:nvPr>
        </p:nvSpPr>
        <p:spPr/>
        <p:txBody>
          <a:bodyPr/>
          <a:lstStyle/>
          <a:p>
            <a:pPr>
              <a:defRPr/>
            </a:pPr>
            <a:endParaRPr lang="tr-TR">
              <a:solidFill>
                <a:srgbClr val="146194">
                  <a:lumMod val="50000"/>
                </a:srgbClr>
              </a:solidFill>
            </a:endParaRPr>
          </a:p>
        </p:txBody>
      </p:sp>
      <p:sp>
        <p:nvSpPr>
          <p:cNvPr id="6" name="Slide Number Placeholder 5"/>
          <p:cNvSpPr>
            <a:spLocks noGrp="1"/>
          </p:cNvSpPr>
          <p:nvPr>
            <p:ph type="sldNum" sz="quarter" idx="12"/>
          </p:nvPr>
        </p:nvSpPr>
        <p:spPr/>
        <p:txBody>
          <a:bodyPr/>
          <a:lstStyle/>
          <a:p>
            <a:pPr>
              <a:defRPr/>
            </a:pPr>
            <a:fld id="{FE32C5A8-63B1-2A48-82C4-62AE275B8604}" type="slidenum">
              <a:rPr lang="tr-TR" smtClean="0">
                <a:solidFill>
                  <a:srgbClr val="146194">
                    <a:lumMod val="50000"/>
                  </a:srgbClr>
                </a:solidFill>
              </a:rPr>
              <a:pPr>
                <a:defRPr/>
              </a:pPr>
              <a:t>‹#›</a:t>
            </a:fld>
            <a:endParaRPr lang="tr-TR">
              <a:solidFill>
                <a:srgbClr val="146194">
                  <a:lumMod val="50000"/>
                </a:srgbClr>
              </a:solidFill>
            </a:endParaRPr>
          </a:p>
        </p:txBody>
      </p:sp>
    </p:spTree>
    <p:extLst>
      <p:ext uri="{BB962C8B-B14F-4D97-AF65-F5344CB8AC3E}">
        <p14:creationId xmlns:p14="http://schemas.microsoft.com/office/powerpoint/2010/main" val="2956391477"/>
      </p:ext>
    </p:extLst>
  </p:cSld>
  <p:clrMapOvr>
    <a:masterClrMapping/>
  </p:clrMapOvr>
  <p:transition spd="slow">
    <p:wip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FB978906-FE63-4EC0-9CE8-8FDAED567418}" type="datetime1">
              <a:rPr lang="tr-TR" smtClean="0">
                <a:solidFill>
                  <a:srgbClr val="146194">
                    <a:lumMod val="50000"/>
                  </a:srgbClr>
                </a:solidFill>
              </a:rPr>
              <a:pPr>
                <a:defRPr/>
              </a:pPr>
              <a:t>08.02.2019</a:t>
            </a:fld>
            <a:endParaRPr lang="tr-TR">
              <a:solidFill>
                <a:srgbClr val="146194">
                  <a:lumMod val="50000"/>
                </a:srgbClr>
              </a:solidFill>
            </a:endParaRPr>
          </a:p>
        </p:txBody>
      </p:sp>
      <p:sp>
        <p:nvSpPr>
          <p:cNvPr id="5" name="Footer Placeholder 4"/>
          <p:cNvSpPr>
            <a:spLocks noGrp="1"/>
          </p:cNvSpPr>
          <p:nvPr>
            <p:ph type="ftr" sz="quarter" idx="11"/>
          </p:nvPr>
        </p:nvSpPr>
        <p:spPr/>
        <p:txBody>
          <a:bodyPr/>
          <a:lstStyle/>
          <a:p>
            <a:pPr>
              <a:defRPr/>
            </a:pPr>
            <a:endParaRPr lang="tr-TR">
              <a:solidFill>
                <a:srgbClr val="146194">
                  <a:lumMod val="50000"/>
                </a:srgbClr>
              </a:solidFill>
            </a:endParaRPr>
          </a:p>
        </p:txBody>
      </p:sp>
      <p:sp>
        <p:nvSpPr>
          <p:cNvPr id="6" name="Slide Number Placeholder 5"/>
          <p:cNvSpPr>
            <a:spLocks noGrp="1"/>
          </p:cNvSpPr>
          <p:nvPr>
            <p:ph type="sldNum" sz="quarter" idx="12"/>
          </p:nvPr>
        </p:nvSpPr>
        <p:spPr/>
        <p:txBody>
          <a:bodyPr/>
          <a:lstStyle/>
          <a:p>
            <a:pPr>
              <a:defRPr/>
            </a:pPr>
            <a:fld id="{FE32C5A8-63B1-2A48-82C4-62AE275B8604}" type="slidenum">
              <a:rPr lang="tr-TR" smtClean="0">
                <a:solidFill>
                  <a:srgbClr val="146194">
                    <a:lumMod val="50000"/>
                  </a:srgbClr>
                </a:solidFill>
              </a:rPr>
              <a:pPr>
                <a:defRPr/>
              </a:pPr>
              <a:t>‹#›</a:t>
            </a:fld>
            <a:endParaRPr lang="tr-TR">
              <a:solidFill>
                <a:srgbClr val="146194">
                  <a:lumMod val="50000"/>
                </a:srgbClr>
              </a:solidFill>
            </a:endParaRPr>
          </a:p>
        </p:txBody>
      </p:sp>
    </p:spTree>
    <p:extLst>
      <p:ext uri="{BB962C8B-B14F-4D97-AF65-F5344CB8AC3E}">
        <p14:creationId xmlns:p14="http://schemas.microsoft.com/office/powerpoint/2010/main" val="276066548"/>
      </p:ext>
    </p:extLst>
  </p:cSld>
  <p:clrMapOvr>
    <a:masterClrMapping/>
  </p:clrMapOvr>
  <p:transition spd="slow">
    <p:wip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pPr>
              <a:defRPr/>
            </a:pPr>
            <a:endParaRPr>
              <a:solidFill>
                <a:prstClr val="black">
                  <a:tint val="75000"/>
                </a:prstClr>
              </a:solidFill>
            </a:endParaRPr>
          </a:p>
        </p:txBody>
      </p:sp>
      <p:sp>
        <p:nvSpPr>
          <p:cNvPr id="3" name="Holder 5"/>
          <p:cNvSpPr>
            <a:spLocks noGrp="1"/>
          </p:cNvSpPr>
          <p:nvPr>
            <p:ph type="dt" sz="half" idx="11"/>
          </p:nvPr>
        </p:nvSpPr>
        <p:spPr/>
        <p:txBody>
          <a:bodyPr/>
          <a:lstStyle>
            <a:lvl1pPr>
              <a:defRPr/>
            </a:lvl1pPr>
          </a:lstStyle>
          <a:p>
            <a:pPr>
              <a:defRPr/>
            </a:pPr>
            <a:fld id="{EFC03BDB-B974-4435-A0C3-A179984CA0BF}" type="datetime1">
              <a:rPr lang="tr-TR" smtClean="0">
                <a:solidFill>
                  <a:prstClr val="black">
                    <a:tint val="75000"/>
                  </a:prstClr>
                </a:solidFill>
              </a:rPr>
              <a:pPr>
                <a:defRPr/>
              </a:pPr>
              <a:t>08.02.2019</a:t>
            </a:fld>
            <a:endParaRPr lang="en-US" dirty="0">
              <a:solidFill>
                <a:prstClr val="black">
                  <a:tint val="75000"/>
                </a:prstClr>
              </a:solidFill>
            </a:endParaRPr>
          </a:p>
        </p:txBody>
      </p:sp>
      <p:sp>
        <p:nvSpPr>
          <p:cNvPr id="4" name="Holder 6"/>
          <p:cNvSpPr>
            <a:spLocks noGrp="1"/>
          </p:cNvSpPr>
          <p:nvPr>
            <p:ph type="sldNum" sz="quarter" idx="12"/>
          </p:nvPr>
        </p:nvSpPr>
        <p:spPr/>
        <p:txBody>
          <a:bodyPr/>
          <a:lstStyle>
            <a:lvl1pPr>
              <a:defRPr/>
            </a:lvl1pPr>
          </a:lstStyle>
          <a:p>
            <a:pPr>
              <a:defRPr/>
            </a:pPr>
            <a:fld id="{CB4C5C52-95DD-47F0-9032-A2B91710F636}" type="slidenum">
              <a:rPr lang="tr-TR">
                <a:solidFill>
                  <a:srgbClr val="146194">
                    <a:lumMod val="50000"/>
                  </a:srgbClr>
                </a:solidFill>
              </a:rPr>
              <a:pPr>
                <a:defRPr/>
              </a:pPr>
              <a:t>‹#›</a:t>
            </a:fld>
            <a:endParaRPr lang="tr-TR">
              <a:solidFill>
                <a:srgbClr val="146194">
                  <a:lumMod val="50000"/>
                </a:srgbClr>
              </a:solidFill>
            </a:endParaRPr>
          </a:p>
        </p:txBody>
      </p:sp>
    </p:spTree>
    <p:extLst>
      <p:ext uri="{BB962C8B-B14F-4D97-AF65-F5344CB8AC3E}">
        <p14:creationId xmlns:p14="http://schemas.microsoft.com/office/powerpoint/2010/main" val="2698619882"/>
      </p:ext>
    </p:extLst>
  </p:cSld>
  <p:clrMapOvr>
    <a:masterClrMapping/>
  </p:clrMapOvr>
  <p:transition spd="slow">
    <p:wip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7_Пользовательский макет">
    <p:spTree>
      <p:nvGrpSpPr>
        <p:cNvPr id="1" name=""/>
        <p:cNvGrpSpPr/>
        <p:nvPr/>
      </p:nvGrpSpPr>
      <p:grpSpPr>
        <a:xfrm>
          <a:off x="0" y="0"/>
          <a:ext cx="0" cy="0"/>
          <a:chOff x="0" y="0"/>
          <a:chExt cx="0" cy="0"/>
        </a:xfrm>
      </p:grpSpPr>
      <p:sp>
        <p:nvSpPr>
          <p:cNvPr id="63" name="Рисунок 61"/>
          <p:cNvSpPr>
            <a:spLocks noGrp="1"/>
          </p:cNvSpPr>
          <p:nvPr>
            <p:ph type="pic" sz="quarter" idx="10"/>
          </p:nvPr>
        </p:nvSpPr>
        <p:spPr>
          <a:xfrm>
            <a:off x="0" y="0"/>
            <a:ext cx="6096000" cy="6858000"/>
          </a:xfrm>
          <a:prstGeom prst="rect">
            <a:avLst/>
          </a:prstGeom>
          <a:noFill/>
        </p:spPr>
        <p:txBody>
          <a:bodyPr/>
          <a:lstStyle>
            <a:lvl1pPr>
              <a:defRPr>
                <a:noFill/>
              </a:defRPr>
            </a:lvl1pPr>
          </a:lstStyle>
          <a:p>
            <a:endParaRPr lang="ru-RU"/>
          </a:p>
        </p:txBody>
      </p:sp>
    </p:spTree>
    <p:extLst>
      <p:ext uri="{BB962C8B-B14F-4D97-AF65-F5344CB8AC3E}">
        <p14:creationId xmlns:p14="http://schemas.microsoft.com/office/powerpoint/2010/main" val="2862243577"/>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pos="7680">
          <p15:clr>
            <a:srgbClr val="FBAE40"/>
          </p15:clr>
        </p15:guide>
        <p15:guide id="2" orient="horz" pos="4320">
          <p15:clr>
            <a:srgbClr val="FBAE40"/>
          </p15:clr>
        </p15:guide>
        <p15:guide id="3" pos="14484">
          <p15:clr>
            <a:srgbClr val="FBAE40"/>
          </p15:clr>
        </p15:guide>
        <p15:guide id="4" pos="876">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6000" y="269632"/>
            <a:ext cx="10769600" cy="1143000"/>
          </a:xfrm>
        </p:spPr>
        <p:txBody>
          <a:bodyPr anchor="ctr" anchorCtr="0"/>
          <a:lstStyle>
            <a:lvl1pPr algn="l" eaLnBrk="1" latinLnBrk="0" hangingPunct="1">
              <a:defRPr kumimoji="0" lang="tr-TR"/>
            </a:lvl1pPr>
          </a:lstStyle>
          <a:p>
            <a:r>
              <a:rPr kumimoji="0" lang="tr-TR"/>
              <a:t>Ana başlık stilini düzenlemek için tıklatın</a:t>
            </a:r>
          </a:p>
        </p:txBody>
      </p:sp>
      <p:sp>
        <p:nvSpPr>
          <p:cNvPr id="3" name="Content Placeholder 2"/>
          <p:cNvSpPr>
            <a:spLocks noGrp="1"/>
          </p:cNvSpPr>
          <p:nvPr>
            <p:ph idx="1"/>
          </p:nvPr>
        </p:nvSpPr>
        <p:spPr>
          <a:xfrm>
            <a:off x="1016000" y="1596413"/>
            <a:ext cx="10769600" cy="4297363"/>
          </a:xfrm>
        </p:spPr>
        <p:txBody>
          <a:bodyPr>
            <a:normAutofit/>
          </a:bodyPr>
          <a:lstStyle>
            <a:lvl1pPr eaLnBrk="1" latinLnBrk="0" hangingPunct="1">
              <a:defRPr kumimoji="0" lang="tr-TR" sz="3200">
                <a:latin typeface="+mn-lt"/>
              </a:defRPr>
            </a:lvl1pPr>
            <a:lvl2pPr eaLnBrk="1" latinLnBrk="0" hangingPunct="1">
              <a:defRPr kumimoji="0" lang="tr-TR" sz="2800">
                <a:latin typeface="+mn-lt"/>
              </a:defRPr>
            </a:lvl2pPr>
            <a:lvl3pPr eaLnBrk="1" latinLnBrk="0" hangingPunct="1">
              <a:defRPr kumimoji="0" lang="tr-TR" sz="2400">
                <a:latin typeface="+mn-lt"/>
              </a:defRPr>
            </a:lvl3pPr>
            <a:lvl4pPr eaLnBrk="1" latinLnBrk="0" hangingPunct="1">
              <a:defRPr kumimoji="0" lang="tr-TR" sz="2400">
                <a:latin typeface="+mn-lt"/>
              </a:defRPr>
            </a:lvl4pPr>
            <a:lvl5pPr eaLnBrk="1" latinLnBrk="0" hangingPunct="1">
              <a:defRPr kumimoji="0" lang="tr-TR" sz="2400">
                <a:latin typeface="+mn-lt"/>
              </a:defRPr>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4" name="Date Placeholder 3"/>
          <p:cNvSpPr>
            <a:spLocks noGrp="1"/>
          </p:cNvSpPr>
          <p:nvPr>
            <p:ph type="dt" sz="half" idx="10"/>
          </p:nvPr>
        </p:nvSpPr>
        <p:spPr/>
        <p:txBody>
          <a:bodyPr/>
          <a:lstStyle/>
          <a:p>
            <a:pPr>
              <a:defRPr/>
            </a:pPr>
            <a:fld id="{5F6E87EE-3AB8-4E00-B7A2-FE92C626528F}" type="datetime1">
              <a:rPr lang="tr-TR" smtClean="0">
                <a:solidFill>
                  <a:prstClr val="black">
                    <a:tint val="75000"/>
                  </a:prstClr>
                </a:solidFill>
              </a:rPr>
              <a:pPr>
                <a:defRPr/>
              </a:pPr>
              <a:t>08.02.2019</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tr-TR">
              <a:solidFill>
                <a:prstClr val="black">
                  <a:tint val="75000"/>
                </a:prstClr>
              </a:solidFill>
            </a:endParaRPr>
          </a:p>
        </p:txBody>
      </p:sp>
      <p:sp>
        <p:nvSpPr>
          <p:cNvPr id="6" name="Slide Number Placeholder 5"/>
          <p:cNvSpPr>
            <a:spLocks noGrp="1"/>
          </p:cNvSpPr>
          <p:nvPr>
            <p:ph type="sldNum" sz="quarter" idx="12"/>
          </p:nvPr>
        </p:nvSpPr>
        <p:spPr>
          <a:xfrm>
            <a:off x="8940800" y="6356351"/>
            <a:ext cx="2844800" cy="365125"/>
          </a:xfrm>
        </p:spPr>
        <p:txBody>
          <a:bodyPr/>
          <a:lstStyle/>
          <a:p>
            <a:pPr>
              <a:defRPr/>
            </a:pPr>
            <a:fld id="{33D6E5A2-EC83-451F-A719-9AC1370DD5CF}" type="slidenum">
              <a:rPr>
                <a:solidFill>
                  <a:srgbClr val="146194">
                    <a:lumMod val="50000"/>
                  </a:srgbClr>
                </a:solidFill>
              </a:rPr>
              <a:pPr>
                <a:defRPr/>
              </a:pPr>
              <a:t>‹#›</a:t>
            </a:fld>
            <a:endParaRPr lang="tr-TR">
              <a:solidFill>
                <a:srgbClr val="146194">
                  <a:lumMod val="50000"/>
                </a:srgbClr>
              </a:solidFill>
            </a:endParaRPr>
          </a:p>
        </p:txBody>
      </p:sp>
    </p:spTree>
    <p:extLst>
      <p:ext uri="{BB962C8B-B14F-4D97-AF65-F5344CB8AC3E}">
        <p14:creationId xmlns:p14="http://schemas.microsoft.com/office/powerpoint/2010/main" val="2234218031"/>
      </p:ext>
    </p:extLst>
  </p:cSld>
  <p:clrMapOvr>
    <a:masterClrMapping/>
  </p:clrMapOvr>
  <p:transition spd="slow">
    <p:wip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8_Пользовательский макет">
    <p:spTree>
      <p:nvGrpSpPr>
        <p:cNvPr id="1" name=""/>
        <p:cNvGrpSpPr/>
        <p:nvPr/>
      </p:nvGrpSpPr>
      <p:grpSpPr>
        <a:xfrm>
          <a:off x="0" y="0"/>
          <a:ext cx="0" cy="0"/>
          <a:chOff x="0" y="0"/>
          <a:chExt cx="0" cy="0"/>
        </a:xfrm>
      </p:grpSpPr>
      <p:sp>
        <p:nvSpPr>
          <p:cNvPr id="63" name="Рисунок 61"/>
          <p:cNvSpPr>
            <a:spLocks noGrp="1"/>
          </p:cNvSpPr>
          <p:nvPr>
            <p:ph type="pic" sz="quarter" idx="10"/>
          </p:nvPr>
        </p:nvSpPr>
        <p:spPr>
          <a:xfrm>
            <a:off x="0" y="0"/>
            <a:ext cx="12192000" cy="6858000"/>
          </a:xfrm>
          <a:prstGeom prst="rect">
            <a:avLst/>
          </a:prstGeom>
          <a:noFill/>
        </p:spPr>
        <p:txBody>
          <a:bodyPr/>
          <a:lstStyle>
            <a:lvl1pPr>
              <a:defRPr>
                <a:noFill/>
              </a:defRPr>
            </a:lvl1pPr>
          </a:lstStyle>
          <a:p>
            <a:endParaRPr lang="ru-RU"/>
          </a:p>
        </p:txBody>
      </p:sp>
    </p:spTree>
    <p:extLst>
      <p:ext uri="{BB962C8B-B14F-4D97-AF65-F5344CB8AC3E}">
        <p14:creationId xmlns:p14="http://schemas.microsoft.com/office/powerpoint/2010/main" val="1524689299"/>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pos="5760">
          <p15:clr>
            <a:srgbClr val="FBAE40"/>
          </p15:clr>
        </p15:guide>
        <p15:guide id="2" orient="horz" pos="4320">
          <p15:clr>
            <a:srgbClr val="FBAE40"/>
          </p15:clr>
        </p15:guide>
        <p15:guide id="3" pos="10863">
          <p15:clr>
            <a:srgbClr val="FBAE40"/>
          </p15:clr>
        </p15:guide>
        <p15:guide id="4" pos="65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çıklama Yazı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989013" y="914400"/>
            <a:ext cx="3280975"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tr-TR" smtClean="0"/>
              <a:t>Resmi yer tutucuya sürükleyin veya eklemek için simgeyi tıklatın</a:t>
            </a:r>
            <a:endParaRPr lang="en-US" dirty="0"/>
          </a:p>
        </p:txBody>
      </p:sp>
      <p:sp>
        <p:nvSpPr>
          <p:cNvPr id="4" name="Text Placeholder 3"/>
          <p:cNvSpPr>
            <a:spLocks noGrp="1"/>
          </p:cNvSpPr>
          <p:nvPr>
            <p:ph type="body" sz="half" idx="2"/>
          </p:nvPr>
        </p:nvSpPr>
        <p:spPr>
          <a:xfrm>
            <a:off x="4722813" y="2777067"/>
            <a:ext cx="6021388" cy="2048933"/>
          </a:xfrm>
        </p:spPr>
        <p:txBody>
          <a:bodyPr anchor="t">
            <a:normAutofit/>
          </a:bodyPr>
          <a:lstStyle>
            <a:lvl1pPr marL="0" indent="0">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tr-TR" smtClean="0"/>
              <a:t>Ana metin stillerini düzenlemek için tıklatın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7E19C2-FB11-42BF-AEA1-CF75A9D722F3}" type="datetime1">
              <a:rPr kumimoji="0" lang="tr-TR" sz="1000" b="0" i="0" u="none" strike="noStrike" kern="1200" cap="none" spc="0" normalizeH="0" baseline="0" noProof="0" smtClean="0">
                <a:ln>
                  <a:noFill/>
                </a:ln>
                <a:solidFill>
                  <a:srgbClr val="146194">
                    <a:lumMod val="50000"/>
                  </a:srgbClr>
                </a:solidFill>
                <a:effectLst/>
                <a:uLnTx/>
                <a:uFillTx/>
                <a:latin typeface="Century Gothic"/>
                <a:ea typeface="+mn-ea"/>
                <a:cs typeface="+mn-cs"/>
              </a:rPr>
              <a:t>08.02.2019</a:t>
            </a:fld>
            <a:endParaRPr kumimoji="0" lang="tr-TR" sz="10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0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32C5A8-63B1-2A48-82C4-62AE275B8604}" type="slidenum">
              <a:rPr kumimoji="0" lang="tr-TR" sz="3200" b="0" i="0" u="none" strike="noStrike" kern="1200" cap="none" spc="0" normalizeH="0" baseline="0" noProof="0" smtClean="0">
                <a:ln>
                  <a:noFill/>
                </a:ln>
                <a:solidFill>
                  <a:srgbClr val="146194">
                    <a:lumMod val="50000"/>
                  </a:srgbClr>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32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Tree>
    <p:extLst>
      <p:ext uri="{BB962C8B-B14F-4D97-AF65-F5344CB8AC3E}">
        <p14:creationId xmlns:p14="http://schemas.microsoft.com/office/powerpoint/2010/main" val="154842551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image" Target="../media/image4.jpe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1.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image" Target="../media/image5.png"/><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image" Target="../media/image5.png"/><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4212" y="685801"/>
            <a:ext cx="8534400" cy="3615267"/>
          </a:xfrm>
          <a:prstGeom prst="rect">
            <a:avLst/>
          </a:prstGeom>
        </p:spPr>
        <p:txBody>
          <a:bodyPr vert="horz" lIns="91440" tIns="45720" rIns="91440" bIns="45720" rtlCol="0" anchor="ctr">
            <a:normAutofit/>
          </a:bodyPr>
          <a:lstStyle/>
          <a:p>
            <a:pPr lvl="0"/>
            <a:r>
              <a:rPr lang="tr-TR" dirty="0" smtClean="0"/>
              <a:t>Ana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fld id="{A8C81BC5-B925-4053-ACAD-389A9CA1F562}" type="datetime1">
              <a:rPr kumimoji="0" lang="tr-TR" sz="1000" b="0" i="0" u="none" strike="noStrike" kern="1200" cap="none" spc="0" normalizeH="0" baseline="0" noProof="0" smtClean="0">
                <a:ln>
                  <a:noFill/>
                </a:ln>
                <a:solidFill>
                  <a:srgbClr val="146194">
                    <a:lumMod val="50000"/>
                  </a:srgbClr>
                </a:solidFill>
                <a:effectLst/>
                <a:uLnTx/>
                <a:uFillTx/>
                <a:latin typeface="Century Gothic"/>
                <a:ea typeface="+mn-ea"/>
                <a:cs typeface="+mn-cs"/>
              </a:rPr>
              <a:t>08.02.2019</a:t>
            </a:fld>
            <a:endParaRPr kumimoji="0" lang="tr-TR" sz="10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tr-TR" sz="10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
        <p:nvSpPr>
          <p:cNvPr id="6" name="Slide Number Placeholder 5"/>
          <p:cNvSpPr>
            <a:spLocks noGrp="1"/>
          </p:cNvSpPr>
          <p:nvPr>
            <p:ph type="sldNum" sz="quarter" idx="4"/>
          </p:nvPr>
        </p:nvSpPr>
        <p:spPr>
          <a:xfrm>
            <a:off x="10363200" y="5578476"/>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fld id="{FE32C5A8-63B1-2A48-82C4-62AE275B8604}" type="slidenum">
              <a:rPr kumimoji="0" lang="tr-TR" sz="3200" b="0" i="0" u="none" strike="noStrike" kern="1200" cap="none" spc="0" normalizeH="0" baseline="0" noProof="0" smtClean="0">
                <a:ln>
                  <a:noFill/>
                </a:ln>
                <a:solidFill>
                  <a:srgbClr val="146194">
                    <a:lumMod val="50000"/>
                  </a:srgbClr>
                </a:solidFill>
                <a:effectLst/>
                <a:uLnTx/>
                <a:uFillTx/>
                <a:latin typeface="Century Gothic"/>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tr-TR" sz="32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pic>
        <p:nvPicPr>
          <p:cNvPr id="13" name="Resim 12"/>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04775" y="85725"/>
            <a:ext cx="857250" cy="857250"/>
          </a:xfrm>
          <a:prstGeom prst="rect">
            <a:avLst/>
          </a:prstGeom>
        </p:spPr>
      </p:pic>
    </p:spTree>
    <p:extLst>
      <p:ext uri="{BB962C8B-B14F-4D97-AF65-F5344CB8AC3E}">
        <p14:creationId xmlns:p14="http://schemas.microsoft.com/office/powerpoint/2010/main" val="255735869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710" r:id="rId22"/>
    <p:sldLayoutId id="2147483755" r:id="rId23"/>
  </p:sldLayoutIdLst>
  <p:transition spd="slow">
    <p:wipe/>
  </p:transition>
  <p:hf sldNum="0" hdr="0" ftr="0" dt="0"/>
  <p:txStyles>
    <p:titleStyle>
      <a:lvl1pPr algn="l" defTabSz="457189"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44" indent="-285744" algn="l" defTabSz="457189"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32" indent="-285744" algn="l" defTabSz="457189"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21" indent="-285744" algn="l" defTabSz="457189"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12" indent="-171446" algn="l" defTabSz="457189"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01" indent="-171446" algn="l" defTabSz="457189"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537" indent="-228594" algn="l" defTabSz="457189"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726" indent="-228594" algn="l" defTabSz="457189"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8914" indent="-228594" algn="l" defTabSz="457189"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103" indent="-228594" algn="l" defTabSz="457189"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232561"/>
            <a:ext cx="12321375" cy="7701024"/>
          </a:xfrm>
          <a:prstGeom prst="rect">
            <a:avLst/>
          </a:prstGeom>
        </p:spPr>
      </p:pic>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FC5BEA-28EA-4D74-8243-AD94942B90EA}" type="datetime1">
              <a:rPr lang="tr-TR" smtClean="0"/>
              <a:t>08.02.2019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17F084-79F9-441C-BFFB-78D532C1A68B}" type="slidenum">
              <a:rPr lang="tr-TR" smtClean="0"/>
              <a:t>‹#›</a:t>
            </a:fld>
            <a:endParaRPr lang="tr-TR"/>
          </a:p>
        </p:txBody>
      </p:sp>
    </p:spTree>
    <p:extLst>
      <p:ext uri="{BB962C8B-B14F-4D97-AF65-F5344CB8AC3E}">
        <p14:creationId xmlns:p14="http://schemas.microsoft.com/office/powerpoint/2010/main" val="103516441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spd="slow">
    <p:wipe/>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232561"/>
            <a:ext cx="12321375" cy="7701024"/>
          </a:xfrm>
          <a:prstGeom prst="rect">
            <a:avLst/>
          </a:prstGeom>
        </p:spPr>
      </p:pic>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7383843-17F2-469C-9055-6DADEC5C1593}"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08.02.2019</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D17F084-79F9-441C-BFFB-78D532C1A68B}"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113685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9"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4212" y="685801"/>
            <a:ext cx="8534400" cy="3615267"/>
          </a:xfrm>
          <a:prstGeom prst="rect">
            <a:avLst/>
          </a:prstGeom>
        </p:spPr>
        <p:txBody>
          <a:bodyPr vert="horz" lIns="91440" tIns="45720" rIns="91440" bIns="45720" rtlCol="0" anchor="ctr">
            <a:normAutofit/>
          </a:bodyPr>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defTabSz="914377">
              <a:defRPr/>
            </a:pPr>
            <a:fld id="{A8C81BC5-B925-4053-ACAD-389A9CA1F562}" type="datetime1">
              <a:rPr lang="tr-TR" smtClean="0">
                <a:solidFill>
                  <a:srgbClr val="146194">
                    <a:lumMod val="50000"/>
                  </a:srgbClr>
                </a:solidFill>
              </a:rPr>
              <a:pPr defTabSz="914377">
                <a:defRPr/>
              </a:pPr>
              <a:t>08.02.2019</a:t>
            </a:fld>
            <a:endParaRPr lang="tr-TR">
              <a:solidFill>
                <a:srgbClr val="146194">
                  <a:lumMod val="50000"/>
                </a:srgbClr>
              </a:solidFill>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defTabSz="914377">
              <a:defRPr/>
            </a:pPr>
            <a:endParaRPr lang="tr-TR">
              <a:solidFill>
                <a:srgbClr val="146194">
                  <a:lumMod val="50000"/>
                </a:srgbClr>
              </a:solidFill>
            </a:endParaRPr>
          </a:p>
        </p:txBody>
      </p:sp>
      <p:sp>
        <p:nvSpPr>
          <p:cNvPr id="6" name="Slide Number Placeholder 5"/>
          <p:cNvSpPr>
            <a:spLocks noGrp="1"/>
          </p:cNvSpPr>
          <p:nvPr>
            <p:ph type="sldNum" sz="quarter" idx="4"/>
          </p:nvPr>
        </p:nvSpPr>
        <p:spPr>
          <a:xfrm>
            <a:off x="10363200" y="5578476"/>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defTabSz="914377">
              <a:defRPr/>
            </a:pPr>
            <a:fld id="{FE32C5A8-63B1-2A48-82C4-62AE275B8604}" type="slidenum">
              <a:rPr lang="tr-TR" smtClean="0">
                <a:solidFill>
                  <a:srgbClr val="146194">
                    <a:lumMod val="50000"/>
                  </a:srgbClr>
                </a:solidFill>
              </a:rPr>
              <a:pPr defTabSz="914377">
                <a:defRPr/>
              </a:pPr>
              <a:t>‹#›</a:t>
            </a:fld>
            <a:endParaRPr lang="tr-TR">
              <a:solidFill>
                <a:srgbClr val="146194">
                  <a:lumMod val="50000"/>
                </a:srgbClr>
              </a:solidFill>
            </a:endParaRPr>
          </a:p>
        </p:txBody>
      </p:sp>
    </p:spTree>
    <p:extLst>
      <p:ext uri="{BB962C8B-B14F-4D97-AF65-F5344CB8AC3E}">
        <p14:creationId xmlns:p14="http://schemas.microsoft.com/office/powerpoint/2010/main" val="3062256486"/>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Lst>
  <p:transition spd="slow">
    <p:wipe/>
  </p:transition>
  <p:hf sldNum="0" hdr="0" ftr="0" dt="0"/>
  <p:txStyles>
    <p:titleStyle>
      <a:lvl1pPr algn="l" defTabSz="457189"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44" indent="-285744" algn="l" defTabSz="457189"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32" indent="-285744" algn="l" defTabSz="457189"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21" indent="-285744" algn="l" defTabSz="457189"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12" indent="-171446" algn="l" defTabSz="457189"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01" indent="-171446" algn="l" defTabSz="457189"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537" indent="-228594" algn="l" defTabSz="457189"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726" indent="-228594" algn="l" defTabSz="457189"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8914" indent="-228594" algn="l" defTabSz="457189"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103" indent="-228594" algn="l" defTabSz="457189"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9"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4212" y="685801"/>
            <a:ext cx="8534400" cy="3615267"/>
          </a:xfrm>
          <a:prstGeom prst="rect">
            <a:avLst/>
          </a:prstGeom>
        </p:spPr>
        <p:txBody>
          <a:bodyPr vert="horz" lIns="91440" tIns="45720" rIns="91440" bIns="45720" rtlCol="0" anchor="ctr">
            <a:normAutofit/>
          </a:bodyPr>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defTabSz="914377">
              <a:defRPr/>
            </a:pPr>
            <a:fld id="{A8C81BC5-B925-4053-ACAD-389A9CA1F562}" type="datetime1">
              <a:rPr lang="tr-TR" smtClean="0">
                <a:solidFill>
                  <a:srgbClr val="146194">
                    <a:lumMod val="50000"/>
                  </a:srgbClr>
                </a:solidFill>
              </a:rPr>
              <a:pPr defTabSz="914377">
                <a:defRPr/>
              </a:pPr>
              <a:t>08.02.2019</a:t>
            </a:fld>
            <a:endParaRPr lang="tr-TR">
              <a:solidFill>
                <a:srgbClr val="146194">
                  <a:lumMod val="50000"/>
                </a:srgbClr>
              </a:solidFill>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defTabSz="914377">
              <a:defRPr/>
            </a:pPr>
            <a:endParaRPr lang="tr-TR">
              <a:solidFill>
                <a:srgbClr val="146194">
                  <a:lumMod val="50000"/>
                </a:srgbClr>
              </a:solidFill>
            </a:endParaRPr>
          </a:p>
        </p:txBody>
      </p:sp>
      <p:sp>
        <p:nvSpPr>
          <p:cNvPr id="6" name="Slide Number Placeholder 5"/>
          <p:cNvSpPr>
            <a:spLocks noGrp="1"/>
          </p:cNvSpPr>
          <p:nvPr>
            <p:ph type="sldNum" sz="quarter" idx="4"/>
          </p:nvPr>
        </p:nvSpPr>
        <p:spPr>
          <a:xfrm>
            <a:off x="10363200" y="5578476"/>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defTabSz="914377">
              <a:defRPr/>
            </a:pPr>
            <a:fld id="{FE32C5A8-63B1-2A48-82C4-62AE275B8604}" type="slidenum">
              <a:rPr lang="tr-TR" smtClean="0">
                <a:solidFill>
                  <a:srgbClr val="146194">
                    <a:lumMod val="50000"/>
                  </a:srgbClr>
                </a:solidFill>
              </a:rPr>
              <a:pPr defTabSz="914377">
                <a:defRPr/>
              </a:pPr>
              <a:t>‹#›</a:t>
            </a:fld>
            <a:endParaRPr lang="tr-TR">
              <a:solidFill>
                <a:srgbClr val="146194">
                  <a:lumMod val="50000"/>
                </a:srgbClr>
              </a:solidFill>
            </a:endParaRPr>
          </a:p>
        </p:txBody>
      </p:sp>
    </p:spTree>
    <p:extLst>
      <p:ext uri="{BB962C8B-B14F-4D97-AF65-F5344CB8AC3E}">
        <p14:creationId xmlns:p14="http://schemas.microsoft.com/office/powerpoint/2010/main" val="1951903170"/>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Lst>
  <p:transition spd="slow">
    <p:wipe/>
  </p:transition>
  <p:hf sldNum="0" hdr="0" ftr="0" dt="0"/>
  <p:txStyles>
    <p:titleStyle>
      <a:lvl1pPr algn="l" defTabSz="457189"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44" indent="-285744" algn="l" defTabSz="457189"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32" indent="-285744" algn="l" defTabSz="457189"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21" indent="-285744" algn="l" defTabSz="457189"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12" indent="-171446" algn="l" defTabSz="457189"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01" indent="-171446" algn="l" defTabSz="457189"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537" indent="-228594" algn="l" defTabSz="457189"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726" indent="-228594" algn="l" defTabSz="457189"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8914" indent="-228594" algn="l" defTabSz="457189"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103" indent="-228594" algn="l" defTabSz="457189"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yazilimdestek.saglik.gov.tr/"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2976080"/>
            <a:ext cx="1232535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smtClean="0">
                <a:ln>
                  <a:noFill/>
                </a:ln>
                <a:solidFill>
                  <a:prstClr val="white"/>
                </a:solidFill>
                <a:effectLst/>
                <a:uLnTx/>
                <a:uFillTx/>
                <a:latin typeface="Century Gothic"/>
                <a:ea typeface="+mn-ea"/>
                <a:cs typeface="+mn-cs"/>
              </a:rPr>
              <a:t>6-7 ŞUBAT 2019</a:t>
            </a:r>
            <a:endParaRPr kumimoji="0" lang="tr-TR" sz="20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6" name="Dikdörtgen 5"/>
          <p:cNvSpPr/>
          <p:nvPr/>
        </p:nvSpPr>
        <p:spPr>
          <a:xfrm>
            <a:off x="474104" y="4338583"/>
            <a:ext cx="11243790" cy="2292935"/>
          </a:xfrm>
          <a:prstGeom prst="rect">
            <a:avLst/>
          </a:prstGeom>
        </p:spPr>
        <p:txBody>
          <a:bodyPr wrap="square">
            <a:spAutoFit/>
          </a:bodyPr>
          <a:lstStyle/>
          <a:p>
            <a:pPr lvl="0" algn="ctr">
              <a:spcBef>
                <a:spcPts val="600"/>
              </a:spcBef>
              <a:spcAft>
                <a:spcPts val="600"/>
              </a:spcAft>
              <a:defRPr/>
            </a:pPr>
            <a:r>
              <a:rPr lang="tr-TR" sz="2000" dirty="0">
                <a:solidFill>
                  <a:prstClr val="white"/>
                </a:solidFill>
              </a:rPr>
              <a:t> DR.GÜL KERMAN</a:t>
            </a:r>
            <a:endParaRPr kumimoji="0" lang="tr-TR" sz="2000" b="0" i="0" u="none" strike="noStrike" kern="1200" cap="none" spc="0" normalizeH="0" baseline="0" noProof="0" dirty="0" smtClean="0">
              <a:ln>
                <a:noFill/>
              </a:ln>
              <a:solidFill>
                <a:prstClr val="white"/>
              </a:solidFill>
              <a:effectLst/>
              <a:uLnTx/>
              <a:uFillTx/>
              <a:latin typeface="Century Gothic"/>
            </a:endParaRPr>
          </a:p>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tr-TR" sz="2000" b="0" i="0" u="none" strike="noStrike" kern="1200" cap="none" spc="0" normalizeH="0" baseline="0" noProof="0" dirty="0" smtClean="0">
                <a:ln>
                  <a:noFill/>
                </a:ln>
                <a:solidFill>
                  <a:prstClr val="white"/>
                </a:solidFill>
                <a:effectLst/>
                <a:uLnTx/>
                <a:uFillTx/>
                <a:latin typeface="Century Gothic"/>
              </a:rPr>
              <a:t>KAMU </a:t>
            </a:r>
            <a:r>
              <a:rPr kumimoji="0" lang="tr-TR" sz="2000" b="0" i="0" u="none" strike="noStrike" kern="1200" cap="none" spc="0" normalizeH="0" baseline="0" noProof="0" dirty="0" smtClean="0">
                <a:ln>
                  <a:noFill/>
                </a:ln>
                <a:solidFill>
                  <a:prstClr val="white"/>
                </a:solidFill>
                <a:effectLst/>
                <a:uLnTx/>
                <a:uFillTx/>
                <a:latin typeface="Century Gothic"/>
              </a:rPr>
              <a:t>HASTANELERİ GENEL MÜDÜRLÜĞÜ</a:t>
            </a:r>
          </a:p>
          <a:p>
            <a:r>
              <a:rPr lang="tr-TR" sz="2000" cap="all" dirty="0" smtClean="0"/>
              <a:t>                    İSTATİSTİK</a:t>
            </a:r>
            <a:r>
              <a:rPr lang="tr-TR" sz="2000" cap="all" dirty="0"/>
              <a:t>, ANALİZ, RAPORLAMA VE STRATEJİK YÖNETİM DAİRESİ </a:t>
            </a:r>
            <a:r>
              <a:rPr lang="tr-TR" sz="2000" cap="all" dirty="0" smtClean="0"/>
              <a:t>BAŞKANLIĞI</a:t>
            </a:r>
          </a:p>
          <a:p>
            <a:pPr lvl="0"/>
            <a:r>
              <a:rPr lang="tr-TR" sz="2000" smtClean="0">
                <a:solidFill>
                  <a:prstClr val="white"/>
                </a:solidFill>
              </a:rPr>
              <a:t>                                                               </a:t>
            </a:r>
            <a:endParaRPr lang="tr-TR" sz="2000" dirty="0"/>
          </a:p>
          <a:p>
            <a:r>
              <a:rPr lang="tr-TR" sz="2400" dirty="0"/>
              <a:t/>
            </a:r>
            <a:br>
              <a:rPr lang="tr-TR" sz="2400" dirty="0"/>
            </a:br>
            <a:endParaRPr kumimoji="0" lang="tr-TR" sz="2400" b="0" i="0" u="none" strike="noStrike" kern="1200" cap="none" spc="0" normalizeH="0" baseline="0" noProof="0" dirty="0">
              <a:ln>
                <a:noFill/>
              </a:ln>
              <a:solidFill>
                <a:prstClr val="white"/>
              </a:solidFill>
              <a:effectLst/>
              <a:uLnTx/>
              <a:uFillTx/>
              <a:latin typeface="Century Gothic"/>
              <a:ea typeface="+mn-ea"/>
              <a:cs typeface="+mn-cs"/>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6877" y="369557"/>
            <a:ext cx="998246" cy="998246"/>
          </a:xfrm>
          <a:prstGeom prst="rect">
            <a:avLst/>
          </a:prstGeom>
        </p:spPr>
      </p:pic>
      <p:sp>
        <p:nvSpPr>
          <p:cNvPr id="4" name="Dikdörtgen 3"/>
          <p:cNvSpPr/>
          <p:nvPr/>
        </p:nvSpPr>
        <p:spPr>
          <a:xfrm>
            <a:off x="3011671" y="2012300"/>
            <a:ext cx="6168676" cy="461665"/>
          </a:xfrm>
          <a:prstGeom prst="rect">
            <a:avLst/>
          </a:prstGeom>
        </p:spPr>
        <p:txBody>
          <a:bodyPr wrap="none">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tr-TR" sz="2400" b="0" i="0" u="none" strike="noStrike" kern="1200" cap="none" spc="0" normalizeH="0" baseline="0" noProof="0" dirty="0" smtClean="0">
                <a:ln>
                  <a:noFill/>
                </a:ln>
                <a:solidFill>
                  <a:prstClr val="white"/>
                </a:solidFill>
                <a:effectLst/>
                <a:uLnTx/>
                <a:uFillTx/>
                <a:latin typeface="Century Gothic"/>
                <a:ea typeface="+mn-ea"/>
                <a:cs typeface="+mn-cs"/>
              </a:rPr>
              <a:t>MHRS’NİN ETKİN KULLANIMI VE HUSUSLAR</a:t>
            </a:r>
            <a:endParaRPr kumimoji="0" lang="tr-TR" sz="2400" b="0" i="0" u="none" strike="noStrike" kern="1200" cap="none" spc="0" normalizeH="0" baseline="0" noProof="0" dirty="0">
              <a:ln>
                <a:noFill/>
              </a:ln>
              <a:solidFill>
                <a:prstClr val="white"/>
              </a:solidFill>
              <a:effectLst/>
              <a:uLnTx/>
              <a:uFillTx/>
              <a:latin typeface="Century Gothic"/>
              <a:ea typeface="+mn-ea"/>
              <a:cs typeface="+mn-cs"/>
            </a:endParaRPr>
          </a:p>
        </p:txBody>
      </p:sp>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969" y="5349398"/>
            <a:ext cx="913945" cy="1097454"/>
          </a:xfrm>
          <a:prstGeom prst="rect">
            <a:avLst/>
          </a:prstGeom>
        </p:spPr>
      </p:pic>
    </p:spTree>
    <p:extLst>
      <p:ext uri="{BB962C8B-B14F-4D97-AF65-F5344CB8AC3E}">
        <p14:creationId xmlns:p14="http://schemas.microsoft.com/office/powerpoint/2010/main" val="33879926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uvarlatılmış Dikdörtgen 5"/>
          <p:cNvSpPr/>
          <p:nvPr/>
        </p:nvSpPr>
        <p:spPr>
          <a:xfrm>
            <a:off x="3343861" y="1018504"/>
            <a:ext cx="5991367" cy="1828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tr-TR" sz="2800" b="1" dirty="0" smtClean="0">
                <a:solidFill>
                  <a:schemeClr val="bg1">
                    <a:lumMod val="85000"/>
                    <a:lumOff val="15000"/>
                  </a:schemeClr>
                </a:solidFill>
                <a:latin typeface="Calibri" panose="020F0502020204030204" pitchFamily="34" charset="0"/>
                <a:cs typeface="Calibri" panose="020F0502020204030204" pitchFamily="34" charset="0"/>
              </a:rPr>
              <a:t>Üç Farklı Hekim Çalışma Cetveli bulunmaktadır </a:t>
            </a:r>
            <a:endParaRPr lang="tr-TR" sz="2800" b="1" dirty="0">
              <a:solidFill>
                <a:schemeClr val="bg1">
                  <a:lumMod val="85000"/>
                  <a:lumOff val="15000"/>
                </a:schemeClr>
              </a:solidFill>
              <a:latin typeface="Calibri" panose="020F0502020204030204" pitchFamily="34" charset="0"/>
              <a:cs typeface="Calibri" panose="020F0502020204030204" pitchFamily="34" charset="0"/>
            </a:endParaRPr>
          </a:p>
        </p:txBody>
      </p:sp>
      <p:sp>
        <p:nvSpPr>
          <p:cNvPr id="8" name="Yuvarlatılmış Dikdörtgen 7"/>
          <p:cNvSpPr/>
          <p:nvPr/>
        </p:nvSpPr>
        <p:spPr>
          <a:xfrm>
            <a:off x="451666" y="4228982"/>
            <a:ext cx="3057099" cy="1719432"/>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tr-TR" sz="2400" b="1" dirty="0" smtClean="0">
                <a:solidFill>
                  <a:schemeClr val="bg1">
                    <a:lumMod val="85000"/>
                    <a:lumOff val="15000"/>
                  </a:schemeClr>
                </a:solidFill>
                <a:latin typeface="Calibri" panose="020F0502020204030204" pitchFamily="34" charset="0"/>
                <a:cs typeface="Calibri" panose="020F0502020204030204" pitchFamily="34" charset="0"/>
              </a:rPr>
              <a:t>İlk Muayene Cetvelleri</a:t>
            </a:r>
            <a:endParaRPr lang="tr-TR" sz="2400" b="1" dirty="0">
              <a:solidFill>
                <a:schemeClr val="bg1">
                  <a:lumMod val="85000"/>
                  <a:lumOff val="15000"/>
                </a:schemeClr>
              </a:solidFill>
              <a:latin typeface="Calibri" panose="020F0502020204030204" pitchFamily="34" charset="0"/>
              <a:cs typeface="Calibri" panose="020F0502020204030204" pitchFamily="34" charset="0"/>
            </a:endParaRPr>
          </a:p>
        </p:txBody>
      </p:sp>
      <p:sp>
        <p:nvSpPr>
          <p:cNvPr id="9" name="Yuvarlatılmış Dikdörtgen 8"/>
          <p:cNvSpPr/>
          <p:nvPr/>
        </p:nvSpPr>
        <p:spPr>
          <a:xfrm>
            <a:off x="4722286" y="4187651"/>
            <a:ext cx="3234519" cy="1760763"/>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tr-TR" sz="2400" b="1" dirty="0" smtClean="0">
                <a:solidFill>
                  <a:schemeClr val="bg1">
                    <a:lumMod val="85000"/>
                    <a:lumOff val="15000"/>
                  </a:schemeClr>
                </a:solidFill>
                <a:latin typeface="Calibri" panose="020F0502020204030204" pitchFamily="34" charset="0"/>
                <a:cs typeface="Calibri" panose="020F0502020204030204" pitchFamily="34" charset="0"/>
              </a:rPr>
              <a:t>Devam Eden Muayene Cetvelleri</a:t>
            </a:r>
            <a:endParaRPr lang="tr-TR" sz="2400" b="1" dirty="0">
              <a:solidFill>
                <a:schemeClr val="bg1">
                  <a:lumMod val="85000"/>
                  <a:lumOff val="15000"/>
                </a:schemeClr>
              </a:solidFill>
              <a:latin typeface="Calibri" panose="020F0502020204030204" pitchFamily="34" charset="0"/>
              <a:cs typeface="Calibri" panose="020F0502020204030204" pitchFamily="34" charset="0"/>
            </a:endParaRPr>
          </a:p>
        </p:txBody>
      </p:sp>
      <p:sp>
        <p:nvSpPr>
          <p:cNvPr id="10" name="Yuvarlatılmış Dikdörtgen 9"/>
          <p:cNvSpPr/>
          <p:nvPr/>
        </p:nvSpPr>
        <p:spPr>
          <a:xfrm>
            <a:off x="8863997" y="4228981"/>
            <a:ext cx="3204000" cy="171943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tr-TR" sz="2400" b="1" dirty="0" smtClean="0">
                <a:solidFill>
                  <a:schemeClr val="bg1">
                    <a:lumMod val="85000"/>
                    <a:lumOff val="15000"/>
                  </a:schemeClr>
                </a:solidFill>
                <a:latin typeface="Calibri" panose="020F0502020204030204" pitchFamily="34" charset="0"/>
                <a:cs typeface="Calibri" panose="020F0502020204030204" pitchFamily="34" charset="0"/>
              </a:rPr>
              <a:t>Sağlık Kurulu Cetvelleri</a:t>
            </a:r>
            <a:endParaRPr lang="tr-TR" sz="2400" b="1" dirty="0">
              <a:solidFill>
                <a:schemeClr val="bg1">
                  <a:lumMod val="85000"/>
                  <a:lumOff val="15000"/>
                </a:schemeClr>
              </a:solidFill>
              <a:latin typeface="Calibri" panose="020F0502020204030204" pitchFamily="34" charset="0"/>
              <a:cs typeface="Calibri" panose="020F0502020204030204" pitchFamily="34" charset="0"/>
            </a:endParaRPr>
          </a:p>
        </p:txBody>
      </p:sp>
      <p:cxnSp>
        <p:nvCxnSpPr>
          <p:cNvPr id="12" name="Düz Ok Bağlayıcısı 11"/>
          <p:cNvCxnSpPr/>
          <p:nvPr/>
        </p:nvCxnSpPr>
        <p:spPr>
          <a:xfrm flipH="1">
            <a:off x="1383059" y="2747594"/>
            <a:ext cx="4624902" cy="161976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4" name="Düz Ok Bağlayıcısı 13"/>
          <p:cNvCxnSpPr/>
          <p:nvPr/>
        </p:nvCxnSpPr>
        <p:spPr>
          <a:xfrm>
            <a:off x="5979247" y="2741103"/>
            <a:ext cx="360297" cy="1697681"/>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6" name="Düz Ok Bağlayıcısı 15"/>
          <p:cNvCxnSpPr/>
          <p:nvPr/>
        </p:nvCxnSpPr>
        <p:spPr>
          <a:xfrm>
            <a:off x="5979247" y="2768482"/>
            <a:ext cx="4700253" cy="173160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11" name="Dikdörtgen 10"/>
          <p:cNvSpPr/>
          <p:nvPr/>
        </p:nvSpPr>
        <p:spPr>
          <a:xfrm>
            <a:off x="4372675" y="154837"/>
            <a:ext cx="3333932" cy="461665"/>
          </a:xfrm>
          <a:prstGeom prst="rect">
            <a:avLst/>
          </a:prstGeom>
        </p:spPr>
        <p:txBody>
          <a:bodyPr wrap="square">
            <a:spAutoFit/>
          </a:bodyPr>
          <a:lstStyle/>
          <a:p>
            <a:r>
              <a:rPr lang="tr-TR" sz="2400" b="1" dirty="0" smtClean="0">
                <a:solidFill>
                  <a:schemeClr val="bg1"/>
                </a:solidFill>
                <a:latin typeface="Calibri" panose="020F0502020204030204" pitchFamily="34" charset="0"/>
                <a:cs typeface="Calibri" panose="020F0502020204030204" pitchFamily="34" charset="0"/>
              </a:rPr>
              <a:t>HEKİM ÇALIŞMA CETVELİ</a:t>
            </a:r>
            <a:endParaRPr lang="tr-TR" sz="2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9730619"/>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914663" y="383941"/>
            <a:ext cx="6564703" cy="399648"/>
          </a:xfrm>
        </p:spPr>
        <p:txBody>
          <a:bodyPr>
            <a:noAutofit/>
          </a:bodyPr>
          <a:lstStyle/>
          <a:p>
            <a:pPr algn="ctr"/>
            <a:r>
              <a:rPr lang="tr-TR" sz="1800" b="1" dirty="0">
                <a:solidFill>
                  <a:schemeClr val="bg1">
                    <a:lumMod val="85000"/>
                    <a:lumOff val="15000"/>
                  </a:schemeClr>
                </a:solidFill>
                <a:latin typeface="Calibri" panose="020F0502020204030204" pitchFamily="34" charset="0"/>
                <a:cs typeface="Calibri" panose="020F0502020204030204" pitchFamily="34" charset="0"/>
              </a:rPr>
              <a:t>Hekim Çalışma Cetvelleri İle İlgili </a:t>
            </a:r>
            <a:r>
              <a:rPr lang="tr-TR" sz="1800" b="1" dirty="0" smtClean="0">
                <a:solidFill>
                  <a:schemeClr val="bg1">
                    <a:lumMod val="85000"/>
                    <a:lumOff val="15000"/>
                  </a:schemeClr>
                </a:solidFill>
                <a:latin typeface="Calibri" panose="020F0502020204030204" pitchFamily="34" charset="0"/>
                <a:cs typeface="Calibri" panose="020F0502020204030204" pitchFamily="34" charset="0"/>
              </a:rPr>
              <a:t>Beklentiler</a:t>
            </a:r>
            <a:endParaRPr lang="tr-TR" sz="1800" dirty="0">
              <a:solidFill>
                <a:schemeClr val="bg1">
                  <a:lumMod val="85000"/>
                  <a:lumOff val="15000"/>
                </a:schemeClr>
              </a:solidFill>
              <a:latin typeface="Calibri" panose="020F0502020204030204" pitchFamily="34" charset="0"/>
              <a:cs typeface="Calibri" panose="020F0502020204030204" pitchFamily="34" charset="0"/>
            </a:endParaRPr>
          </a:p>
        </p:txBody>
      </p:sp>
      <p:sp>
        <p:nvSpPr>
          <p:cNvPr id="6" name="Yuvarlatılmış Dikdörtgen 5"/>
          <p:cNvSpPr/>
          <p:nvPr/>
        </p:nvSpPr>
        <p:spPr>
          <a:xfrm>
            <a:off x="293425" y="1228299"/>
            <a:ext cx="5595582" cy="178785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lvl="0"/>
            <a:r>
              <a:rPr lang="tr-TR" sz="2800" b="1" dirty="0">
                <a:solidFill>
                  <a:schemeClr val="bg1">
                    <a:lumMod val="85000"/>
                    <a:lumOff val="15000"/>
                  </a:schemeClr>
                </a:solidFill>
                <a:latin typeface="Calibri" panose="020F0502020204030204" pitchFamily="34" charset="0"/>
                <a:cs typeface="Calibri" panose="020F0502020204030204" pitchFamily="34" charset="0"/>
              </a:rPr>
              <a:t>Hekim çalışma cetvellerinin yeterli gün ve kapasitede </a:t>
            </a:r>
            <a:r>
              <a:rPr lang="tr-TR" sz="2800" b="1" dirty="0" smtClean="0">
                <a:solidFill>
                  <a:schemeClr val="bg1">
                    <a:lumMod val="85000"/>
                    <a:lumOff val="15000"/>
                  </a:schemeClr>
                </a:solidFill>
                <a:latin typeface="Calibri" panose="020F0502020204030204" pitchFamily="34" charset="0"/>
                <a:cs typeface="Calibri" panose="020F0502020204030204" pitchFamily="34" charset="0"/>
              </a:rPr>
              <a:t>tanımlanması</a:t>
            </a:r>
            <a:endParaRPr lang="tr-TR" sz="2800" b="1" dirty="0">
              <a:solidFill>
                <a:schemeClr val="bg1">
                  <a:lumMod val="85000"/>
                  <a:lumOff val="15000"/>
                </a:schemeClr>
              </a:solidFill>
              <a:latin typeface="Calibri" panose="020F0502020204030204" pitchFamily="34" charset="0"/>
              <a:cs typeface="Calibri" panose="020F0502020204030204" pitchFamily="34" charset="0"/>
            </a:endParaRPr>
          </a:p>
        </p:txBody>
      </p:sp>
      <p:sp>
        <p:nvSpPr>
          <p:cNvPr id="13" name="Yuvarlatılmış Dikdörtgen 12"/>
          <p:cNvSpPr/>
          <p:nvPr/>
        </p:nvSpPr>
        <p:spPr>
          <a:xfrm>
            <a:off x="6497913" y="1252155"/>
            <a:ext cx="5580000" cy="1764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lvl="0" algn="ctr"/>
            <a:endParaRPr lang="tr-TR" sz="2800" b="1" dirty="0" smtClean="0">
              <a:cs typeface="Arial" pitchFamily="34" charset="0"/>
            </a:endParaRPr>
          </a:p>
          <a:p>
            <a:pPr lvl="0" algn="ctr"/>
            <a:r>
              <a:rPr lang="tr-TR" sz="2800" b="1" dirty="0" smtClean="0">
                <a:solidFill>
                  <a:schemeClr val="bg1">
                    <a:lumMod val="85000"/>
                    <a:lumOff val="15000"/>
                  </a:schemeClr>
                </a:solidFill>
                <a:latin typeface="Calibri" panose="020F0502020204030204" pitchFamily="34" charset="0"/>
                <a:cs typeface="Calibri" panose="020F0502020204030204" pitchFamily="34" charset="0"/>
              </a:rPr>
              <a:t>Randevu iptal süreçlerinin iyi yönetilmesi</a:t>
            </a:r>
            <a:endParaRPr lang="tr-TR" sz="2800" b="1" dirty="0">
              <a:solidFill>
                <a:schemeClr val="bg1">
                  <a:lumMod val="85000"/>
                  <a:lumOff val="15000"/>
                </a:schemeClr>
              </a:solidFill>
              <a:latin typeface="Calibri" panose="020F0502020204030204" pitchFamily="34" charset="0"/>
              <a:cs typeface="Calibri" panose="020F0502020204030204" pitchFamily="34" charset="0"/>
            </a:endParaRPr>
          </a:p>
          <a:p>
            <a:pPr algn="ctr"/>
            <a:endParaRPr lang="tr-TR" sz="2800" b="1" dirty="0">
              <a:solidFill>
                <a:schemeClr val="bg1"/>
              </a:solidFill>
              <a:latin typeface="Calibri" panose="020F0502020204030204" pitchFamily="34" charset="0"/>
              <a:cs typeface="Calibri" panose="020F0502020204030204" pitchFamily="34" charset="0"/>
            </a:endParaRPr>
          </a:p>
        </p:txBody>
      </p:sp>
      <p:sp>
        <p:nvSpPr>
          <p:cNvPr id="14" name="Yuvarlatılmış Dikdörtgen 13"/>
          <p:cNvSpPr/>
          <p:nvPr/>
        </p:nvSpPr>
        <p:spPr>
          <a:xfrm>
            <a:off x="104906" y="4312691"/>
            <a:ext cx="1924336" cy="140471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tr-TR" sz="1400" b="1" dirty="0" smtClean="0">
                <a:solidFill>
                  <a:schemeClr val="bg1">
                    <a:lumMod val="85000"/>
                    <a:lumOff val="15000"/>
                  </a:schemeClr>
                </a:solidFill>
                <a:latin typeface="Calibri" panose="020F0502020204030204" pitchFamily="34" charset="0"/>
                <a:cs typeface="Calibri" panose="020F0502020204030204" pitchFamily="34" charset="0"/>
              </a:rPr>
              <a:t>Kapalı cetvellerin açılması</a:t>
            </a:r>
            <a:endParaRPr lang="tr-TR" sz="1400" b="1" dirty="0">
              <a:solidFill>
                <a:schemeClr val="bg1">
                  <a:lumMod val="85000"/>
                  <a:lumOff val="15000"/>
                </a:schemeClr>
              </a:solidFill>
              <a:latin typeface="Calibri" panose="020F0502020204030204" pitchFamily="34" charset="0"/>
              <a:cs typeface="Calibri" panose="020F0502020204030204" pitchFamily="34" charset="0"/>
            </a:endParaRPr>
          </a:p>
        </p:txBody>
      </p:sp>
      <p:sp>
        <p:nvSpPr>
          <p:cNvPr id="15" name="Yuvarlatılmış Dikdörtgen 14"/>
          <p:cNvSpPr/>
          <p:nvPr/>
        </p:nvSpPr>
        <p:spPr>
          <a:xfrm>
            <a:off x="2304778" y="4312691"/>
            <a:ext cx="1801504" cy="140471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tr-TR" sz="1400" b="1" dirty="0" err="1" smtClean="0">
                <a:solidFill>
                  <a:schemeClr val="bg1">
                    <a:lumMod val="85000"/>
                    <a:lumOff val="15000"/>
                  </a:schemeClr>
                </a:solidFill>
                <a:latin typeface="Calibri" panose="020F0502020204030204" pitchFamily="34" charset="0"/>
                <a:cs typeface="Calibri" panose="020F0502020204030204" pitchFamily="34" charset="0"/>
              </a:rPr>
              <a:t>MHRS’de</a:t>
            </a:r>
            <a:r>
              <a:rPr lang="tr-TR" sz="1400" b="1" dirty="0" smtClean="0">
                <a:solidFill>
                  <a:schemeClr val="bg1">
                    <a:lumMod val="85000"/>
                    <a:lumOff val="15000"/>
                  </a:schemeClr>
                </a:solidFill>
                <a:latin typeface="Calibri" panose="020F0502020204030204" pitchFamily="34" charset="0"/>
                <a:cs typeface="Calibri" panose="020F0502020204030204" pitchFamily="34" charset="0"/>
              </a:rPr>
              <a:t> tanımlı olmayan hekimlerin tanımlanarak cetvel açılması</a:t>
            </a:r>
            <a:endParaRPr lang="tr-TR" sz="1400" b="1" dirty="0">
              <a:solidFill>
                <a:schemeClr val="bg1">
                  <a:lumMod val="85000"/>
                  <a:lumOff val="15000"/>
                </a:schemeClr>
              </a:solidFill>
              <a:latin typeface="Calibri" panose="020F0502020204030204" pitchFamily="34" charset="0"/>
              <a:cs typeface="Calibri" panose="020F0502020204030204" pitchFamily="34" charset="0"/>
            </a:endParaRPr>
          </a:p>
        </p:txBody>
      </p:sp>
      <p:sp>
        <p:nvSpPr>
          <p:cNvPr id="16" name="Yuvarlatılmış Dikdörtgen 15"/>
          <p:cNvSpPr/>
          <p:nvPr/>
        </p:nvSpPr>
        <p:spPr>
          <a:xfrm>
            <a:off x="4198192" y="4312691"/>
            <a:ext cx="1859535" cy="140471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tr-TR" sz="1400" b="1" dirty="0" smtClean="0">
                <a:solidFill>
                  <a:schemeClr val="bg1">
                    <a:lumMod val="85000"/>
                    <a:lumOff val="15000"/>
                  </a:schemeClr>
                </a:solidFill>
                <a:latin typeface="Calibri" panose="020F0502020204030204" pitchFamily="34" charset="0"/>
                <a:cs typeface="Calibri" panose="020F0502020204030204" pitchFamily="34" charset="0"/>
              </a:rPr>
              <a:t>Devam eden muayene kullanımına özen gösterilmesi</a:t>
            </a:r>
            <a:endParaRPr lang="tr-TR" sz="1400" b="1" dirty="0">
              <a:solidFill>
                <a:schemeClr val="bg1">
                  <a:lumMod val="85000"/>
                  <a:lumOff val="15000"/>
                </a:schemeClr>
              </a:solidFill>
              <a:latin typeface="Calibri" panose="020F0502020204030204" pitchFamily="34" charset="0"/>
              <a:cs typeface="Calibri" panose="020F0502020204030204" pitchFamily="34" charset="0"/>
            </a:endParaRPr>
          </a:p>
        </p:txBody>
      </p:sp>
      <p:cxnSp>
        <p:nvCxnSpPr>
          <p:cNvPr id="4110" name="Düz Bağlayıcı 4109"/>
          <p:cNvCxnSpPr/>
          <p:nvPr/>
        </p:nvCxnSpPr>
        <p:spPr>
          <a:xfrm flipH="1">
            <a:off x="992050" y="3016154"/>
            <a:ext cx="2019868" cy="1296537"/>
          </a:xfrm>
          <a:prstGeom prst="line">
            <a:avLst/>
          </a:prstGeom>
        </p:spPr>
        <p:style>
          <a:lnRef idx="3">
            <a:schemeClr val="accent4"/>
          </a:lnRef>
          <a:fillRef idx="0">
            <a:schemeClr val="accent4"/>
          </a:fillRef>
          <a:effectRef idx="2">
            <a:schemeClr val="accent4"/>
          </a:effectRef>
          <a:fontRef idx="minor">
            <a:schemeClr val="tx1"/>
          </a:fontRef>
        </p:style>
      </p:cxnSp>
      <p:cxnSp>
        <p:nvCxnSpPr>
          <p:cNvPr id="4112" name="Düz Bağlayıcı 4111"/>
          <p:cNvCxnSpPr/>
          <p:nvPr/>
        </p:nvCxnSpPr>
        <p:spPr>
          <a:xfrm>
            <a:off x="3084604" y="3016155"/>
            <a:ext cx="0" cy="1296536"/>
          </a:xfrm>
          <a:prstGeom prst="line">
            <a:avLst/>
          </a:prstGeom>
        </p:spPr>
        <p:style>
          <a:lnRef idx="3">
            <a:schemeClr val="accent4"/>
          </a:lnRef>
          <a:fillRef idx="0">
            <a:schemeClr val="accent4"/>
          </a:fillRef>
          <a:effectRef idx="2">
            <a:schemeClr val="accent4"/>
          </a:effectRef>
          <a:fontRef idx="minor">
            <a:schemeClr val="tx1"/>
          </a:fontRef>
        </p:style>
      </p:cxnSp>
      <p:cxnSp>
        <p:nvCxnSpPr>
          <p:cNvPr id="4114" name="Düz Bağlayıcı 4113"/>
          <p:cNvCxnSpPr/>
          <p:nvPr/>
        </p:nvCxnSpPr>
        <p:spPr>
          <a:xfrm>
            <a:off x="3091216" y="3016155"/>
            <a:ext cx="2030133" cy="1296536"/>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19133367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372675" y="204425"/>
            <a:ext cx="3333932" cy="461665"/>
          </a:xfrm>
          <a:prstGeom prst="rect">
            <a:avLst/>
          </a:prstGeom>
        </p:spPr>
        <p:txBody>
          <a:bodyPr wrap="square">
            <a:spAutoFit/>
          </a:bodyPr>
          <a:lstStyle/>
          <a:p>
            <a:r>
              <a:rPr lang="tr-TR" sz="2400" b="1" dirty="0" smtClean="0">
                <a:solidFill>
                  <a:schemeClr val="bg1"/>
                </a:solidFill>
                <a:latin typeface="Calibri" panose="020F0502020204030204" pitchFamily="34" charset="0"/>
                <a:cs typeface="Calibri" panose="020F0502020204030204" pitchFamily="34" charset="0"/>
              </a:rPr>
              <a:t>İLK MUAYENE CETVELİ</a:t>
            </a:r>
            <a:endParaRPr lang="tr-TR" sz="2400" b="1" dirty="0">
              <a:solidFill>
                <a:schemeClr val="bg1"/>
              </a:solidFill>
              <a:latin typeface="Calibri" panose="020F0502020204030204" pitchFamily="34" charset="0"/>
              <a:cs typeface="Calibri" panose="020F0502020204030204" pitchFamily="34" charset="0"/>
            </a:endParaRPr>
          </a:p>
        </p:txBody>
      </p:sp>
      <p:sp>
        <p:nvSpPr>
          <p:cNvPr id="4" name="Dikdörtgen 3"/>
          <p:cNvSpPr/>
          <p:nvPr/>
        </p:nvSpPr>
        <p:spPr>
          <a:xfrm>
            <a:off x="166253" y="1011998"/>
            <a:ext cx="6096000" cy="3570208"/>
          </a:xfrm>
          <a:prstGeom prst="rect">
            <a:avLst/>
          </a:prstGeom>
        </p:spPr>
        <p:txBody>
          <a:bodyPr>
            <a:spAutoFit/>
          </a:bodyPr>
          <a:lstStyle/>
          <a:p>
            <a:pPr marL="285750" lvl="0" indent="-285750">
              <a:buFont typeface="Wingdings" panose="05000000000000000000" pitchFamily="2" charset="2"/>
              <a:buChar char="Ø"/>
              <a:defRPr/>
            </a:pPr>
            <a:endParaRPr lang="tr-TR" sz="1600" kern="0" dirty="0">
              <a:solidFill>
                <a:sysClr val="windowText" lastClr="000000"/>
              </a:solidFill>
              <a:latin typeface="Calibri" panose="020F0502020204030204" pitchFamily="34" charset="0"/>
              <a:cs typeface="Calibri" panose="020F0502020204030204" pitchFamily="34" charset="0"/>
            </a:endParaRPr>
          </a:p>
          <a:p>
            <a:pPr marL="285750" lvl="0" indent="-285750">
              <a:buFont typeface="Wingdings" panose="05000000000000000000" pitchFamily="2" charset="2"/>
              <a:buChar char="Ø"/>
              <a:defRPr/>
            </a:pPr>
            <a:r>
              <a:rPr lang="tr-TR" sz="1600" b="1" kern="0" dirty="0">
                <a:solidFill>
                  <a:sysClr val="windowText" lastClr="000000"/>
                </a:solidFill>
                <a:latin typeface="Calibri" panose="020F0502020204030204" pitchFamily="34" charset="0"/>
                <a:cs typeface="Calibri" panose="020F0502020204030204" pitchFamily="34" charset="0"/>
              </a:rPr>
              <a:t>Hekim çalışma cetvelleri; poliklinik hizmeti veren hekimlerimize tanımlanır. </a:t>
            </a:r>
          </a:p>
          <a:p>
            <a:pPr marL="285750" lvl="0" indent="-285750">
              <a:buFont typeface="Wingdings" panose="05000000000000000000" pitchFamily="2" charset="2"/>
              <a:buChar char="Ø"/>
              <a:defRPr/>
            </a:pPr>
            <a:endParaRPr lang="tr-TR" sz="1600" kern="0" dirty="0">
              <a:solidFill>
                <a:sysClr val="windowText" lastClr="000000"/>
              </a:solidFill>
              <a:latin typeface="Calibri" panose="020F0502020204030204" pitchFamily="34" charset="0"/>
              <a:cs typeface="Calibri" panose="020F0502020204030204" pitchFamily="34" charset="0"/>
            </a:endParaRPr>
          </a:p>
          <a:p>
            <a:pPr marL="285750" lvl="0" indent="-285750">
              <a:buFont typeface="Wingdings" panose="05000000000000000000" pitchFamily="2" charset="2"/>
              <a:buChar char="Ø"/>
              <a:defRPr/>
            </a:pPr>
            <a:r>
              <a:rPr lang="tr-TR" sz="1600" b="1" kern="0" dirty="0">
                <a:solidFill>
                  <a:sysClr val="windowText" lastClr="000000"/>
                </a:solidFill>
                <a:latin typeface="Calibri" panose="020F0502020204030204" pitchFamily="34" charset="0"/>
                <a:cs typeface="Calibri" panose="020F0502020204030204" pitchFamily="34" charset="0"/>
              </a:rPr>
              <a:t>Günlük bakmış oldukları hasta sayısının </a:t>
            </a:r>
            <a:r>
              <a:rPr lang="tr-TR" sz="1600" b="1" kern="0" dirty="0" smtClean="0">
                <a:solidFill>
                  <a:sysClr val="windowText" lastClr="000000"/>
                </a:solidFill>
                <a:latin typeface="Calibri" panose="020F0502020204030204" pitchFamily="34" charset="0"/>
                <a:cs typeface="Calibri" panose="020F0502020204030204" pitchFamily="34" charset="0"/>
              </a:rPr>
              <a:t>% 80 ‘i randevu </a:t>
            </a:r>
            <a:r>
              <a:rPr lang="tr-TR" sz="1600" b="1" kern="0" dirty="0">
                <a:solidFill>
                  <a:sysClr val="windowText" lastClr="000000"/>
                </a:solidFill>
                <a:latin typeface="Calibri" panose="020F0502020204030204" pitchFamily="34" charset="0"/>
                <a:cs typeface="Calibri" panose="020F0502020204030204" pitchFamily="34" charset="0"/>
              </a:rPr>
              <a:t>sistemine açılmalıdır. </a:t>
            </a:r>
          </a:p>
          <a:p>
            <a:pPr marL="285750" lvl="0" indent="-285750">
              <a:buFont typeface="Wingdings" panose="05000000000000000000" pitchFamily="2" charset="2"/>
              <a:buChar char="Ø"/>
              <a:defRPr/>
            </a:pPr>
            <a:endParaRPr lang="tr-TR" sz="1600" b="1" kern="0" dirty="0">
              <a:solidFill>
                <a:sysClr val="windowText" lastClr="000000"/>
              </a:solidFill>
              <a:latin typeface="Calibri" panose="020F0502020204030204" pitchFamily="34" charset="0"/>
              <a:cs typeface="Calibri" panose="020F0502020204030204" pitchFamily="34" charset="0"/>
            </a:endParaRPr>
          </a:p>
          <a:p>
            <a:pPr marL="285750" lvl="0" indent="-285750">
              <a:buFont typeface="Wingdings" panose="05000000000000000000" pitchFamily="2" charset="2"/>
              <a:buChar char="Ø"/>
              <a:defRPr/>
            </a:pPr>
            <a:r>
              <a:rPr lang="tr-TR" sz="1600" b="1" kern="0" dirty="0">
                <a:solidFill>
                  <a:sysClr val="windowText" lastClr="000000"/>
                </a:solidFill>
                <a:latin typeface="Calibri" panose="020F0502020204030204" pitchFamily="34" charset="0"/>
                <a:cs typeface="Calibri" panose="020F0502020204030204" pitchFamily="34" charset="0"/>
              </a:rPr>
              <a:t>Hekimin ameliyat günü, nöbetçi olması, nöbet sonrası izin günü… kapalı cetvel aksiyon kodu ile sisteme tanımlanır. Poliklinik günü ise randevuya açık olmalıdır. Yani tüm kliniğin çalışma çizelgesi MHRS e yansımalıdır.</a:t>
            </a:r>
          </a:p>
          <a:p>
            <a:pPr marL="285750" lvl="0" indent="-285750">
              <a:buFont typeface="Wingdings" panose="05000000000000000000" pitchFamily="2" charset="2"/>
              <a:buChar char="Ø"/>
              <a:defRPr/>
            </a:pPr>
            <a:endParaRPr lang="tr-TR" sz="1600" b="1" kern="0" dirty="0">
              <a:solidFill>
                <a:sysClr val="windowText" lastClr="000000"/>
              </a:solidFill>
              <a:latin typeface="Calibri" panose="020F0502020204030204" pitchFamily="34" charset="0"/>
              <a:cs typeface="Calibri" panose="020F0502020204030204" pitchFamily="34" charset="0"/>
            </a:endParaRPr>
          </a:p>
          <a:p>
            <a:pPr marL="285750" lvl="0" indent="-285750">
              <a:buFont typeface="Wingdings" panose="05000000000000000000" pitchFamily="2" charset="2"/>
              <a:buChar char="Ø"/>
              <a:defRPr/>
            </a:pPr>
            <a:r>
              <a:rPr lang="tr-TR" sz="1600" b="1" kern="0" dirty="0">
                <a:solidFill>
                  <a:sysClr val="windowText" lastClr="000000"/>
                </a:solidFill>
                <a:latin typeface="Calibri" panose="020F0502020204030204" pitchFamily="34" charset="0"/>
                <a:cs typeface="Calibri" panose="020F0502020204030204" pitchFamily="34" charset="0"/>
              </a:rPr>
              <a:t>En erken 1, en geç 30 gün sonrasına randevu almaya olanak sağlayacak şekilde tanımlanır</a:t>
            </a:r>
            <a:r>
              <a:rPr lang="tr-TR" b="1" kern="0" dirty="0">
                <a:solidFill>
                  <a:sysClr val="windowText" lastClr="000000"/>
                </a:solidFill>
              </a:rPr>
              <a:t>.</a:t>
            </a:r>
          </a:p>
        </p:txBody>
      </p:sp>
      <p:sp>
        <p:nvSpPr>
          <p:cNvPr id="5" name="Dikdörtgen 4"/>
          <p:cNvSpPr/>
          <p:nvPr/>
        </p:nvSpPr>
        <p:spPr>
          <a:xfrm>
            <a:off x="6039641" y="1204503"/>
            <a:ext cx="5673306" cy="2554545"/>
          </a:xfrm>
          <a:prstGeom prst="rect">
            <a:avLst/>
          </a:prstGeom>
        </p:spPr>
        <p:txBody>
          <a:bodyPr wrap="square">
            <a:spAutoFit/>
          </a:bodyPr>
          <a:lstStyle/>
          <a:p>
            <a:pPr marL="285750" indent="-285750">
              <a:buFont typeface="Wingdings" panose="05000000000000000000" pitchFamily="2" charset="2"/>
              <a:buChar char="Ø"/>
            </a:pPr>
            <a:r>
              <a:rPr lang="tr-TR" sz="1600" b="1" dirty="0">
                <a:solidFill>
                  <a:schemeClr val="bg1"/>
                </a:solidFill>
                <a:latin typeface="Calibri" panose="020F0502020204030204" pitchFamily="34" charset="0"/>
                <a:cs typeface="Calibri" panose="020F0502020204030204" pitchFamily="34" charset="0"/>
              </a:rPr>
              <a:t>Randevular en geç 15 gün sonrasına verilmektedir.</a:t>
            </a:r>
          </a:p>
          <a:p>
            <a:pPr marL="285750" indent="-285750">
              <a:buFont typeface="Wingdings" panose="05000000000000000000" pitchFamily="2" charset="2"/>
              <a:buChar char="Ø"/>
            </a:pPr>
            <a:endParaRPr lang="tr-TR" sz="1600" b="1" dirty="0">
              <a:solidFill>
                <a:schemeClr val="bg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tr-TR" sz="1600" b="1" dirty="0">
                <a:solidFill>
                  <a:schemeClr val="bg1"/>
                </a:solidFill>
                <a:latin typeface="Calibri" panose="020F0502020204030204" pitchFamily="34" charset="0"/>
                <a:cs typeface="Calibri" panose="020F0502020204030204" pitchFamily="34" charset="0"/>
              </a:rPr>
              <a:t>Düzenli periyodik güncellemeler yapılarak sistemde sürekli 25-30 günlük cetvel her hekim için bulundurulmalıdır.</a:t>
            </a:r>
          </a:p>
          <a:p>
            <a:pPr marL="285750" indent="-285750">
              <a:buFont typeface="Wingdings" panose="05000000000000000000" pitchFamily="2" charset="2"/>
              <a:buChar char="Ø"/>
            </a:pPr>
            <a:endParaRPr lang="tr-TR" sz="1600" b="1" dirty="0">
              <a:solidFill>
                <a:schemeClr val="bg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tr-TR" sz="1600" b="1" dirty="0">
                <a:solidFill>
                  <a:schemeClr val="bg1"/>
                </a:solidFill>
                <a:latin typeface="Calibri" panose="020F0502020204030204" pitchFamily="34" charset="0"/>
                <a:cs typeface="Calibri" panose="020F0502020204030204" pitchFamily="34" charset="0"/>
              </a:rPr>
              <a:t>Hekim çalışma cetvelleri hekimlerin programları dikkate alınarak ve hekimlerin bilgisi dahilinde tanımlanır.</a:t>
            </a:r>
          </a:p>
          <a:p>
            <a:pPr marL="285750" indent="-285750">
              <a:buFont typeface="Wingdings" panose="05000000000000000000" pitchFamily="2" charset="2"/>
              <a:buChar char="Ø"/>
            </a:pPr>
            <a:endParaRPr lang="tr-TR" sz="1600" b="1" dirty="0">
              <a:solidFill>
                <a:schemeClr val="bg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tr-TR" sz="1600" b="1" dirty="0">
                <a:solidFill>
                  <a:schemeClr val="bg1"/>
                </a:solidFill>
                <a:latin typeface="Calibri" panose="020F0502020204030204" pitchFamily="34" charset="0"/>
                <a:cs typeface="Calibri" panose="020F0502020204030204" pitchFamily="34" charset="0"/>
              </a:rPr>
              <a:t>Geçici görevle poliklinik hizmeti veren hekimlere de cetvel tanımlanmalıdır</a:t>
            </a:r>
            <a:endParaRPr lang="tr-TR" sz="1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6501817"/>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37424" y="1479426"/>
            <a:ext cx="11707528" cy="840230"/>
          </a:xfrm>
          <a:prstGeom prst="rect">
            <a:avLst/>
          </a:prstGeom>
        </p:spPr>
        <p:txBody>
          <a:bodyPr wrap="square">
            <a:spAutoFit/>
          </a:bodyPr>
          <a:lstStyle/>
          <a:p>
            <a:pPr lvl="0" algn="just" fontAlgn="base">
              <a:lnSpc>
                <a:spcPct val="90000"/>
              </a:lnSpc>
              <a:spcBef>
                <a:spcPts val="1200"/>
              </a:spcBef>
              <a:buClr>
                <a:srgbClr val="40BAD2"/>
              </a:buClr>
              <a:defRPr/>
            </a:pPr>
            <a:r>
              <a:rPr lang="tr-TR" b="1" dirty="0">
                <a:solidFill>
                  <a:srgbClr val="FF0000"/>
                </a:solidFill>
                <a:latin typeface="Calibri" panose="020F0502020204030204" pitchFamily="34" charset="0"/>
                <a:cs typeface="Calibri" panose="020F0502020204030204" pitchFamily="34" charset="0"/>
              </a:rPr>
              <a:t>Devam Eden Muayene Cetveli </a:t>
            </a:r>
            <a:r>
              <a:rPr lang="tr-TR" b="1" dirty="0" smtClean="0">
                <a:solidFill>
                  <a:srgbClr val="FF0000"/>
                </a:solidFill>
                <a:latin typeface="Calibri" panose="020F0502020204030204" pitchFamily="34" charset="0"/>
                <a:cs typeface="Calibri" panose="020F0502020204030204" pitchFamily="34" charset="0"/>
              </a:rPr>
              <a:t>: </a:t>
            </a:r>
            <a:r>
              <a:rPr lang="tr-TR" b="1" dirty="0" smtClean="0">
                <a:solidFill>
                  <a:schemeClr val="bg2">
                    <a:lumMod val="25000"/>
                  </a:schemeClr>
                </a:solidFill>
                <a:latin typeface="Calibri" panose="020F0502020204030204" pitchFamily="34" charset="0"/>
                <a:cs typeface="Calibri" panose="020F0502020204030204" pitchFamily="34" charset="0"/>
              </a:rPr>
              <a:t>Bu </a:t>
            </a:r>
            <a:r>
              <a:rPr lang="tr-TR" b="1" dirty="0">
                <a:solidFill>
                  <a:schemeClr val="bg2">
                    <a:lumMod val="25000"/>
                  </a:schemeClr>
                </a:solidFill>
                <a:latin typeface="Calibri" panose="020F0502020204030204" pitchFamily="34" charset="0"/>
                <a:cs typeface="Calibri" panose="020F0502020204030204" pitchFamily="34" charset="0"/>
              </a:rPr>
              <a:t>alan vatandaşa açık değildir. Bu alana randevular hekimler tarafından verilir. İlk muayeneyi yapan hekim, devam eden tedavi işlemlerine, bu alanlardan uygun tarih ve zaman dilimine göre hastasının bir sonraki randevusunu verebilir.</a:t>
            </a:r>
          </a:p>
        </p:txBody>
      </p:sp>
      <p:pic>
        <p:nvPicPr>
          <p:cNvPr id="3" name="Resim 2"/>
          <p:cNvPicPr>
            <a:picLocks noChangeAspect="1"/>
          </p:cNvPicPr>
          <p:nvPr/>
        </p:nvPicPr>
        <p:blipFill>
          <a:blip r:embed="rId2"/>
          <a:stretch>
            <a:fillRect/>
          </a:stretch>
        </p:blipFill>
        <p:spPr>
          <a:xfrm>
            <a:off x="336884" y="2319656"/>
            <a:ext cx="3771097" cy="3642293"/>
          </a:xfrm>
          <a:prstGeom prst="rect">
            <a:avLst/>
          </a:prstGeom>
        </p:spPr>
      </p:pic>
      <p:sp>
        <p:nvSpPr>
          <p:cNvPr id="4" name="Dikdörtgen 3"/>
          <p:cNvSpPr/>
          <p:nvPr/>
        </p:nvSpPr>
        <p:spPr>
          <a:xfrm>
            <a:off x="3914951" y="270128"/>
            <a:ext cx="4352474" cy="461665"/>
          </a:xfrm>
          <a:prstGeom prst="rect">
            <a:avLst/>
          </a:prstGeom>
        </p:spPr>
        <p:txBody>
          <a:bodyPr wrap="none">
            <a:spAutoFit/>
          </a:bodyPr>
          <a:lstStyle/>
          <a:p>
            <a:r>
              <a:rPr lang="tr-TR" sz="2400" b="1" dirty="0" smtClean="0">
                <a:solidFill>
                  <a:schemeClr val="bg1"/>
                </a:solidFill>
                <a:latin typeface="Calibri" panose="020F0502020204030204" pitchFamily="34" charset="0"/>
                <a:cs typeface="Calibri" panose="020F0502020204030204" pitchFamily="34" charset="0"/>
              </a:rPr>
              <a:t>DEVAM EDEN MUAYENE </a:t>
            </a:r>
            <a:r>
              <a:rPr lang="tr-TR" sz="2400" b="1" dirty="0">
                <a:solidFill>
                  <a:schemeClr val="bg1"/>
                </a:solidFill>
                <a:latin typeface="Calibri" panose="020F0502020204030204" pitchFamily="34" charset="0"/>
                <a:cs typeface="Calibri" panose="020F0502020204030204" pitchFamily="34" charset="0"/>
              </a:rPr>
              <a:t>CETVELİ</a:t>
            </a:r>
          </a:p>
        </p:txBody>
      </p:sp>
    </p:spTree>
    <p:extLst>
      <p:ext uri="{BB962C8B-B14F-4D97-AF65-F5344CB8AC3E}">
        <p14:creationId xmlns:p14="http://schemas.microsoft.com/office/powerpoint/2010/main" val="2968809035"/>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gray">
          <a:xfrm>
            <a:off x="1375847" y="1217678"/>
            <a:ext cx="4075113" cy="360363"/>
          </a:xfrm>
          <a:prstGeom prst="rect">
            <a:avLst/>
          </a:prstGeom>
          <a:ln>
            <a:headEnd/>
            <a:tailEnd/>
          </a:ln>
        </p:spPr>
        <p:style>
          <a:lnRef idx="1">
            <a:schemeClr val="dk1"/>
          </a:lnRef>
          <a:fillRef idx="2">
            <a:schemeClr val="dk1"/>
          </a:fillRef>
          <a:effectRef idx="1">
            <a:schemeClr val="dk1"/>
          </a:effectRef>
          <a:fontRef idx="minor">
            <a:schemeClr val="dk1"/>
          </a:fontRef>
        </p:style>
        <p:txBody>
          <a:bodyPr lIns="0" tIns="0" rIns="0" bIns="0" anchor="ctr"/>
          <a:lstStyle>
            <a:lvl1pPr defTabSz="801688">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sz="1600">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sz="1600">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tr-TR" altLang="en-US" sz="1800" b="1" dirty="0">
                <a:solidFill>
                  <a:schemeClr val="bg1"/>
                </a:solidFill>
                <a:latin typeface="Calibri" panose="020F0502020204030204" pitchFamily="34" charset="0"/>
                <a:cs typeface="Calibri" panose="020F0502020204030204" pitchFamily="34" charset="0"/>
              </a:rPr>
              <a:t>İlk Muayene Cetvelleri</a:t>
            </a:r>
            <a:endParaRPr lang="en-GB" altLang="en-US" sz="1800" b="1" dirty="0">
              <a:solidFill>
                <a:schemeClr val="bg1"/>
              </a:solidFill>
              <a:latin typeface="Calibri" panose="020F0502020204030204" pitchFamily="34" charset="0"/>
              <a:cs typeface="Calibri" panose="020F0502020204030204" pitchFamily="34" charset="0"/>
            </a:endParaRPr>
          </a:p>
        </p:txBody>
      </p:sp>
      <p:sp>
        <p:nvSpPr>
          <p:cNvPr id="4" name="Rectangle 7"/>
          <p:cNvSpPr>
            <a:spLocks noChangeArrowheads="1"/>
          </p:cNvSpPr>
          <p:nvPr/>
        </p:nvSpPr>
        <p:spPr bwMode="gray">
          <a:xfrm>
            <a:off x="7358378" y="1184238"/>
            <a:ext cx="4075113" cy="360363"/>
          </a:xfrm>
          <a:prstGeom prst="rect">
            <a:avLst/>
          </a:prstGeom>
          <a:ln>
            <a:headEnd/>
            <a:tailEnd/>
          </a:ln>
        </p:spPr>
        <p:style>
          <a:lnRef idx="1">
            <a:schemeClr val="dk1"/>
          </a:lnRef>
          <a:fillRef idx="2">
            <a:schemeClr val="dk1"/>
          </a:fillRef>
          <a:effectRef idx="1">
            <a:schemeClr val="dk1"/>
          </a:effectRef>
          <a:fontRef idx="minor">
            <a:schemeClr val="dk1"/>
          </a:fontRef>
        </p:style>
        <p:txBody>
          <a:bodyPr lIns="0" tIns="0" rIns="0" bIns="0" anchor="ctr"/>
          <a:lstStyle>
            <a:lvl1pPr defTabSz="801688">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sz="1600">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sz="1600">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tr-TR" altLang="en-US" sz="1800" b="1" dirty="0" smtClean="0">
                <a:solidFill>
                  <a:schemeClr val="bg1"/>
                </a:solidFill>
                <a:latin typeface="Calibri" panose="020F0502020204030204" pitchFamily="34" charset="0"/>
                <a:cs typeface="Calibri" panose="020F0502020204030204" pitchFamily="34" charset="0"/>
              </a:rPr>
              <a:t>Devam Eden Muayene </a:t>
            </a:r>
            <a:r>
              <a:rPr lang="tr-TR" altLang="en-US" sz="1800" b="1" dirty="0">
                <a:solidFill>
                  <a:schemeClr val="bg1"/>
                </a:solidFill>
                <a:latin typeface="Calibri" panose="020F0502020204030204" pitchFamily="34" charset="0"/>
                <a:cs typeface="Calibri" panose="020F0502020204030204" pitchFamily="34" charset="0"/>
              </a:rPr>
              <a:t>Cetvelleri</a:t>
            </a:r>
            <a:endParaRPr lang="en-GB" altLang="en-US" sz="1800" b="1" dirty="0">
              <a:solidFill>
                <a:schemeClr val="bg1"/>
              </a:solidFill>
              <a:latin typeface="Calibri" panose="020F0502020204030204" pitchFamily="34" charset="0"/>
              <a:cs typeface="Calibri" panose="020F0502020204030204" pitchFamily="34" charset="0"/>
            </a:endParaRPr>
          </a:p>
        </p:txBody>
      </p:sp>
      <p:sp>
        <p:nvSpPr>
          <p:cNvPr id="8" name="Metin Yer Tutucusu 7"/>
          <p:cNvSpPr>
            <a:spLocks noGrp="1"/>
          </p:cNvSpPr>
          <p:nvPr>
            <p:ph type="body" sz="half" idx="2"/>
          </p:nvPr>
        </p:nvSpPr>
        <p:spPr>
          <a:xfrm>
            <a:off x="493992" y="1578041"/>
            <a:ext cx="5145806" cy="4020816"/>
          </a:xfrm>
        </p:spPr>
        <p:txBody>
          <a:bodyPr>
            <a:normAutofit lnSpcReduction="10000"/>
          </a:bodyPr>
          <a:lstStyle/>
          <a:p>
            <a:pPr marL="628639" lvl="1" indent="-171450">
              <a:buClr>
                <a:schemeClr val="bg1">
                  <a:lumMod val="95000"/>
                  <a:lumOff val="5000"/>
                </a:schemeClr>
              </a:buClr>
              <a:buFont typeface="Wingdings" panose="05000000000000000000" pitchFamily="2" charset="2"/>
              <a:buChar char="Ø"/>
            </a:pPr>
            <a:endParaRPr lang="tr-TR" b="1" dirty="0" smtClean="0">
              <a:solidFill>
                <a:schemeClr val="bg1"/>
              </a:solidFill>
              <a:latin typeface="Calibri" panose="020F0502020204030204" pitchFamily="34" charset="0"/>
              <a:cs typeface="Calibri" panose="020F0502020204030204" pitchFamily="34" charset="0"/>
            </a:endParaRPr>
          </a:p>
          <a:p>
            <a:pPr marL="628639" lvl="1" indent="-171450">
              <a:buClr>
                <a:schemeClr val="bg1">
                  <a:lumMod val="95000"/>
                  <a:lumOff val="5000"/>
                </a:schemeClr>
              </a:buClr>
              <a:buFont typeface="Wingdings" panose="05000000000000000000" pitchFamily="2" charset="2"/>
              <a:buChar char="Ø"/>
            </a:pPr>
            <a:endParaRPr lang="tr-TR" b="1" dirty="0">
              <a:solidFill>
                <a:schemeClr val="bg1"/>
              </a:solidFill>
              <a:latin typeface="Calibri" panose="020F0502020204030204" pitchFamily="34" charset="0"/>
              <a:cs typeface="Calibri" panose="020F0502020204030204" pitchFamily="34" charset="0"/>
            </a:endParaRPr>
          </a:p>
          <a:p>
            <a:pPr marL="628639" lvl="1" indent="-171450" algn="just">
              <a:buClr>
                <a:schemeClr val="bg1">
                  <a:lumMod val="95000"/>
                  <a:lumOff val="5000"/>
                </a:schemeClr>
              </a:buClr>
              <a:buFont typeface="Wingdings" panose="05000000000000000000" pitchFamily="2" charset="2"/>
              <a:buChar char="Ø"/>
            </a:pPr>
            <a:r>
              <a:rPr lang="tr-TR" sz="1400" b="1" dirty="0" smtClean="0">
                <a:solidFill>
                  <a:schemeClr val="bg1"/>
                </a:solidFill>
                <a:latin typeface="Calibri" panose="020F0502020204030204" pitchFamily="34" charset="0"/>
                <a:cs typeface="Calibri" panose="020F0502020204030204" pitchFamily="34" charset="0"/>
              </a:rPr>
              <a:t>Bu cetvellere vatandaşlar tarafından, ALO 182,MHRS Portal ve MHRS Mobil Uygulaması gibi çeşitli randevu alma yolları ile randevu oluşturulabilir.</a:t>
            </a:r>
          </a:p>
          <a:p>
            <a:pPr marL="628639" lvl="1" indent="-171450" algn="just">
              <a:buClr>
                <a:schemeClr val="bg1">
                  <a:lumMod val="95000"/>
                  <a:lumOff val="5000"/>
                </a:schemeClr>
              </a:buClr>
              <a:buFont typeface="Wingdings" panose="05000000000000000000" pitchFamily="2" charset="2"/>
              <a:buChar char="Ø"/>
            </a:pPr>
            <a:r>
              <a:rPr lang="tr-TR" sz="1400" b="1" dirty="0" smtClean="0">
                <a:solidFill>
                  <a:schemeClr val="bg1"/>
                </a:solidFill>
                <a:latin typeface="Calibri" panose="020F0502020204030204" pitchFamily="34" charset="0"/>
                <a:cs typeface="Calibri" panose="020F0502020204030204" pitchFamily="34" charset="0"/>
              </a:rPr>
              <a:t>En erken 1 gün sonrasına , En geç 15 gün sonrasına randevu verilebilir.</a:t>
            </a:r>
          </a:p>
          <a:p>
            <a:pPr marL="628639" lvl="1" indent="-171450" algn="just">
              <a:buClr>
                <a:schemeClr val="bg1">
                  <a:lumMod val="95000"/>
                  <a:lumOff val="5000"/>
                </a:schemeClr>
              </a:buClr>
              <a:buFont typeface="Wingdings" panose="05000000000000000000" pitchFamily="2" charset="2"/>
              <a:buChar char="Ø"/>
            </a:pPr>
            <a:r>
              <a:rPr lang="tr-TR" sz="1400" b="1" dirty="0" smtClean="0">
                <a:solidFill>
                  <a:schemeClr val="bg1"/>
                </a:solidFill>
                <a:latin typeface="Calibri" panose="020F0502020204030204" pitchFamily="34" charset="0"/>
                <a:cs typeface="Calibri" panose="020F0502020204030204" pitchFamily="34" charset="0"/>
              </a:rPr>
              <a:t>İlk Muayene için başvuran hastalara ayrılan randevu cetvelleridir.</a:t>
            </a:r>
          </a:p>
          <a:p>
            <a:pPr marL="628639" lvl="1" indent="-171450" algn="just">
              <a:buClr>
                <a:schemeClr val="bg1">
                  <a:lumMod val="95000"/>
                  <a:lumOff val="5000"/>
                </a:schemeClr>
              </a:buClr>
              <a:buFont typeface="Wingdings" panose="05000000000000000000" pitchFamily="2" charset="2"/>
              <a:buChar char="Ø"/>
            </a:pPr>
            <a:r>
              <a:rPr lang="tr-TR" sz="1400" b="1" dirty="0" smtClean="0">
                <a:solidFill>
                  <a:schemeClr val="bg1"/>
                </a:solidFill>
                <a:latin typeface="Calibri" panose="020F0502020204030204" pitchFamily="34" charset="0"/>
                <a:cs typeface="Calibri" panose="020F0502020204030204" pitchFamily="34" charset="0"/>
              </a:rPr>
              <a:t>Hekimin günlük randevu kapasitesinin en az % 70 ‘i  İlk Muayene Hekim Çalışma Cetvellerine ayrılır.</a:t>
            </a:r>
          </a:p>
          <a:p>
            <a:pPr marL="628639" lvl="1" indent="-171450" algn="just">
              <a:buClr>
                <a:schemeClr val="bg1">
                  <a:lumMod val="95000"/>
                  <a:lumOff val="5000"/>
                </a:schemeClr>
              </a:buClr>
              <a:buFont typeface="Wingdings" panose="05000000000000000000" pitchFamily="2" charset="2"/>
              <a:buChar char="Ø"/>
            </a:pPr>
            <a:r>
              <a:rPr lang="tr-TR" sz="1400" b="1" dirty="0" smtClean="0">
                <a:solidFill>
                  <a:schemeClr val="bg1"/>
                </a:solidFill>
                <a:latin typeface="Calibri" panose="020F0502020204030204" pitchFamily="34" charset="0"/>
                <a:cs typeface="Calibri" panose="020F0502020204030204" pitchFamily="34" charset="0"/>
              </a:rPr>
              <a:t>Hizmet gereklerince polikliniğin çalışma şartlarına göre değişkenlik gösterebilir.</a:t>
            </a:r>
          </a:p>
          <a:p>
            <a:pPr marL="628639" lvl="1" indent="-171450" algn="just">
              <a:buClr>
                <a:schemeClr val="bg1">
                  <a:lumMod val="95000"/>
                  <a:lumOff val="5000"/>
                </a:schemeClr>
              </a:buClr>
              <a:buFont typeface="Wingdings" panose="05000000000000000000" pitchFamily="2" charset="2"/>
              <a:buChar char="Ø"/>
            </a:pPr>
            <a:r>
              <a:rPr lang="tr-TR" sz="1400" b="1" dirty="0" smtClean="0">
                <a:solidFill>
                  <a:schemeClr val="bg1"/>
                </a:solidFill>
                <a:latin typeface="Calibri" panose="020F0502020204030204" pitchFamily="34" charset="0"/>
                <a:cs typeface="Calibri" panose="020F0502020204030204" pitchFamily="34" charset="0"/>
              </a:rPr>
              <a:t>Vatandaşlar ve ALO 182 operatörleri tarafından görüntülenebilir.</a:t>
            </a:r>
          </a:p>
        </p:txBody>
      </p:sp>
      <p:sp>
        <p:nvSpPr>
          <p:cNvPr id="9" name="Metin Yer Tutucusu 7"/>
          <p:cNvSpPr txBox="1">
            <a:spLocks/>
          </p:cNvSpPr>
          <p:nvPr/>
        </p:nvSpPr>
        <p:spPr>
          <a:xfrm>
            <a:off x="6490742" y="1578041"/>
            <a:ext cx="5145806" cy="4175824"/>
          </a:xfrm>
          <a:prstGeom prst="rect">
            <a:avLst/>
          </a:prstGeom>
        </p:spPr>
        <p:txBody>
          <a:bodyPr vert="horz" lIns="91440" tIns="45720" rIns="91440" bIns="45720" rtlCol="0" anchor="t">
            <a:normAutofit/>
          </a:bodyPr>
          <a:lstStyle>
            <a:lvl1pPr marL="0" indent="0" algn="l" defTabSz="457189"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189" indent="0" algn="l" defTabSz="457189" rtl="0" eaLnBrk="1" latinLnBrk="0" hangingPunct="1">
              <a:spcBef>
                <a:spcPct val="20000"/>
              </a:spcBef>
              <a:spcAft>
                <a:spcPts val="600"/>
              </a:spcAft>
              <a:buClr>
                <a:schemeClr val="tx1"/>
              </a:buClr>
              <a:buSzPct val="80000"/>
              <a:buFont typeface="Wingdings 3" panose="05040102010807070707" pitchFamily="18" charset="2"/>
              <a:buNone/>
              <a:defRPr sz="1200" kern="1200" cap="none">
                <a:solidFill>
                  <a:schemeClr val="bg2">
                    <a:lumMod val="75000"/>
                  </a:schemeClr>
                </a:solidFill>
                <a:effectLst/>
                <a:latin typeface="+mn-lt"/>
                <a:ea typeface="+mn-ea"/>
                <a:cs typeface="+mn-cs"/>
              </a:defRPr>
            </a:lvl2pPr>
            <a:lvl3pPr marL="914377" indent="0" algn="l" defTabSz="457189" rtl="0" eaLnBrk="1" latinLnBrk="0" hangingPunct="1">
              <a:spcBef>
                <a:spcPct val="20000"/>
              </a:spcBef>
              <a:spcAft>
                <a:spcPts val="600"/>
              </a:spcAft>
              <a:buClr>
                <a:schemeClr val="tx1"/>
              </a:buClr>
              <a:buSzPct val="80000"/>
              <a:buFont typeface="Wingdings 3" panose="05040102010807070707" pitchFamily="18" charset="2"/>
              <a:buNone/>
              <a:defRPr sz="1000" kern="1200" cap="none">
                <a:solidFill>
                  <a:schemeClr val="bg2">
                    <a:lumMod val="75000"/>
                  </a:schemeClr>
                </a:solidFill>
                <a:effectLst/>
                <a:latin typeface="+mn-lt"/>
                <a:ea typeface="+mn-ea"/>
                <a:cs typeface="+mn-cs"/>
              </a:defRPr>
            </a:lvl3pPr>
            <a:lvl4pPr marL="1371566" indent="0" algn="l" defTabSz="457189"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4pPr>
            <a:lvl5pPr marL="1828754" indent="0" algn="l" defTabSz="457189"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5pPr>
            <a:lvl6pPr marL="2285943" indent="0" algn="l" defTabSz="457189"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6pPr>
            <a:lvl7pPr marL="2743131" indent="0" algn="l" defTabSz="457189"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7pPr>
            <a:lvl8pPr marL="3200320" indent="0" algn="l" defTabSz="457189"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8pPr>
            <a:lvl9pPr marL="3657509" indent="0" algn="l" defTabSz="457189"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9pPr>
          </a:lstStyle>
          <a:p>
            <a:pPr marL="628639" lvl="1" indent="-171450">
              <a:buClr>
                <a:schemeClr val="bg1">
                  <a:lumMod val="95000"/>
                  <a:lumOff val="5000"/>
                </a:schemeClr>
              </a:buClr>
              <a:buFont typeface="Wingdings" panose="05000000000000000000" pitchFamily="2" charset="2"/>
              <a:buChar char="Ø"/>
            </a:pPr>
            <a:endParaRPr lang="tr-TR" b="1" dirty="0" smtClean="0">
              <a:solidFill>
                <a:schemeClr val="bg1"/>
              </a:solidFill>
              <a:latin typeface="Calibri" panose="020F0502020204030204" pitchFamily="34" charset="0"/>
              <a:cs typeface="Calibri" panose="020F0502020204030204" pitchFamily="34" charset="0"/>
            </a:endParaRPr>
          </a:p>
          <a:p>
            <a:pPr marL="628639" lvl="1" indent="-171450">
              <a:buClr>
                <a:schemeClr val="bg1">
                  <a:lumMod val="95000"/>
                  <a:lumOff val="5000"/>
                </a:schemeClr>
              </a:buClr>
              <a:buFont typeface="Wingdings" panose="05000000000000000000" pitchFamily="2" charset="2"/>
              <a:buChar char="Ø"/>
            </a:pPr>
            <a:endParaRPr lang="tr-TR" b="1" dirty="0">
              <a:solidFill>
                <a:schemeClr val="bg1"/>
              </a:solidFill>
              <a:latin typeface="Calibri" panose="020F0502020204030204" pitchFamily="34" charset="0"/>
              <a:cs typeface="Calibri" panose="020F0502020204030204" pitchFamily="34" charset="0"/>
            </a:endParaRPr>
          </a:p>
          <a:p>
            <a:pPr marL="628639" lvl="1" indent="-171450" algn="just">
              <a:buClr>
                <a:schemeClr val="bg1">
                  <a:lumMod val="95000"/>
                  <a:lumOff val="5000"/>
                </a:schemeClr>
              </a:buClr>
              <a:buFont typeface="Wingdings" panose="05000000000000000000" pitchFamily="2" charset="2"/>
              <a:buChar char="Ø"/>
            </a:pPr>
            <a:r>
              <a:rPr lang="tr-TR" sz="1400" b="1" dirty="0" smtClean="0">
                <a:solidFill>
                  <a:schemeClr val="bg1"/>
                </a:solidFill>
                <a:latin typeface="Calibri" panose="020F0502020204030204" pitchFamily="34" charset="0"/>
                <a:cs typeface="Calibri" panose="020F0502020204030204" pitchFamily="34" charset="0"/>
              </a:rPr>
              <a:t>Uzman hekimler ve diş hekimleri tarafından hastane içerisinde kontrol ve devam eden tedavi işlemleri için randevular verilebilir.</a:t>
            </a:r>
          </a:p>
          <a:p>
            <a:pPr marL="628639" lvl="1" indent="-171450" algn="just">
              <a:buClr>
                <a:schemeClr val="bg1">
                  <a:lumMod val="95000"/>
                  <a:lumOff val="5000"/>
                </a:schemeClr>
              </a:buClr>
              <a:buFont typeface="Wingdings" panose="05000000000000000000" pitchFamily="2" charset="2"/>
              <a:buChar char="Ø"/>
            </a:pPr>
            <a:r>
              <a:rPr lang="tr-TR" sz="1400" b="1" dirty="0" smtClean="0">
                <a:solidFill>
                  <a:schemeClr val="bg1"/>
                </a:solidFill>
                <a:latin typeface="Calibri" panose="020F0502020204030204" pitchFamily="34" charset="0"/>
                <a:cs typeface="Calibri" panose="020F0502020204030204" pitchFamily="34" charset="0"/>
              </a:rPr>
              <a:t>Aynı güne ve 1 yıla kadar randevu verilebilir.</a:t>
            </a:r>
          </a:p>
          <a:p>
            <a:pPr marL="628639" lvl="1" indent="-171450" algn="just">
              <a:buClr>
                <a:schemeClr val="bg1">
                  <a:lumMod val="95000"/>
                  <a:lumOff val="5000"/>
                </a:schemeClr>
              </a:buClr>
              <a:buFont typeface="Wingdings" panose="05000000000000000000" pitchFamily="2" charset="2"/>
              <a:buChar char="Ø"/>
            </a:pPr>
            <a:r>
              <a:rPr lang="tr-TR" sz="1400" b="1" dirty="0" smtClean="0">
                <a:solidFill>
                  <a:schemeClr val="bg1"/>
                </a:solidFill>
                <a:latin typeface="Calibri" panose="020F0502020204030204" pitchFamily="34" charset="0"/>
                <a:cs typeface="Calibri" panose="020F0502020204030204" pitchFamily="34" charset="0"/>
              </a:rPr>
              <a:t>Hekimlerin kontrol ve tedavi süreçlerini planladıkları hastaları için ayrılan randevu cetvelleridir.</a:t>
            </a:r>
          </a:p>
          <a:p>
            <a:pPr marL="628639" lvl="1" indent="-171450" algn="just">
              <a:buClr>
                <a:schemeClr val="bg1">
                  <a:lumMod val="95000"/>
                  <a:lumOff val="5000"/>
                </a:schemeClr>
              </a:buClr>
              <a:buFont typeface="Wingdings" panose="05000000000000000000" pitchFamily="2" charset="2"/>
              <a:buChar char="Ø"/>
            </a:pPr>
            <a:r>
              <a:rPr lang="tr-TR" sz="1400" b="1" dirty="0" smtClean="0">
                <a:solidFill>
                  <a:schemeClr val="bg1"/>
                </a:solidFill>
                <a:latin typeface="Calibri" panose="020F0502020204030204" pitchFamily="34" charset="0"/>
                <a:cs typeface="Calibri" panose="020F0502020204030204" pitchFamily="34" charset="0"/>
              </a:rPr>
              <a:t>Hekimin günlük randevu kapasitesinin en fazla % 30’u Devem Eden Muayene Hekim Çalışma Cetvellerine ayrılır . Poliklinik şartlarına göre arttırılabilir.</a:t>
            </a:r>
          </a:p>
          <a:p>
            <a:pPr marL="628639" lvl="1" indent="-171450" algn="just">
              <a:buClr>
                <a:schemeClr val="bg1">
                  <a:lumMod val="95000"/>
                  <a:lumOff val="5000"/>
                </a:schemeClr>
              </a:buClr>
              <a:buFont typeface="Wingdings" panose="05000000000000000000" pitchFamily="2" charset="2"/>
              <a:buChar char="Ø"/>
            </a:pPr>
            <a:r>
              <a:rPr lang="tr-TR" sz="1400" b="1" dirty="0">
                <a:solidFill>
                  <a:schemeClr val="bg1"/>
                </a:solidFill>
                <a:latin typeface="Calibri" panose="020F0502020204030204" pitchFamily="34" charset="0"/>
                <a:cs typeface="Calibri" panose="020F0502020204030204" pitchFamily="34" charset="0"/>
              </a:rPr>
              <a:t>Hizmet gereklerince polikliniğin çalışma şartlarına göre değişkenlik gösterebilir.</a:t>
            </a:r>
          </a:p>
          <a:p>
            <a:pPr marL="628639" lvl="1" indent="-171450" algn="just">
              <a:buClr>
                <a:schemeClr val="bg1">
                  <a:lumMod val="95000"/>
                  <a:lumOff val="5000"/>
                </a:schemeClr>
              </a:buClr>
              <a:buFont typeface="Wingdings" panose="05000000000000000000" pitchFamily="2" charset="2"/>
              <a:buChar char="Ø"/>
            </a:pPr>
            <a:r>
              <a:rPr lang="tr-TR" sz="1400" b="1" dirty="0" smtClean="0">
                <a:solidFill>
                  <a:schemeClr val="bg1"/>
                </a:solidFill>
                <a:latin typeface="Calibri" panose="020F0502020204030204" pitchFamily="34" charset="0"/>
                <a:cs typeface="Calibri" panose="020F0502020204030204" pitchFamily="34" charset="0"/>
              </a:rPr>
              <a:t>Sadece ilgili hekim tarafından görüntülenebilir.</a:t>
            </a:r>
          </a:p>
          <a:p>
            <a:pPr marL="628639" lvl="1" indent="-171450">
              <a:buClr>
                <a:schemeClr val="bg1">
                  <a:lumMod val="95000"/>
                  <a:lumOff val="5000"/>
                </a:schemeClr>
              </a:buClr>
              <a:buFont typeface="Wingdings" panose="05000000000000000000" pitchFamily="2" charset="2"/>
              <a:buChar char="Ø"/>
            </a:pPr>
            <a:endParaRPr lang="tr-TR" b="1" dirty="0" smtClean="0">
              <a:solidFill>
                <a:schemeClr val="bg1"/>
              </a:solidFill>
              <a:latin typeface="Calibri" panose="020F0502020204030204" pitchFamily="34" charset="0"/>
              <a:cs typeface="Calibri" panose="020F0502020204030204" pitchFamily="34" charset="0"/>
            </a:endParaRPr>
          </a:p>
        </p:txBody>
      </p:sp>
      <p:sp>
        <p:nvSpPr>
          <p:cNvPr id="3" name="Metin kutusu 2"/>
          <p:cNvSpPr txBox="1"/>
          <p:nvPr/>
        </p:nvSpPr>
        <p:spPr>
          <a:xfrm>
            <a:off x="2873548" y="381000"/>
            <a:ext cx="8763000" cy="369332"/>
          </a:xfrm>
          <a:prstGeom prst="rect">
            <a:avLst/>
          </a:prstGeom>
          <a:noFill/>
        </p:spPr>
        <p:txBody>
          <a:bodyPr wrap="square" rtlCol="0">
            <a:spAutoFit/>
          </a:bodyPr>
          <a:lstStyle/>
          <a:p>
            <a:r>
              <a:rPr lang="tr-TR" b="1" dirty="0" smtClean="0">
                <a:solidFill>
                  <a:schemeClr val="bg1"/>
                </a:solidFill>
              </a:rPr>
              <a:t>İLK MUAYENE VE DEVAM EDEN MUAYENE CETVELLERİ</a:t>
            </a:r>
            <a:endParaRPr lang="tr-TR" b="1" dirty="0">
              <a:solidFill>
                <a:schemeClr val="bg1"/>
              </a:solidFill>
            </a:endParaRPr>
          </a:p>
        </p:txBody>
      </p:sp>
    </p:spTree>
    <p:extLst>
      <p:ext uri="{BB962C8B-B14F-4D97-AF65-F5344CB8AC3E}">
        <p14:creationId xmlns:p14="http://schemas.microsoft.com/office/powerpoint/2010/main" val="3076122069"/>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2237312"/>
            <a:ext cx="12047670" cy="2045931"/>
          </a:xfrm>
          <a:prstGeom prst="rect">
            <a:avLst/>
          </a:prstGeom>
        </p:spPr>
      </p:pic>
      <p:sp>
        <p:nvSpPr>
          <p:cNvPr id="2" name="Metin kutusu 1"/>
          <p:cNvSpPr txBox="1"/>
          <p:nvPr/>
        </p:nvSpPr>
        <p:spPr>
          <a:xfrm>
            <a:off x="3253340" y="371475"/>
            <a:ext cx="9500636" cy="369332"/>
          </a:xfrm>
          <a:prstGeom prst="rect">
            <a:avLst/>
          </a:prstGeom>
          <a:noFill/>
        </p:spPr>
        <p:txBody>
          <a:bodyPr wrap="square" rtlCol="0">
            <a:spAutoFit/>
          </a:bodyPr>
          <a:lstStyle/>
          <a:p>
            <a:r>
              <a:rPr lang="tr-TR" b="1" dirty="0" smtClean="0">
                <a:solidFill>
                  <a:schemeClr val="bg1"/>
                </a:solidFill>
              </a:rPr>
              <a:t>HEKİM ÇALIŞMA CETVELLERİ KULLANIM DURUMU (EKİM)</a:t>
            </a:r>
            <a:endParaRPr lang="tr-TR" b="1" dirty="0">
              <a:solidFill>
                <a:schemeClr val="bg1"/>
              </a:solidFill>
            </a:endParaRPr>
          </a:p>
        </p:txBody>
      </p:sp>
    </p:spTree>
    <p:extLst>
      <p:ext uri="{BB962C8B-B14F-4D97-AF65-F5344CB8AC3E}">
        <p14:creationId xmlns:p14="http://schemas.microsoft.com/office/powerpoint/2010/main" val="107296037"/>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2755758" y="1103145"/>
            <a:ext cx="6397496" cy="435056"/>
          </a:xfrm>
          <a:prstGeom prst="rect">
            <a:avLst/>
          </a:prstGeom>
          <a:noFill/>
        </p:spPr>
        <p:txBody>
          <a:bodyPr wrap="square" rtlCol="0">
            <a:spAutoFit/>
          </a:bodyPr>
          <a:lstStyle/>
          <a:p>
            <a:pPr defTabSz="707251">
              <a:lnSpc>
                <a:spcPct val="120000"/>
              </a:lnSpc>
              <a:defRPr/>
            </a:pPr>
            <a:r>
              <a:rPr lang="tr-TR" altLang="tr-TR" sz="1856" b="1" dirty="0">
                <a:solidFill>
                  <a:prstClr val="white"/>
                </a:solidFill>
                <a:latin typeface="Century Gothic"/>
                <a:cs typeface="Century Gothic"/>
              </a:rPr>
              <a:t>İzmir İli Uzman Hekimlerin MHRS Kapasite Artışı (2/2)</a:t>
            </a:r>
            <a:endParaRPr lang="en-US" altLang="tr-TR" sz="1547" b="1" dirty="0">
              <a:solidFill>
                <a:prstClr val="white"/>
              </a:solidFill>
              <a:latin typeface="Century Gothic"/>
              <a:cs typeface="Century Gothic"/>
            </a:endParaRPr>
          </a:p>
        </p:txBody>
      </p:sp>
      <p:sp>
        <p:nvSpPr>
          <p:cNvPr id="2" name="Metin kutusu 1"/>
          <p:cNvSpPr txBox="1"/>
          <p:nvPr/>
        </p:nvSpPr>
        <p:spPr>
          <a:xfrm>
            <a:off x="1559265" y="5943260"/>
            <a:ext cx="9123482" cy="752129"/>
          </a:xfrm>
          <a:prstGeom prst="rect">
            <a:avLst/>
          </a:prstGeom>
          <a:noFill/>
        </p:spPr>
        <p:txBody>
          <a:bodyPr wrap="square" rtlCol="0">
            <a:spAutoFit/>
          </a:bodyPr>
          <a:lstStyle/>
          <a:p>
            <a:pPr defTabSz="707269">
              <a:defRPr/>
            </a:pPr>
            <a:r>
              <a:rPr lang="tr-TR" sz="1429" b="1" dirty="0">
                <a:solidFill>
                  <a:srgbClr val="FF0000"/>
                </a:solidFill>
                <a:latin typeface="Century Gothic"/>
              </a:rPr>
              <a:t>Beklentimiz:</a:t>
            </a:r>
            <a:r>
              <a:rPr lang="tr-TR" sz="1429" dirty="0">
                <a:solidFill>
                  <a:prstClr val="black"/>
                </a:solidFill>
                <a:latin typeface="Century Gothic"/>
              </a:rPr>
              <a:t> Uzman hekimlerimiz </a:t>
            </a:r>
            <a:r>
              <a:rPr lang="tr-TR" sz="1429" b="1" dirty="0">
                <a:solidFill>
                  <a:prstClr val="black"/>
                </a:solidFill>
                <a:latin typeface="Century Gothic"/>
              </a:rPr>
              <a:t>%8,60 + %16,80</a:t>
            </a:r>
            <a:r>
              <a:rPr lang="tr-TR" sz="1429" dirty="0">
                <a:solidFill>
                  <a:prstClr val="black"/>
                </a:solidFill>
                <a:latin typeface="Century Gothic"/>
              </a:rPr>
              <a:t> olmak üzere toplam </a:t>
            </a:r>
            <a:r>
              <a:rPr lang="tr-TR" sz="1429" b="1" dirty="0">
                <a:solidFill>
                  <a:prstClr val="black"/>
                </a:solidFill>
                <a:latin typeface="Century Gothic"/>
              </a:rPr>
              <a:t>%25,40</a:t>
            </a:r>
            <a:r>
              <a:rPr lang="tr-TR" sz="1429" dirty="0">
                <a:solidFill>
                  <a:prstClr val="black"/>
                </a:solidFill>
                <a:latin typeface="Century Gothic"/>
              </a:rPr>
              <a:t> oranında </a:t>
            </a:r>
            <a:r>
              <a:rPr lang="tr-TR" sz="1429" b="1" dirty="0">
                <a:solidFill>
                  <a:prstClr val="black"/>
                </a:solidFill>
                <a:latin typeface="Century Gothic"/>
              </a:rPr>
              <a:t>ilave</a:t>
            </a:r>
            <a:r>
              <a:rPr lang="tr-TR" sz="1429" dirty="0">
                <a:solidFill>
                  <a:prstClr val="black"/>
                </a:solidFill>
                <a:latin typeface="Century Gothic"/>
              </a:rPr>
              <a:t> cetvel açabilirler.  Buradan (%57 kapasite doluluktan %10 </a:t>
            </a:r>
            <a:r>
              <a:rPr lang="tr-TR" sz="1429" dirty="0" err="1">
                <a:solidFill>
                  <a:prstClr val="black"/>
                </a:solidFill>
                <a:latin typeface="Century Gothic"/>
              </a:rPr>
              <a:t>luk</a:t>
            </a:r>
            <a:r>
              <a:rPr lang="tr-TR" sz="1429" dirty="0">
                <a:solidFill>
                  <a:prstClr val="black"/>
                </a:solidFill>
                <a:latin typeface="Century Gothic"/>
              </a:rPr>
              <a:t> ta bir sapma göz önünde bulundurularak) </a:t>
            </a:r>
            <a:r>
              <a:rPr lang="tr-TR" sz="1429" b="1" dirty="0">
                <a:solidFill>
                  <a:srgbClr val="FF0000"/>
                </a:solidFill>
                <a:latin typeface="Century Gothic"/>
              </a:rPr>
              <a:t>%13,03</a:t>
            </a:r>
            <a:r>
              <a:rPr lang="tr-TR" sz="1429" dirty="0">
                <a:solidFill>
                  <a:srgbClr val="FF0000"/>
                </a:solidFill>
                <a:latin typeface="Century Gothic"/>
              </a:rPr>
              <a:t> </a:t>
            </a:r>
            <a:r>
              <a:rPr lang="tr-TR" sz="1429" dirty="0">
                <a:solidFill>
                  <a:prstClr val="black"/>
                </a:solidFill>
                <a:latin typeface="Century Gothic"/>
              </a:rPr>
              <a:t>oranında </a:t>
            </a:r>
            <a:r>
              <a:rPr lang="tr-TR" sz="1429" b="1" dirty="0">
                <a:solidFill>
                  <a:srgbClr val="FF0000"/>
                </a:solidFill>
                <a:latin typeface="Century Gothic"/>
              </a:rPr>
              <a:t>randevu artışı</a:t>
            </a:r>
            <a:r>
              <a:rPr lang="tr-TR" sz="1429" b="1" dirty="0">
                <a:solidFill>
                  <a:prstClr val="black"/>
                </a:solidFill>
                <a:latin typeface="Century Gothic"/>
              </a:rPr>
              <a:t> </a:t>
            </a:r>
            <a:r>
              <a:rPr lang="tr-TR" sz="1429" dirty="0">
                <a:solidFill>
                  <a:prstClr val="black"/>
                </a:solidFill>
                <a:latin typeface="Century Gothic"/>
              </a:rPr>
              <a:t>beklenmektedir.</a:t>
            </a:r>
          </a:p>
        </p:txBody>
      </p:sp>
      <p:sp>
        <p:nvSpPr>
          <p:cNvPr id="7" name="Slayt Numarası Yer Tutucusu 6"/>
          <p:cNvSpPr>
            <a:spLocks noGrp="1"/>
          </p:cNvSpPr>
          <p:nvPr>
            <p:ph type="sldNum" sz="quarter" idx="12"/>
          </p:nvPr>
        </p:nvSpPr>
        <p:spPr>
          <a:xfrm>
            <a:off x="9889060" y="5425061"/>
            <a:ext cx="883544" cy="518198"/>
          </a:xfrm>
        </p:spPr>
        <p:txBody>
          <a:bodyPr/>
          <a:lstStyle/>
          <a:p>
            <a:pPr defTabSz="707269">
              <a:defRPr/>
            </a:pPr>
            <a:fld id="{FE32C5A8-63B1-2A48-82C4-62AE275B8604}" type="slidenum">
              <a:rPr lang="tr-TR" sz="851" b="1">
                <a:solidFill>
                  <a:srgbClr val="146194">
                    <a:lumMod val="50000"/>
                  </a:srgbClr>
                </a:solidFill>
                <a:latin typeface="Century Gothic"/>
              </a:rPr>
              <a:pPr defTabSz="707269">
                <a:defRPr/>
              </a:pPr>
              <a:t>16</a:t>
            </a:fld>
            <a:endParaRPr lang="tr-TR" sz="2475" b="1" dirty="0">
              <a:solidFill>
                <a:srgbClr val="146194">
                  <a:lumMod val="50000"/>
                </a:srgbClr>
              </a:solidFill>
              <a:latin typeface="Century Gothic"/>
            </a:endParaRPr>
          </a:p>
        </p:txBody>
      </p:sp>
      <p:sp>
        <p:nvSpPr>
          <p:cNvPr id="5" name="Dikdörtgen 4"/>
          <p:cNvSpPr/>
          <p:nvPr/>
        </p:nvSpPr>
        <p:spPr>
          <a:xfrm>
            <a:off x="2755758" y="85173"/>
            <a:ext cx="6277832" cy="678647"/>
          </a:xfrm>
          <a:prstGeom prst="rect">
            <a:avLst/>
          </a:prstGeom>
        </p:spPr>
        <p:txBody>
          <a:bodyPr wrap="square">
            <a:spAutoFit/>
          </a:bodyPr>
          <a:lstStyle/>
          <a:p>
            <a:pPr algn="ctr"/>
            <a:r>
              <a:rPr lang="tr-TR" sz="1905" b="1" dirty="0">
                <a:solidFill>
                  <a:schemeClr val="bg1"/>
                </a:solidFill>
                <a:latin typeface="Calibri" panose="020F0502020204030204" pitchFamily="34" charset="0"/>
                <a:cs typeface="Calibri" panose="020F0502020204030204" pitchFamily="34" charset="0"/>
              </a:rPr>
              <a:t>Ankara İli Uzman Hekimlerin MHRS İlk Muayene Kapasite Artışı</a:t>
            </a:r>
          </a:p>
        </p:txBody>
      </p:sp>
      <p:pic>
        <p:nvPicPr>
          <p:cNvPr id="6" name="Resim 5"/>
          <p:cNvPicPr>
            <a:picLocks noChangeAspect="1"/>
          </p:cNvPicPr>
          <p:nvPr/>
        </p:nvPicPr>
        <p:blipFill>
          <a:blip r:embed="rId3"/>
          <a:stretch>
            <a:fillRect/>
          </a:stretch>
        </p:blipFill>
        <p:spPr>
          <a:xfrm>
            <a:off x="1629695" y="1103144"/>
            <a:ext cx="8982618" cy="4718183"/>
          </a:xfrm>
          <a:prstGeom prst="rect">
            <a:avLst/>
          </a:prstGeom>
        </p:spPr>
      </p:pic>
    </p:spTree>
    <p:extLst>
      <p:ext uri="{BB962C8B-B14F-4D97-AF65-F5344CB8AC3E}">
        <p14:creationId xmlns:p14="http://schemas.microsoft.com/office/powerpoint/2010/main" val="878227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2755758" y="1103145"/>
            <a:ext cx="6397496" cy="435056"/>
          </a:xfrm>
          <a:prstGeom prst="rect">
            <a:avLst/>
          </a:prstGeom>
          <a:noFill/>
        </p:spPr>
        <p:txBody>
          <a:bodyPr wrap="square" rtlCol="0">
            <a:spAutoFit/>
          </a:bodyPr>
          <a:lstStyle/>
          <a:p>
            <a:pPr defTabSz="707251">
              <a:lnSpc>
                <a:spcPct val="120000"/>
              </a:lnSpc>
              <a:defRPr/>
            </a:pPr>
            <a:r>
              <a:rPr lang="tr-TR" altLang="tr-TR" sz="1856" b="1" dirty="0">
                <a:solidFill>
                  <a:prstClr val="white"/>
                </a:solidFill>
                <a:latin typeface="Century Gothic"/>
                <a:cs typeface="Century Gothic"/>
              </a:rPr>
              <a:t>İzmir İli Uzman Hekimlerin MHRS Kapasite Artışı (2/2)</a:t>
            </a:r>
            <a:endParaRPr lang="en-US" altLang="tr-TR" sz="1547" b="1" dirty="0">
              <a:solidFill>
                <a:prstClr val="white"/>
              </a:solidFill>
              <a:latin typeface="Century Gothic"/>
              <a:cs typeface="Century Gothic"/>
            </a:endParaRPr>
          </a:p>
        </p:txBody>
      </p:sp>
      <p:sp>
        <p:nvSpPr>
          <p:cNvPr id="2" name="Metin kutusu 1"/>
          <p:cNvSpPr txBox="1"/>
          <p:nvPr/>
        </p:nvSpPr>
        <p:spPr>
          <a:xfrm>
            <a:off x="1559265" y="5943260"/>
            <a:ext cx="9123482" cy="752129"/>
          </a:xfrm>
          <a:prstGeom prst="rect">
            <a:avLst/>
          </a:prstGeom>
          <a:noFill/>
        </p:spPr>
        <p:txBody>
          <a:bodyPr wrap="square" rtlCol="0">
            <a:spAutoFit/>
          </a:bodyPr>
          <a:lstStyle/>
          <a:p>
            <a:pPr defTabSz="707269">
              <a:defRPr/>
            </a:pPr>
            <a:r>
              <a:rPr lang="tr-TR" sz="1429" b="1" dirty="0">
                <a:solidFill>
                  <a:srgbClr val="FF0000"/>
                </a:solidFill>
                <a:latin typeface="Century Gothic"/>
              </a:rPr>
              <a:t>Beklentimiz:</a:t>
            </a:r>
            <a:r>
              <a:rPr lang="tr-TR" sz="1429" dirty="0">
                <a:solidFill>
                  <a:prstClr val="black"/>
                </a:solidFill>
                <a:latin typeface="Century Gothic"/>
              </a:rPr>
              <a:t> Uzman hekimlerimiz </a:t>
            </a:r>
            <a:r>
              <a:rPr lang="tr-TR" sz="1429" b="1" dirty="0">
                <a:solidFill>
                  <a:prstClr val="black"/>
                </a:solidFill>
                <a:latin typeface="Century Gothic"/>
              </a:rPr>
              <a:t>%5,84 + %20,70</a:t>
            </a:r>
            <a:r>
              <a:rPr lang="tr-TR" sz="1429" dirty="0">
                <a:solidFill>
                  <a:prstClr val="black"/>
                </a:solidFill>
                <a:latin typeface="Century Gothic"/>
              </a:rPr>
              <a:t> olmak üzere toplam </a:t>
            </a:r>
            <a:r>
              <a:rPr lang="tr-TR" sz="1429" b="1" dirty="0">
                <a:solidFill>
                  <a:prstClr val="black"/>
                </a:solidFill>
                <a:latin typeface="Century Gothic"/>
              </a:rPr>
              <a:t>%26,54</a:t>
            </a:r>
            <a:r>
              <a:rPr lang="tr-TR" sz="1429" dirty="0">
                <a:solidFill>
                  <a:prstClr val="black"/>
                </a:solidFill>
                <a:latin typeface="Century Gothic"/>
              </a:rPr>
              <a:t> oranında </a:t>
            </a:r>
            <a:r>
              <a:rPr lang="tr-TR" sz="1429" b="1" dirty="0">
                <a:solidFill>
                  <a:prstClr val="black"/>
                </a:solidFill>
                <a:latin typeface="Century Gothic"/>
              </a:rPr>
              <a:t>ilave</a:t>
            </a:r>
            <a:r>
              <a:rPr lang="tr-TR" sz="1429" dirty="0">
                <a:solidFill>
                  <a:prstClr val="black"/>
                </a:solidFill>
                <a:latin typeface="Century Gothic"/>
              </a:rPr>
              <a:t> cetvel açabilirler.  Buradan (%57 kapasite doluluktan %10 </a:t>
            </a:r>
            <a:r>
              <a:rPr lang="tr-TR" sz="1429" dirty="0" err="1">
                <a:solidFill>
                  <a:prstClr val="black"/>
                </a:solidFill>
                <a:latin typeface="Century Gothic"/>
              </a:rPr>
              <a:t>luk</a:t>
            </a:r>
            <a:r>
              <a:rPr lang="tr-TR" sz="1429" dirty="0">
                <a:solidFill>
                  <a:prstClr val="black"/>
                </a:solidFill>
                <a:latin typeface="Century Gothic"/>
              </a:rPr>
              <a:t> ta bir sapma göz önünde bulundurularak) </a:t>
            </a:r>
            <a:r>
              <a:rPr lang="tr-TR" sz="1429" b="1" dirty="0">
                <a:solidFill>
                  <a:srgbClr val="FF0000"/>
                </a:solidFill>
                <a:latin typeface="Century Gothic"/>
              </a:rPr>
              <a:t>%13,61</a:t>
            </a:r>
            <a:r>
              <a:rPr lang="tr-TR" sz="1429" dirty="0">
                <a:solidFill>
                  <a:srgbClr val="FF0000"/>
                </a:solidFill>
                <a:latin typeface="Century Gothic"/>
              </a:rPr>
              <a:t> </a:t>
            </a:r>
            <a:r>
              <a:rPr lang="tr-TR" sz="1429" dirty="0">
                <a:solidFill>
                  <a:prstClr val="black"/>
                </a:solidFill>
                <a:latin typeface="Century Gothic"/>
              </a:rPr>
              <a:t>oranında </a:t>
            </a:r>
            <a:r>
              <a:rPr lang="tr-TR" sz="1429" b="1" dirty="0">
                <a:solidFill>
                  <a:srgbClr val="FF0000"/>
                </a:solidFill>
                <a:latin typeface="Century Gothic"/>
              </a:rPr>
              <a:t>randevu artışı</a:t>
            </a:r>
            <a:r>
              <a:rPr lang="tr-TR" sz="1429" b="1" dirty="0">
                <a:solidFill>
                  <a:prstClr val="black"/>
                </a:solidFill>
                <a:latin typeface="Century Gothic"/>
              </a:rPr>
              <a:t> </a:t>
            </a:r>
            <a:r>
              <a:rPr lang="tr-TR" sz="1429" dirty="0">
                <a:solidFill>
                  <a:prstClr val="black"/>
                </a:solidFill>
                <a:latin typeface="Century Gothic"/>
              </a:rPr>
              <a:t>beklenmektedir.</a:t>
            </a:r>
          </a:p>
        </p:txBody>
      </p:sp>
      <p:sp>
        <p:nvSpPr>
          <p:cNvPr id="7" name="Slayt Numarası Yer Tutucusu 6"/>
          <p:cNvSpPr>
            <a:spLocks noGrp="1"/>
          </p:cNvSpPr>
          <p:nvPr>
            <p:ph type="sldNum" sz="quarter" idx="12"/>
          </p:nvPr>
        </p:nvSpPr>
        <p:spPr>
          <a:xfrm>
            <a:off x="9889060" y="5425061"/>
            <a:ext cx="883544" cy="518198"/>
          </a:xfrm>
        </p:spPr>
        <p:txBody>
          <a:bodyPr/>
          <a:lstStyle/>
          <a:p>
            <a:pPr defTabSz="707269">
              <a:defRPr/>
            </a:pPr>
            <a:fld id="{FE32C5A8-63B1-2A48-82C4-62AE275B8604}" type="slidenum">
              <a:rPr lang="tr-TR" sz="851" b="1">
                <a:solidFill>
                  <a:srgbClr val="146194">
                    <a:lumMod val="50000"/>
                  </a:srgbClr>
                </a:solidFill>
                <a:latin typeface="Century Gothic"/>
              </a:rPr>
              <a:pPr defTabSz="707269">
                <a:defRPr/>
              </a:pPr>
              <a:t>17</a:t>
            </a:fld>
            <a:endParaRPr lang="tr-TR" sz="2475" b="1" dirty="0">
              <a:solidFill>
                <a:srgbClr val="146194">
                  <a:lumMod val="50000"/>
                </a:srgbClr>
              </a:solidFill>
              <a:latin typeface="Century Gothic"/>
            </a:endParaRPr>
          </a:p>
        </p:txBody>
      </p:sp>
      <p:sp>
        <p:nvSpPr>
          <p:cNvPr id="5" name="Dikdörtgen 4"/>
          <p:cNvSpPr/>
          <p:nvPr/>
        </p:nvSpPr>
        <p:spPr>
          <a:xfrm>
            <a:off x="2982088" y="416926"/>
            <a:ext cx="6277832" cy="385490"/>
          </a:xfrm>
          <a:prstGeom prst="rect">
            <a:avLst/>
          </a:prstGeom>
        </p:spPr>
        <p:txBody>
          <a:bodyPr wrap="square">
            <a:spAutoFit/>
          </a:bodyPr>
          <a:lstStyle/>
          <a:p>
            <a:r>
              <a:rPr lang="tr-TR" sz="1905" b="1" dirty="0">
                <a:solidFill>
                  <a:schemeClr val="bg1"/>
                </a:solidFill>
                <a:latin typeface="Calibri" panose="020F0502020204030204" pitchFamily="34" charset="0"/>
                <a:cs typeface="Calibri" panose="020F0502020204030204" pitchFamily="34" charset="0"/>
              </a:rPr>
              <a:t>Ankara İli Uzman Hekimlerin MHRS Genel Kapasite Artışı</a:t>
            </a:r>
          </a:p>
        </p:txBody>
      </p:sp>
      <p:pic>
        <p:nvPicPr>
          <p:cNvPr id="4" name="Resim 3"/>
          <p:cNvPicPr>
            <a:picLocks noChangeAspect="1"/>
          </p:cNvPicPr>
          <p:nvPr/>
        </p:nvPicPr>
        <p:blipFill>
          <a:blip r:embed="rId3"/>
          <a:stretch>
            <a:fillRect/>
          </a:stretch>
        </p:blipFill>
        <p:spPr>
          <a:xfrm>
            <a:off x="1617366" y="1075580"/>
            <a:ext cx="9007276" cy="4706841"/>
          </a:xfrm>
          <a:prstGeom prst="rect">
            <a:avLst/>
          </a:prstGeom>
        </p:spPr>
      </p:pic>
    </p:spTree>
    <p:extLst>
      <p:ext uri="{BB962C8B-B14F-4D97-AF65-F5344CB8AC3E}">
        <p14:creationId xmlns:p14="http://schemas.microsoft.com/office/powerpoint/2010/main" val="4221978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47049" y="1432737"/>
            <a:ext cx="11726778" cy="1089529"/>
          </a:xfrm>
          <a:prstGeom prst="rect">
            <a:avLst/>
          </a:prstGeom>
        </p:spPr>
        <p:txBody>
          <a:bodyPr wrap="square">
            <a:spAutoFit/>
          </a:bodyPr>
          <a:lstStyle/>
          <a:p>
            <a:pPr algn="just" fontAlgn="base">
              <a:lnSpc>
                <a:spcPct val="90000"/>
              </a:lnSpc>
              <a:spcBef>
                <a:spcPts val="1200"/>
              </a:spcBef>
              <a:buClr>
                <a:srgbClr val="40BAD2"/>
              </a:buClr>
              <a:defRPr/>
            </a:pPr>
            <a:r>
              <a:rPr lang="tr-TR" b="1" dirty="0">
                <a:solidFill>
                  <a:srgbClr val="FF0000"/>
                </a:solidFill>
                <a:latin typeface="Calibri" panose="020F0502020204030204" pitchFamily="34" charset="0"/>
                <a:cs typeface="Calibri" panose="020F0502020204030204" pitchFamily="34" charset="0"/>
              </a:rPr>
              <a:t>Yeşil Liste: </a:t>
            </a:r>
            <a:r>
              <a:rPr lang="tr-TR" b="1" dirty="0">
                <a:solidFill>
                  <a:schemeClr val="bg2">
                    <a:lumMod val="25000"/>
                  </a:schemeClr>
                </a:solidFill>
                <a:latin typeface="Calibri" panose="020F0502020204030204" pitchFamily="34" charset="0"/>
                <a:cs typeface="Calibri" panose="020F0502020204030204" pitchFamily="34" charset="0"/>
              </a:rPr>
              <a:t>Takip gerektiren hasta listesidir. Bu liste kaydını İlgili ana dal uzmanı ya da yan dal uzmanı yapar. Muayene sonrası hekim tarafından uygun görülen hastalar yeşil listeye kaydedilir. Yeşil liste kaydı yapılan hastalar </a:t>
            </a:r>
            <a:r>
              <a:rPr lang="tr-TR" b="1" dirty="0" smtClean="0">
                <a:solidFill>
                  <a:schemeClr val="bg2">
                    <a:lumMod val="25000"/>
                  </a:schemeClr>
                </a:solidFill>
                <a:latin typeface="Calibri" panose="020F0502020204030204" pitchFamily="34" charset="0"/>
                <a:cs typeface="Calibri" panose="020F0502020204030204" pitchFamily="34" charset="0"/>
              </a:rPr>
              <a:t>180 </a:t>
            </a:r>
            <a:r>
              <a:rPr lang="tr-TR" b="1" dirty="0">
                <a:solidFill>
                  <a:schemeClr val="bg2">
                    <a:lumMod val="25000"/>
                  </a:schemeClr>
                </a:solidFill>
                <a:latin typeface="Calibri" panose="020F0502020204030204" pitchFamily="34" charset="0"/>
                <a:cs typeface="Calibri" panose="020F0502020204030204" pitchFamily="34" charset="0"/>
              </a:rPr>
              <a:t>gün süre ile ilgili yan dal polikliniklerine Alo 182, Mobil uygulama ya da internet aracılığı ile randevularını alabilirler. Yan Dal uzmanı tarafından sürekli takip listesine kaydedilen hastalar ise ömür boyu bu şekilde randevularını alabilirler.</a:t>
            </a:r>
          </a:p>
        </p:txBody>
      </p:sp>
      <p:sp>
        <p:nvSpPr>
          <p:cNvPr id="3" name="Dikdörtgen 2"/>
          <p:cNvSpPr/>
          <p:nvPr/>
        </p:nvSpPr>
        <p:spPr>
          <a:xfrm>
            <a:off x="247049" y="2827442"/>
            <a:ext cx="11803780" cy="1089529"/>
          </a:xfrm>
          <a:prstGeom prst="rect">
            <a:avLst/>
          </a:prstGeom>
        </p:spPr>
        <p:txBody>
          <a:bodyPr wrap="square">
            <a:spAutoFit/>
          </a:bodyPr>
          <a:lstStyle/>
          <a:p>
            <a:pPr lvl="0" algn="just" fontAlgn="base">
              <a:lnSpc>
                <a:spcPct val="90000"/>
              </a:lnSpc>
              <a:spcBef>
                <a:spcPts val="1200"/>
              </a:spcBef>
              <a:buClr>
                <a:srgbClr val="40BAD2"/>
              </a:buClr>
              <a:defRPr/>
            </a:pPr>
            <a:r>
              <a:rPr lang="tr-TR" b="1" dirty="0">
                <a:solidFill>
                  <a:srgbClr val="FF0000"/>
                </a:solidFill>
                <a:latin typeface="Calibri" panose="020F0502020204030204" pitchFamily="34" charset="0"/>
                <a:cs typeface="Calibri" panose="020F0502020204030204" pitchFamily="34" charset="0"/>
              </a:rPr>
              <a:t>ADSM ve </a:t>
            </a:r>
            <a:r>
              <a:rPr lang="tr-TR" b="1" dirty="0" err="1">
                <a:solidFill>
                  <a:srgbClr val="FF0000"/>
                </a:solidFill>
                <a:latin typeface="Calibri" panose="020F0502020204030204" pitchFamily="34" charset="0"/>
                <a:cs typeface="Calibri" panose="020F0502020204030204" pitchFamily="34" charset="0"/>
              </a:rPr>
              <a:t>ADSH’larda</a:t>
            </a:r>
            <a:r>
              <a:rPr lang="tr-TR" b="1" dirty="0">
                <a:solidFill>
                  <a:srgbClr val="FF0000"/>
                </a:solidFill>
                <a:latin typeface="Calibri" panose="020F0502020204030204" pitchFamily="34" charset="0"/>
                <a:cs typeface="Calibri" panose="020F0502020204030204" pitchFamily="34" charset="0"/>
              </a:rPr>
              <a:t> Yeşil Liste Uygulaması </a:t>
            </a:r>
            <a:r>
              <a:rPr lang="tr-TR" b="1" dirty="0" smtClean="0">
                <a:solidFill>
                  <a:srgbClr val="FF0000"/>
                </a:solidFill>
                <a:latin typeface="Calibri" panose="020F0502020204030204" pitchFamily="34" charset="0"/>
                <a:cs typeface="Calibri" panose="020F0502020204030204" pitchFamily="34" charset="0"/>
              </a:rPr>
              <a:t>: </a:t>
            </a:r>
            <a:r>
              <a:rPr lang="tr-TR" b="1"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Uygun </a:t>
            </a:r>
            <a:r>
              <a:rPr lang="tr-TR" b="1"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görülen hastayı uygun görülen uzmanlık polikliniğe yönlendirmek amacıyla oluşturulur. Muayene ve tedavi işlem sürecine göre hasta tedavisinin devamı için ilgili poliklinik ve poliklinikler için yeşil listeye eklenir. Listedeki hasta, randevu kanallarından randevusunu alabilir.180 gün süre yeşil liste kaydı devam eder.</a:t>
            </a:r>
          </a:p>
        </p:txBody>
      </p:sp>
      <p:sp>
        <p:nvSpPr>
          <p:cNvPr id="4" name="Unvan 3"/>
          <p:cNvSpPr>
            <a:spLocks noGrp="1"/>
          </p:cNvSpPr>
          <p:nvPr>
            <p:ph type="title"/>
          </p:nvPr>
        </p:nvSpPr>
        <p:spPr>
          <a:xfrm>
            <a:off x="2964580" y="21211"/>
            <a:ext cx="7178057" cy="710310"/>
          </a:xfrm>
        </p:spPr>
        <p:txBody>
          <a:bodyPr>
            <a:normAutofit/>
          </a:bodyPr>
          <a:lstStyle/>
          <a:p>
            <a:pPr algn="ctr"/>
            <a:r>
              <a:rPr lang="tr-TR" sz="2400" b="1" dirty="0" smtClean="0">
                <a:solidFill>
                  <a:schemeClr val="bg1"/>
                </a:solidFill>
                <a:latin typeface="Calibri" panose="020F0502020204030204" pitchFamily="34" charset="0"/>
                <a:cs typeface="Calibri" panose="020F0502020204030204" pitchFamily="34" charset="0"/>
              </a:rPr>
              <a:t>Yeşil liste uygulaması </a:t>
            </a:r>
            <a:endParaRPr lang="tr-TR" sz="2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4784384"/>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32C5A8-63B1-2A48-82C4-62AE275B8604}" type="slidenum">
              <a:rPr kumimoji="0" lang="tr-TR" sz="3200" b="0" i="0" u="none" strike="noStrike" kern="1200" cap="none" spc="0" normalizeH="0" baseline="0" noProof="0" smtClean="0">
                <a:ln>
                  <a:noFill/>
                </a:ln>
                <a:solidFill>
                  <a:srgbClr val="146194">
                    <a:lumMod val="50000"/>
                  </a:srgbClr>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tr-TR" sz="32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
        <p:nvSpPr>
          <p:cNvPr id="3" name="Metin kutusu 2"/>
          <p:cNvSpPr txBox="1"/>
          <p:nvPr/>
        </p:nvSpPr>
        <p:spPr>
          <a:xfrm>
            <a:off x="2929652" y="249165"/>
            <a:ext cx="10532882" cy="461665"/>
          </a:xfrm>
          <a:prstGeom prst="rect">
            <a:avLst/>
          </a:prstGeom>
          <a:noFill/>
        </p:spPr>
        <p:txBody>
          <a:bodyPr wrap="square" rtlCol="0">
            <a:spAutoFit/>
          </a:bodyPr>
          <a:lstStyle/>
          <a:p>
            <a:r>
              <a:rPr lang="tr-TR" sz="2400" b="1" dirty="0" smtClean="0">
                <a:solidFill>
                  <a:schemeClr val="bg1"/>
                </a:solidFill>
                <a:latin typeface="Calibri" panose="020F0502020204030204" pitchFamily="34" charset="0"/>
                <a:cs typeface="Calibri" panose="020F0502020204030204" pitchFamily="34" charset="0"/>
              </a:rPr>
              <a:t>         YEŞİL LİSTE KULLANIMI İL BAZINDA</a:t>
            </a:r>
            <a:endParaRPr lang="tr-TR" sz="2400" b="1" dirty="0">
              <a:solidFill>
                <a:schemeClr val="bg1"/>
              </a:solidFill>
              <a:latin typeface="Calibri" panose="020F0502020204030204" pitchFamily="34" charset="0"/>
              <a:cs typeface="Calibri" panose="020F0502020204030204" pitchFamily="34"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988" y="1006660"/>
            <a:ext cx="10546457" cy="524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3884064"/>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468336" y="255594"/>
            <a:ext cx="6835366" cy="461665"/>
          </a:xfrm>
          <a:prstGeom prst="rect">
            <a:avLst/>
          </a:prstGeom>
          <a:noFill/>
        </p:spPr>
        <p:txBody>
          <a:bodyPr wrap="square" rtlCol="0">
            <a:spAutoFit/>
          </a:bodyPr>
          <a:lstStyle/>
          <a:p>
            <a:r>
              <a:rPr lang="tr-TR" sz="2400" b="1" dirty="0" smtClean="0">
                <a:solidFill>
                  <a:schemeClr val="bg1">
                    <a:lumMod val="85000"/>
                    <a:lumOff val="15000"/>
                  </a:schemeClr>
                </a:solidFill>
                <a:latin typeface="Calibri" panose="020F0502020204030204" pitchFamily="34" charset="0"/>
                <a:cs typeface="Calibri" panose="020F0502020204030204" pitchFamily="34" charset="0"/>
              </a:rPr>
              <a:t>MHRS ( MERKEZİ HEKİM RANDEVU SİSTEMİ )</a:t>
            </a:r>
            <a:endParaRPr lang="tr-TR" sz="2400" b="1" dirty="0">
              <a:solidFill>
                <a:schemeClr val="bg1">
                  <a:lumMod val="85000"/>
                  <a:lumOff val="15000"/>
                </a:schemeClr>
              </a:solidFill>
              <a:latin typeface="Calibri" panose="020F0502020204030204" pitchFamily="34" charset="0"/>
              <a:cs typeface="Calibri" panose="020F0502020204030204" pitchFamily="34" charset="0"/>
            </a:endParaRPr>
          </a:p>
        </p:txBody>
      </p:sp>
      <p:sp>
        <p:nvSpPr>
          <p:cNvPr id="3" name="Dikdörtgen 2"/>
          <p:cNvSpPr/>
          <p:nvPr/>
        </p:nvSpPr>
        <p:spPr>
          <a:xfrm>
            <a:off x="724618" y="2553419"/>
            <a:ext cx="10731261" cy="1815882"/>
          </a:xfrm>
          <a:prstGeom prst="rect">
            <a:avLst/>
          </a:prstGeom>
        </p:spPr>
        <p:txBody>
          <a:bodyPr wrap="square">
            <a:spAutoFit/>
          </a:bodyPr>
          <a:lstStyle/>
          <a:p>
            <a:pPr algn="just"/>
            <a:r>
              <a:rPr lang="tr-TR" sz="2800" b="1" dirty="0" smtClean="0">
                <a:solidFill>
                  <a:schemeClr val="bg1"/>
                </a:solidFill>
                <a:latin typeface="Calibri" pitchFamily="34" charset="0"/>
                <a:cs typeface="Calibri" pitchFamily="34" charset="0"/>
              </a:rPr>
              <a:t>	</a:t>
            </a:r>
            <a:r>
              <a:rPr lang="tr-TR" sz="2800" b="1" dirty="0" smtClean="0">
                <a:solidFill>
                  <a:schemeClr val="bg1">
                    <a:lumMod val="75000"/>
                    <a:lumOff val="25000"/>
                  </a:schemeClr>
                </a:solidFill>
                <a:latin typeface="Calibri" pitchFamily="34" charset="0"/>
                <a:cs typeface="Calibri" pitchFamily="34" charset="0"/>
              </a:rPr>
              <a:t>Sağlık </a:t>
            </a:r>
            <a:r>
              <a:rPr lang="tr-TR" sz="2800" b="1" dirty="0">
                <a:solidFill>
                  <a:schemeClr val="bg1">
                    <a:lumMod val="75000"/>
                    <a:lumOff val="25000"/>
                  </a:schemeClr>
                </a:solidFill>
                <a:latin typeface="Calibri" pitchFamily="34" charset="0"/>
                <a:cs typeface="Calibri" pitchFamily="34" charset="0"/>
              </a:rPr>
              <a:t>Bakanlığına bağlı sağlık tesislerinde randevulu muayene olmayı sağlayan MHRS, dağınık halde uygulanan randevu sistemlerini merkezileştirmiştir. Bu şekilde dünyada ilk ve tek randevu sistemi olma iddiasını taşımaktadır.</a:t>
            </a:r>
            <a:endParaRPr lang="tr-TR" sz="2800" b="1" dirty="0">
              <a:solidFill>
                <a:schemeClr val="bg1">
                  <a:lumMod val="75000"/>
                  <a:lumOff val="25000"/>
                </a:schemeClr>
              </a:solidFill>
              <a:latin typeface="Calibri"/>
            </a:endParaRPr>
          </a:p>
        </p:txBody>
      </p:sp>
    </p:spTree>
    <p:extLst>
      <p:ext uri="{BB962C8B-B14F-4D97-AF65-F5344CB8AC3E}">
        <p14:creationId xmlns:p14="http://schemas.microsoft.com/office/powerpoint/2010/main" val="2855934933"/>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3878980" y="181788"/>
            <a:ext cx="8447773" cy="461665"/>
          </a:xfrm>
          <a:prstGeom prst="rect">
            <a:avLst/>
          </a:prstGeom>
          <a:noFill/>
        </p:spPr>
        <p:txBody>
          <a:bodyPr wrap="square" rtlCol="0">
            <a:spAutoFit/>
          </a:bodyPr>
          <a:lstStyle/>
          <a:p>
            <a:r>
              <a:rPr lang="tr-TR" sz="2400" b="1" dirty="0" smtClean="0">
                <a:solidFill>
                  <a:schemeClr val="bg1"/>
                </a:solidFill>
                <a:latin typeface="Calibri" panose="020F0502020204030204" pitchFamily="34" charset="0"/>
                <a:cs typeface="Calibri" panose="020F0502020204030204" pitchFamily="34" charset="0"/>
              </a:rPr>
              <a:t>YEŞİL LİSTE KULLANIMI TÜRKİYE</a:t>
            </a:r>
            <a:endParaRPr lang="tr-TR" sz="2400" b="1" dirty="0">
              <a:solidFill>
                <a:schemeClr val="bg1"/>
              </a:solidFill>
              <a:latin typeface="Calibri" panose="020F0502020204030204" pitchFamily="34" charset="0"/>
              <a:cs typeface="Calibri" panose="020F050202020403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350" y="1171575"/>
            <a:ext cx="10785520"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6864"/>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32C5A8-63B1-2A48-82C4-62AE275B8604}" type="slidenum">
              <a:rPr kumimoji="0" lang="tr-TR" sz="3200" b="0" i="0" u="none" strike="noStrike" kern="1200" cap="none" spc="0" normalizeH="0" baseline="0" noProof="0" smtClean="0">
                <a:ln>
                  <a:noFill/>
                </a:ln>
                <a:solidFill>
                  <a:srgbClr val="146194">
                    <a:lumMod val="50000"/>
                  </a:srgbClr>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tr-TR" sz="32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
        <p:nvSpPr>
          <p:cNvPr id="3" name="Metin kutusu 2"/>
          <p:cNvSpPr txBox="1"/>
          <p:nvPr/>
        </p:nvSpPr>
        <p:spPr>
          <a:xfrm>
            <a:off x="1861248" y="355042"/>
            <a:ext cx="10532882" cy="369332"/>
          </a:xfrm>
          <a:prstGeom prst="rect">
            <a:avLst/>
          </a:prstGeom>
          <a:noFill/>
        </p:spPr>
        <p:txBody>
          <a:bodyPr wrap="square" rtlCol="0">
            <a:spAutoFit/>
          </a:bodyPr>
          <a:lstStyle/>
          <a:p>
            <a:r>
              <a:rPr lang="tr-TR" b="1" dirty="0" smtClean="0">
                <a:solidFill>
                  <a:schemeClr val="bg1"/>
                </a:solidFill>
                <a:latin typeface="Calibri" panose="020F0502020204030204" pitchFamily="34" charset="0"/>
                <a:cs typeface="Calibri" panose="020F0502020204030204" pitchFamily="34" charset="0"/>
              </a:rPr>
              <a:t>YEŞİL LİSTE KULLANIMI TÜRKİYE YEŞİL LİSTE KAYIT SAYISI HANGİ POLİKLİNİKLERDE KULLANILMIŞ</a:t>
            </a:r>
            <a:endParaRPr lang="tr-TR" b="1" dirty="0">
              <a:solidFill>
                <a:schemeClr val="bg1"/>
              </a:solidFill>
              <a:latin typeface="Calibri" panose="020F0502020204030204" pitchFamily="34" charset="0"/>
              <a:cs typeface="Calibri" panose="020F0502020204030204"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175" y="1143101"/>
            <a:ext cx="10667261" cy="5299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6197547"/>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32C5A8-63B1-2A48-82C4-62AE275B8604}" type="slidenum">
              <a:rPr kumimoji="0" lang="tr-TR" sz="3200" b="0" i="0" u="none" strike="noStrike" kern="1200" cap="none" spc="0" normalizeH="0" baseline="0" noProof="0" smtClean="0">
                <a:ln>
                  <a:noFill/>
                </a:ln>
                <a:solidFill>
                  <a:srgbClr val="146194">
                    <a:lumMod val="50000"/>
                  </a:srgbClr>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tr-TR" sz="32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
        <p:nvSpPr>
          <p:cNvPr id="3" name="Metin kutusu 2"/>
          <p:cNvSpPr txBox="1"/>
          <p:nvPr/>
        </p:nvSpPr>
        <p:spPr>
          <a:xfrm>
            <a:off x="1615625" y="335792"/>
            <a:ext cx="10532882" cy="369332"/>
          </a:xfrm>
          <a:prstGeom prst="rect">
            <a:avLst/>
          </a:prstGeom>
          <a:noFill/>
        </p:spPr>
        <p:txBody>
          <a:bodyPr wrap="square" rtlCol="0">
            <a:spAutoFit/>
          </a:bodyPr>
          <a:lstStyle/>
          <a:p>
            <a:pPr algn="ctr"/>
            <a:r>
              <a:rPr lang="tr-TR" b="1" dirty="0" smtClean="0">
                <a:solidFill>
                  <a:schemeClr val="bg1"/>
                </a:solidFill>
                <a:latin typeface="Calibri" panose="020F0502020204030204" pitchFamily="34" charset="0"/>
                <a:cs typeface="Calibri" panose="020F0502020204030204" pitchFamily="34" charset="0"/>
              </a:rPr>
              <a:t>YEŞİL LİSTE KULLANIMI TÜRKİYE</a:t>
            </a:r>
            <a:endParaRPr lang="tr-TR" b="1" dirty="0">
              <a:solidFill>
                <a:schemeClr val="bg1"/>
              </a:solidFill>
              <a:latin typeface="Calibri" panose="020F0502020204030204" pitchFamily="34" charset="0"/>
              <a:cs typeface="Calibri" panose="020F050202020403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510" y="1052106"/>
            <a:ext cx="10861997" cy="539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2416172"/>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175" y="1117962"/>
            <a:ext cx="10375143" cy="51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4539917" y="200918"/>
            <a:ext cx="4329711" cy="461665"/>
          </a:xfrm>
          <a:prstGeom prst="rect">
            <a:avLst/>
          </a:prstGeom>
        </p:spPr>
        <p:txBody>
          <a:bodyPr wrap="none">
            <a:spAutoFit/>
          </a:bodyPr>
          <a:lstStyle/>
          <a:p>
            <a:r>
              <a:rPr lang="tr-TR" sz="2400" b="1" dirty="0">
                <a:solidFill>
                  <a:schemeClr val="bg1"/>
                </a:solidFill>
                <a:latin typeface="Calibri" panose="020F0502020204030204" pitchFamily="34" charset="0"/>
                <a:cs typeface="Calibri" panose="020F0502020204030204" pitchFamily="34" charset="0"/>
              </a:rPr>
              <a:t>YEŞİL LİSTE KULLANIMI  </a:t>
            </a:r>
            <a:r>
              <a:rPr lang="tr-TR" sz="2400" b="1" dirty="0" smtClean="0">
                <a:solidFill>
                  <a:schemeClr val="bg1"/>
                </a:solidFill>
                <a:latin typeface="Calibri" panose="020F0502020204030204" pitchFamily="34" charset="0"/>
                <a:cs typeface="Calibri" panose="020F0502020204030204" pitchFamily="34" charset="0"/>
              </a:rPr>
              <a:t>ANKARA</a:t>
            </a:r>
            <a:endParaRPr lang="tr-TR" sz="2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3368478"/>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32C5A8-63B1-2A48-82C4-62AE275B8604}" type="slidenum">
              <a:rPr kumimoji="0" lang="tr-TR" sz="3200" b="0" i="0" u="none" strike="noStrike" kern="1200" cap="none" spc="0" normalizeH="0" baseline="0" noProof="0" smtClean="0">
                <a:ln>
                  <a:noFill/>
                </a:ln>
                <a:solidFill>
                  <a:srgbClr val="146194">
                    <a:lumMod val="50000"/>
                  </a:srgbClr>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tr-TR" sz="3200" b="0" i="0" u="none" strike="noStrike" kern="1200" cap="none" spc="0" normalizeH="0" baseline="0" noProof="0">
              <a:ln>
                <a:noFill/>
              </a:ln>
              <a:solidFill>
                <a:srgbClr val="146194">
                  <a:lumMod val="50000"/>
                </a:srgbClr>
              </a:solidFill>
              <a:effectLst/>
              <a:uLnTx/>
              <a:uFillTx/>
              <a:latin typeface="Century Gothic"/>
              <a:ea typeface="+mn-ea"/>
              <a:cs typeface="+mn-cs"/>
            </a:endParaRPr>
          </a:p>
        </p:txBody>
      </p:sp>
      <p:sp>
        <p:nvSpPr>
          <p:cNvPr id="3" name="Dikdörtgen 2"/>
          <p:cNvSpPr/>
          <p:nvPr/>
        </p:nvSpPr>
        <p:spPr>
          <a:xfrm>
            <a:off x="4181033" y="296253"/>
            <a:ext cx="4329711" cy="461665"/>
          </a:xfrm>
          <a:prstGeom prst="rect">
            <a:avLst/>
          </a:prstGeom>
        </p:spPr>
        <p:txBody>
          <a:bodyPr wrap="none">
            <a:spAutoFit/>
          </a:bodyPr>
          <a:lstStyle/>
          <a:p>
            <a:r>
              <a:rPr lang="tr-TR" sz="2400" b="1" dirty="0">
                <a:solidFill>
                  <a:schemeClr val="bg1"/>
                </a:solidFill>
                <a:latin typeface="Calibri" panose="020F0502020204030204" pitchFamily="34" charset="0"/>
                <a:cs typeface="Calibri" panose="020F0502020204030204" pitchFamily="34" charset="0"/>
              </a:rPr>
              <a:t>YEŞİL LİSTE KULLANIMI  </a:t>
            </a:r>
            <a:r>
              <a:rPr lang="tr-TR" sz="2400" b="1" dirty="0" smtClean="0">
                <a:solidFill>
                  <a:schemeClr val="bg1"/>
                </a:solidFill>
                <a:latin typeface="Calibri" panose="020F0502020204030204" pitchFamily="34" charset="0"/>
                <a:cs typeface="Calibri" panose="020F0502020204030204" pitchFamily="34" charset="0"/>
              </a:rPr>
              <a:t>ANKARA</a:t>
            </a:r>
            <a:endParaRPr lang="tr-TR" sz="2400" b="1" dirty="0">
              <a:solidFill>
                <a:schemeClr val="bg1"/>
              </a:solidFill>
              <a:latin typeface="Calibri" panose="020F0502020204030204" pitchFamily="34" charset="0"/>
              <a:cs typeface="Calibri" panose="020F050202020403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986" y="1110478"/>
            <a:ext cx="10467340" cy="547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9799605"/>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229251" y="318254"/>
            <a:ext cx="6004464" cy="461665"/>
          </a:xfrm>
          <a:prstGeom prst="rect">
            <a:avLst/>
          </a:prstGeom>
        </p:spPr>
        <p:txBody>
          <a:bodyPr wrap="none">
            <a:spAutoFit/>
          </a:bodyPr>
          <a:lstStyle/>
          <a:p>
            <a:r>
              <a:rPr lang="tr-TR" sz="2400" b="1" dirty="0" smtClean="0">
                <a:solidFill>
                  <a:schemeClr val="bg1">
                    <a:lumMod val="85000"/>
                    <a:lumOff val="15000"/>
                  </a:schemeClr>
                </a:solidFill>
                <a:latin typeface="Calibri" panose="020F0502020204030204" pitchFamily="34" charset="0"/>
                <a:cs typeface="Calibri" panose="020F0502020204030204" pitchFamily="34" charset="0"/>
              </a:rPr>
              <a:t>HEKİM ÇALIŞMA CETVELLERİ İPTAL </a:t>
            </a:r>
            <a:r>
              <a:rPr lang="tr-TR" sz="2400" b="1" dirty="0">
                <a:solidFill>
                  <a:schemeClr val="bg1">
                    <a:lumMod val="85000"/>
                    <a:lumOff val="15000"/>
                  </a:schemeClr>
                </a:solidFill>
                <a:latin typeface="Calibri" panose="020F0502020204030204" pitchFamily="34" charset="0"/>
                <a:cs typeface="Calibri" panose="020F0502020204030204" pitchFamily="34" charset="0"/>
              </a:rPr>
              <a:t>SÜREÇLERİ</a:t>
            </a:r>
            <a:endParaRPr lang="tr-TR" sz="2400" dirty="0"/>
          </a:p>
        </p:txBody>
      </p:sp>
      <p:sp>
        <p:nvSpPr>
          <p:cNvPr id="6" name="Dikdörtgen 5"/>
          <p:cNvSpPr/>
          <p:nvPr/>
        </p:nvSpPr>
        <p:spPr>
          <a:xfrm>
            <a:off x="304799" y="1082917"/>
            <a:ext cx="11707529" cy="923330"/>
          </a:xfrm>
          <a:prstGeom prst="rect">
            <a:avLst/>
          </a:prstGeom>
        </p:spPr>
        <p:txBody>
          <a:bodyPr wrap="square">
            <a:spAutoFit/>
          </a:bodyPr>
          <a:lstStyle/>
          <a:p>
            <a:pPr algn="just"/>
            <a:r>
              <a:rPr lang="tr-TR" b="1" dirty="0">
                <a:solidFill>
                  <a:srgbClr val="FF0000"/>
                </a:solidFill>
                <a:latin typeface="Calibri"/>
              </a:rPr>
              <a:t>İstisna : </a:t>
            </a:r>
            <a:r>
              <a:rPr lang="tr-TR" b="1" dirty="0">
                <a:solidFill>
                  <a:schemeClr val="bg1">
                    <a:lumMod val="75000"/>
                    <a:lumOff val="25000"/>
                  </a:schemeClr>
                </a:solidFill>
                <a:latin typeface="Calibri"/>
              </a:rPr>
              <a:t>Hekimin açık olan çalışma cetveli acil vaka, acil ameliyat, hastalık izni, yakın vefatı, öngörülemeyen hastane dışı görevlendirmeler, kaza ve kurumlarınca kabul edilebilir mazeret nedeni ile geçici olarak kapatılması işlemine istisna denilir.</a:t>
            </a:r>
            <a:endParaRPr lang="tr-TR" dirty="0">
              <a:solidFill>
                <a:schemeClr val="bg1">
                  <a:lumMod val="75000"/>
                  <a:lumOff val="25000"/>
                </a:schemeClr>
              </a:solidFill>
              <a:latin typeface="Calibri"/>
            </a:endParaRPr>
          </a:p>
        </p:txBody>
      </p:sp>
      <p:sp>
        <p:nvSpPr>
          <p:cNvPr id="7" name="Dikdörtgen 6"/>
          <p:cNvSpPr/>
          <p:nvPr/>
        </p:nvSpPr>
        <p:spPr>
          <a:xfrm>
            <a:off x="304800" y="2323880"/>
            <a:ext cx="11707528" cy="3176767"/>
          </a:xfrm>
          <a:prstGeom prst="rect">
            <a:avLst/>
          </a:prstGeom>
        </p:spPr>
        <p:txBody>
          <a:bodyPr wrap="square">
            <a:spAutoFit/>
          </a:bodyPr>
          <a:lstStyle/>
          <a:p>
            <a:r>
              <a:rPr lang="tr-TR" sz="1200" b="1" dirty="0">
                <a:solidFill>
                  <a:schemeClr val="bg1">
                    <a:lumMod val="85000"/>
                    <a:lumOff val="15000"/>
                  </a:schemeClr>
                </a:solidFill>
                <a:latin typeface="Calibri" panose="020F0502020204030204" pitchFamily="34" charset="0"/>
                <a:cs typeface="Calibri" panose="020F0502020204030204" pitchFamily="34" charset="0"/>
              </a:rPr>
              <a:t>Hekim çalışma cetvelleri, en yakın randevulu hastaya 72 saatten uzun süre kalmak şartı ile aşağıdaki durumlarda iptal edilebilir:</a:t>
            </a:r>
          </a:p>
          <a:p>
            <a:pPr lvl="0" algn="just">
              <a:buClr>
                <a:schemeClr val="bg1"/>
              </a:buClr>
              <a:buFont typeface="Wingdings" panose="05000000000000000000" pitchFamily="2" charset="2"/>
              <a:buChar char="Ø"/>
            </a:pPr>
            <a:r>
              <a:rPr lang="tr-TR" sz="1200" b="1" dirty="0">
                <a:solidFill>
                  <a:schemeClr val="bg1">
                    <a:lumMod val="85000"/>
                    <a:lumOff val="15000"/>
                  </a:schemeClr>
                </a:solidFill>
                <a:latin typeface="Calibri" panose="020F0502020204030204" pitchFamily="34" charset="0"/>
                <a:cs typeface="Calibri" panose="020F0502020204030204" pitchFamily="34" charset="0"/>
              </a:rPr>
              <a:t>Hekimin hastane veya birimi dışında uzun süreli görevlendirilmesi</a:t>
            </a:r>
          </a:p>
          <a:p>
            <a:pPr lvl="0" algn="just">
              <a:buClrTx/>
              <a:buFont typeface="Wingdings" panose="05000000000000000000" pitchFamily="2" charset="2"/>
              <a:buChar char="Ø"/>
            </a:pPr>
            <a:r>
              <a:rPr lang="tr-TR" sz="1200" b="1" dirty="0">
                <a:solidFill>
                  <a:schemeClr val="bg1">
                    <a:lumMod val="85000"/>
                    <a:lumOff val="15000"/>
                  </a:schemeClr>
                </a:solidFill>
                <a:latin typeface="Calibri" panose="020F0502020204030204" pitchFamily="34" charset="0"/>
                <a:cs typeface="Calibri" panose="020F0502020204030204" pitchFamily="34" charset="0"/>
              </a:rPr>
              <a:t>Hekimin bağlı olduğu biriminden veya kurumundan ilişiğinin kesilmesi</a:t>
            </a:r>
          </a:p>
          <a:p>
            <a:pPr lvl="0" algn="just">
              <a:buClrTx/>
              <a:buFont typeface="Wingdings" panose="05000000000000000000" pitchFamily="2" charset="2"/>
              <a:buChar char="Ø"/>
            </a:pPr>
            <a:r>
              <a:rPr lang="tr-TR" sz="1200" b="1" dirty="0">
                <a:solidFill>
                  <a:schemeClr val="bg1">
                    <a:lumMod val="85000"/>
                    <a:lumOff val="15000"/>
                  </a:schemeClr>
                </a:solidFill>
                <a:latin typeface="Calibri" panose="020F0502020204030204" pitchFamily="34" charset="0"/>
                <a:cs typeface="Calibri" panose="020F0502020204030204" pitchFamily="34" charset="0"/>
              </a:rPr>
              <a:t>Diğer mücbir sebep (açıklamalı</a:t>
            </a:r>
            <a:r>
              <a:rPr lang="tr-TR" sz="1200" b="1" dirty="0" smtClean="0">
                <a:solidFill>
                  <a:schemeClr val="bg1">
                    <a:lumMod val="85000"/>
                    <a:lumOff val="15000"/>
                  </a:schemeClr>
                </a:solidFill>
                <a:latin typeface="Calibri" panose="020F0502020204030204" pitchFamily="34" charset="0"/>
                <a:cs typeface="Calibri" panose="020F0502020204030204" pitchFamily="34" charset="0"/>
              </a:rPr>
              <a:t>)</a:t>
            </a:r>
          </a:p>
          <a:p>
            <a:pPr lvl="0" algn="just">
              <a:buClrTx/>
              <a:buFont typeface="Wingdings" panose="05000000000000000000" pitchFamily="2" charset="2"/>
              <a:buChar char="Ø"/>
            </a:pPr>
            <a:endParaRPr lang="tr-TR" sz="1200" b="1" dirty="0">
              <a:solidFill>
                <a:schemeClr val="bg1">
                  <a:lumMod val="85000"/>
                  <a:lumOff val="15000"/>
                </a:schemeClr>
              </a:solidFill>
              <a:latin typeface="Calibri" panose="020F0502020204030204" pitchFamily="34" charset="0"/>
              <a:cs typeface="Calibri" panose="020F0502020204030204" pitchFamily="34" charset="0"/>
            </a:endParaRPr>
          </a:p>
          <a:p>
            <a:r>
              <a:rPr lang="tr-TR" sz="1050" b="1" dirty="0">
                <a:solidFill>
                  <a:srgbClr val="FF0000"/>
                </a:solidFill>
                <a:latin typeface="Calibri"/>
              </a:rPr>
              <a:t>İstisna durumlarında aşağıdaki şekilde hareket edilir</a:t>
            </a:r>
            <a:r>
              <a:rPr lang="tr-TR" sz="1050" b="1" dirty="0">
                <a:solidFill>
                  <a:schemeClr val="accent6"/>
                </a:solidFill>
                <a:latin typeface="Calibri"/>
              </a:rPr>
              <a:t>;</a:t>
            </a:r>
          </a:p>
          <a:p>
            <a:endParaRPr lang="tr-TR" sz="1050" dirty="0"/>
          </a:p>
          <a:p>
            <a:pPr lvl="0" algn="just">
              <a:lnSpc>
                <a:spcPct val="90000"/>
              </a:lnSpc>
              <a:spcBef>
                <a:spcPts val="1000"/>
              </a:spcBef>
              <a:buClr>
                <a:schemeClr val="bg1"/>
              </a:buClr>
              <a:buFont typeface="Wingdings" panose="05000000000000000000" pitchFamily="2" charset="2"/>
              <a:buChar char="Ø"/>
              <a:defRPr/>
            </a:pPr>
            <a:r>
              <a:rPr lang="tr-TR" sz="1050" b="1" dirty="0">
                <a:solidFill>
                  <a:schemeClr val="bg1"/>
                </a:solidFill>
                <a:latin typeface="Calibri"/>
              </a:rPr>
              <a:t>Hastane ve Aile Hekimliği MHRS Koordinatörü, hekimin mazereti ile ilgili kendi görüşünü de ekleyerek talebi Bakanlığa sistem üzerinden bildirir. Bunun için MHRS’ de istisna başlığı altında yer alan istisna seçeneklerinden biri belirtilerek girilir. Gerekli durumlarda Bakanlık “Mazeret Belgesi” talep edebilecek olup, bu durumda ilgili MHRS Koordinatörü istenen belgeyi aynı sistem üzerinden gönderir.</a:t>
            </a:r>
          </a:p>
          <a:p>
            <a:pPr lvl="0" algn="just">
              <a:lnSpc>
                <a:spcPct val="90000"/>
              </a:lnSpc>
              <a:spcBef>
                <a:spcPts val="1000"/>
              </a:spcBef>
              <a:buClr>
                <a:schemeClr val="bg1"/>
              </a:buClr>
              <a:buFont typeface="Wingdings" panose="05000000000000000000" pitchFamily="2" charset="2"/>
              <a:buChar char="Ø"/>
              <a:defRPr/>
            </a:pPr>
            <a:r>
              <a:rPr lang="tr-TR" sz="1050" b="1" dirty="0">
                <a:solidFill>
                  <a:schemeClr val="bg1"/>
                </a:solidFill>
                <a:latin typeface="Calibri"/>
              </a:rPr>
              <a:t>Randevu günü gelişen anlık mecburiyet: Bakanlığın onayı ile hekim çalışma cetveli geçici olarak kapatılır. Hastane ve Aile Hekimliği MHRS koordinatörü ve ilgili ekibi tarafından hastaya gerekli bilgilendirme yapılarak hastanın tercihine göre muayene olması ya da yeni randevu alması sağlanır.</a:t>
            </a:r>
          </a:p>
          <a:p>
            <a:pPr lvl="0" algn="just">
              <a:lnSpc>
                <a:spcPct val="90000"/>
              </a:lnSpc>
              <a:spcBef>
                <a:spcPts val="1000"/>
              </a:spcBef>
              <a:buClr>
                <a:schemeClr val="bg1"/>
              </a:buClr>
              <a:buFont typeface="Wingdings" panose="05000000000000000000" pitchFamily="2" charset="2"/>
              <a:buChar char="Ø"/>
              <a:defRPr/>
            </a:pPr>
            <a:r>
              <a:rPr lang="tr-TR" sz="1050" b="1" dirty="0">
                <a:solidFill>
                  <a:schemeClr val="bg1"/>
                </a:solidFill>
                <a:latin typeface="Calibri"/>
              </a:rPr>
              <a:t>Randevu saatine 72 saatten az kala gelişen mecburiyetler: Bakanlığın onayı ile hekim çalışma cetveli geçici olarak kapatılır. Çağrı Merkezi, hastaları arayarak bilgilendirir ve tercihlerine göre yeniden randevu verir.</a:t>
            </a:r>
          </a:p>
          <a:p>
            <a:pPr lvl="0" algn="just">
              <a:lnSpc>
                <a:spcPct val="90000"/>
              </a:lnSpc>
              <a:spcBef>
                <a:spcPts val="1000"/>
              </a:spcBef>
              <a:buClr>
                <a:schemeClr val="bg1"/>
              </a:buClr>
              <a:buFont typeface="Wingdings" panose="05000000000000000000" pitchFamily="2" charset="2"/>
              <a:buChar char="Ø"/>
              <a:defRPr/>
            </a:pPr>
            <a:r>
              <a:rPr lang="tr-TR" sz="1050" b="1" dirty="0">
                <a:solidFill>
                  <a:schemeClr val="bg1"/>
                </a:solidFill>
                <a:latin typeface="Calibri"/>
              </a:rPr>
              <a:t>Randevu saatine72 saatten fazla zaman var iken gelişen mecburiyetler: Sistem tarafından hekim çalışma cetveli geçici olarak kapatılır. Çağrı merkezi hastaları arayarak bilgilendirir ve tercihlerine göre yeniden randevu verir.</a:t>
            </a:r>
          </a:p>
          <a:p>
            <a:endParaRPr lang="tr-TR" sz="1050" dirty="0"/>
          </a:p>
        </p:txBody>
      </p:sp>
    </p:spTree>
    <p:extLst>
      <p:ext uri="{BB962C8B-B14F-4D97-AF65-F5344CB8AC3E}">
        <p14:creationId xmlns:p14="http://schemas.microsoft.com/office/powerpoint/2010/main" val="1833682867"/>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0412" y="1544482"/>
            <a:ext cx="9542353" cy="461665"/>
          </a:xfrm>
          <a:prstGeom prst="rect">
            <a:avLst/>
          </a:prstGeom>
          <a:noFill/>
        </p:spPr>
        <p:txBody>
          <a:bodyPr wrap="square" rtlCol="0">
            <a:spAutoFit/>
          </a:bodyPr>
          <a:lstStyle/>
          <a:p>
            <a:r>
              <a:rPr lang="tr-TR" sz="2400" b="1" dirty="0" smtClean="0">
                <a:solidFill>
                  <a:schemeClr val="bg1">
                    <a:lumMod val="75000"/>
                    <a:lumOff val="25000"/>
                  </a:schemeClr>
                </a:solidFill>
                <a:latin typeface="Calibri" panose="020F0502020204030204" pitchFamily="34" charset="0"/>
                <a:cs typeface="Calibri" panose="020F0502020204030204" pitchFamily="34" charset="0"/>
              </a:rPr>
              <a:t>İSTİSNA BİLDİRİMLERİNDEKİ SORUNLAR</a:t>
            </a:r>
            <a:endParaRPr lang="tr-TR" sz="2400" b="1" dirty="0">
              <a:solidFill>
                <a:schemeClr val="bg1">
                  <a:lumMod val="75000"/>
                  <a:lumOff val="25000"/>
                </a:schemeClr>
              </a:solidFill>
              <a:latin typeface="Calibri" panose="020F0502020204030204" pitchFamily="34" charset="0"/>
              <a:cs typeface="Calibri" panose="020F0502020204030204" pitchFamily="34" charset="0"/>
            </a:endParaRPr>
          </a:p>
        </p:txBody>
      </p:sp>
      <p:sp>
        <p:nvSpPr>
          <p:cNvPr id="3" name="Dikdörtgen 2"/>
          <p:cNvSpPr/>
          <p:nvPr/>
        </p:nvSpPr>
        <p:spPr>
          <a:xfrm>
            <a:off x="498085" y="2321618"/>
            <a:ext cx="11330226" cy="369332"/>
          </a:xfrm>
          <a:prstGeom prst="rect">
            <a:avLst/>
          </a:prstGeom>
        </p:spPr>
        <p:txBody>
          <a:bodyPr wrap="square">
            <a:spAutoFit/>
          </a:bodyPr>
          <a:lstStyle/>
          <a:p>
            <a:pPr algn="just" eaLnBrk="0" hangingPunct="0"/>
            <a:r>
              <a:rPr lang="tr-TR" b="1" dirty="0">
                <a:solidFill>
                  <a:schemeClr val="bg1"/>
                </a:solidFill>
                <a:latin typeface="Calibri"/>
              </a:rPr>
              <a:t>Vatandaşın randevu saatine az bir süre kala istisna girişlerinin yapılması</a:t>
            </a:r>
          </a:p>
        </p:txBody>
      </p:sp>
      <p:sp>
        <p:nvSpPr>
          <p:cNvPr id="4" name="Dikdörtgen 3"/>
          <p:cNvSpPr/>
          <p:nvPr/>
        </p:nvSpPr>
        <p:spPr>
          <a:xfrm>
            <a:off x="460412" y="2729314"/>
            <a:ext cx="8419670" cy="338554"/>
          </a:xfrm>
          <a:prstGeom prst="rect">
            <a:avLst/>
          </a:prstGeom>
        </p:spPr>
        <p:txBody>
          <a:bodyPr wrap="square">
            <a:spAutoFit/>
          </a:bodyPr>
          <a:lstStyle/>
          <a:p>
            <a:pPr algn="just"/>
            <a:r>
              <a:rPr lang="tr-TR" sz="1600" b="1" dirty="0">
                <a:solidFill>
                  <a:schemeClr val="bg1"/>
                </a:solidFill>
                <a:latin typeface="Calibri"/>
              </a:rPr>
              <a:t>Girilen istisna evraklarında başhekim imzasının olmaması ya da yanlış evrak sunulması</a:t>
            </a:r>
          </a:p>
        </p:txBody>
      </p:sp>
      <p:sp>
        <p:nvSpPr>
          <p:cNvPr id="5" name="Text Box 36"/>
          <p:cNvSpPr txBox="1">
            <a:spLocks noChangeArrowheads="1"/>
          </p:cNvSpPr>
          <p:nvPr/>
        </p:nvSpPr>
        <p:spPr bwMode="black">
          <a:xfrm>
            <a:off x="460412" y="3164781"/>
            <a:ext cx="11367899" cy="553998"/>
          </a:xfrm>
          <a:prstGeom prst="rect">
            <a:avLst/>
          </a:prstGeom>
          <a:noFill/>
          <a:ln w="9525" algn="ctr">
            <a:noFill/>
            <a:miter lim="800000"/>
            <a:headEnd/>
            <a:tailEnd/>
          </a:ln>
        </p:spPr>
        <p:txBody>
          <a:bodyPr wrap="square">
            <a:spAutoFit/>
          </a:bodyPr>
          <a:lstStyle/>
          <a:p>
            <a:pPr eaLnBrk="0" hangingPunct="0"/>
            <a:r>
              <a:rPr lang="tr-TR" sz="1600" b="1" dirty="0">
                <a:solidFill>
                  <a:schemeClr val="bg1"/>
                </a:solidFill>
                <a:latin typeface="Calibri"/>
              </a:rPr>
              <a:t>Girilen istisna aksiyon kodu ile evrak içeriğinin uyuşmaması</a:t>
            </a:r>
            <a:r>
              <a:rPr lang="tr-TR" sz="1600" b="1" dirty="0" smtClean="0">
                <a:solidFill>
                  <a:schemeClr val="bg1"/>
                </a:solidFill>
                <a:latin typeface="Calibri"/>
              </a:rPr>
              <a:t>. (</a:t>
            </a:r>
            <a:r>
              <a:rPr lang="tr-TR" sz="1600" b="1" dirty="0">
                <a:solidFill>
                  <a:schemeClr val="bg1"/>
                </a:solidFill>
                <a:latin typeface="Calibri"/>
              </a:rPr>
              <a:t>Örneğin evrak yıllık izin ama girilen İstisna aksiyon kodu idari görevli.)</a:t>
            </a:r>
          </a:p>
          <a:p>
            <a:pPr eaLnBrk="0" hangingPunct="0"/>
            <a:endParaRPr lang="en-US" altLang="zh-CN" sz="1400" b="1" dirty="0">
              <a:solidFill>
                <a:schemeClr val="bg1"/>
              </a:solidFill>
              <a:latin typeface="Calibri"/>
            </a:endParaRPr>
          </a:p>
        </p:txBody>
      </p:sp>
      <p:sp>
        <p:nvSpPr>
          <p:cNvPr id="6" name="Text Box 40"/>
          <p:cNvSpPr txBox="1">
            <a:spLocks noChangeArrowheads="1"/>
          </p:cNvSpPr>
          <p:nvPr/>
        </p:nvSpPr>
        <p:spPr bwMode="black">
          <a:xfrm>
            <a:off x="460412" y="3593550"/>
            <a:ext cx="11827841" cy="800219"/>
          </a:xfrm>
          <a:prstGeom prst="rect">
            <a:avLst/>
          </a:prstGeom>
          <a:noFill/>
          <a:ln w="9525" algn="ctr">
            <a:noFill/>
            <a:miter lim="800000"/>
            <a:headEnd/>
            <a:tailEnd/>
          </a:ln>
        </p:spPr>
        <p:txBody>
          <a:bodyPr wrap="square">
            <a:spAutoFit/>
          </a:bodyPr>
          <a:lstStyle/>
          <a:p>
            <a:pPr algn="just" eaLnBrk="0" hangingPunct="0"/>
            <a:r>
              <a:rPr lang="tr-TR" sz="1600" b="1" dirty="0">
                <a:solidFill>
                  <a:schemeClr val="bg1"/>
                </a:solidFill>
                <a:latin typeface="Calibri"/>
              </a:rPr>
              <a:t>Kapalı cetvel  ile istisna karıştırılabilmektedir. (Örneğin ameliyatta olduğu günleri kapatabileceği halde bazı hastaneler önce randevu açıp sonra istisna ile kapatma yapabiliyor)</a:t>
            </a:r>
          </a:p>
          <a:p>
            <a:pPr algn="just" eaLnBrk="0" hangingPunct="0"/>
            <a:endParaRPr lang="en-US" altLang="zh-CN" sz="1400" b="1" dirty="0">
              <a:solidFill>
                <a:schemeClr val="bg1"/>
              </a:solidFill>
              <a:latin typeface="Calibri"/>
            </a:endParaRPr>
          </a:p>
        </p:txBody>
      </p:sp>
      <p:sp>
        <p:nvSpPr>
          <p:cNvPr id="8" name="Başlık 1"/>
          <p:cNvSpPr txBox="1">
            <a:spLocks/>
          </p:cNvSpPr>
          <p:nvPr/>
        </p:nvSpPr>
        <p:spPr>
          <a:xfrm>
            <a:off x="2683657" y="191436"/>
            <a:ext cx="6564703" cy="399648"/>
          </a:xfrm>
          <a:prstGeom prst="rect">
            <a:avLst/>
          </a:prstGeom>
        </p:spPr>
        <p:txBody>
          <a:bodyPr>
            <a:noAutofit/>
          </a:bodyPr>
          <a:lstStyle>
            <a:lvl1pPr algn="l" defTabSz="457189"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400" b="1" dirty="0" smtClean="0">
                <a:solidFill>
                  <a:schemeClr val="bg1">
                    <a:lumMod val="85000"/>
                    <a:lumOff val="15000"/>
                  </a:schemeClr>
                </a:solidFill>
                <a:latin typeface="Calibri" panose="020F0502020204030204" pitchFamily="34" charset="0"/>
                <a:cs typeface="Calibri" panose="020F0502020204030204" pitchFamily="34" charset="0"/>
              </a:rPr>
              <a:t>Hekim Çalışma Cetvelleri İPTAL SÜREÇLERİ</a:t>
            </a:r>
            <a:endParaRPr lang="tr-TR" sz="2400" dirty="0">
              <a:solidFill>
                <a:schemeClr val="bg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2985901"/>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p:cNvSpPr txBox="1"/>
          <p:nvPr/>
        </p:nvSpPr>
        <p:spPr>
          <a:xfrm>
            <a:off x="1380653" y="343569"/>
            <a:ext cx="9430696" cy="467633"/>
          </a:xfrm>
          <a:prstGeom prst="rect">
            <a:avLst/>
          </a:prstGeom>
          <a:noFill/>
        </p:spPr>
        <p:txBody>
          <a:bodyPr wrap="square" lIns="92013" tIns="46008" rIns="92013" bIns="46008" rtlCol="0">
            <a:spAutoFit/>
          </a:bodyPr>
          <a:lstStyle/>
          <a:p>
            <a:pPr algn="ctr">
              <a:lnSpc>
                <a:spcPct val="110000"/>
              </a:lnSpc>
            </a:pPr>
            <a:r>
              <a:rPr lang="tr-TR" sz="2400" b="1" dirty="0">
                <a:solidFill>
                  <a:schemeClr val="bg1"/>
                </a:solidFill>
                <a:latin typeface="Caclibri"/>
                <a:ea typeface="Arial" charset="0"/>
                <a:cs typeface="Arial" charset="0"/>
              </a:rPr>
              <a:t>ANKARA İLİ İLK 3 AY İSTİSNA BİLDİRİMLERİ</a:t>
            </a:r>
          </a:p>
        </p:txBody>
      </p:sp>
      <p:graphicFrame>
        <p:nvGraphicFramePr>
          <p:cNvPr id="2" name="Tablo 1"/>
          <p:cNvGraphicFramePr>
            <a:graphicFrameLocks noGrp="1"/>
          </p:cNvGraphicFramePr>
          <p:nvPr>
            <p:extLst/>
          </p:nvPr>
        </p:nvGraphicFramePr>
        <p:xfrm>
          <a:off x="1714716" y="1028316"/>
          <a:ext cx="8133948" cy="4102402"/>
        </p:xfrm>
        <a:graphic>
          <a:graphicData uri="http://schemas.openxmlformats.org/drawingml/2006/table">
            <a:tbl>
              <a:tblPr/>
              <a:tblGrid>
                <a:gridCol w="2963721">
                  <a:extLst>
                    <a:ext uri="{9D8B030D-6E8A-4147-A177-3AD203B41FA5}">
                      <a16:colId xmlns:a16="http://schemas.microsoft.com/office/drawing/2014/main" xmlns="" val="20000"/>
                    </a:ext>
                  </a:extLst>
                </a:gridCol>
                <a:gridCol w="2044892">
                  <a:extLst>
                    <a:ext uri="{9D8B030D-6E8A-4147-A177-3AD203B41FA5}">
                      <a16:colId xmlns:a16="http://schemas.microsoft.com/office/drawing/2014/main" xmlns="" val="20001"/>
                    </a:ext>
                  </a:extLst>
                </a:gridCol>
                <a:gridCol w="3125335">
                  <a:extLst>
                    <a:ext uri="{9D8B030D-6E8A-4147-A177-3AD203B41FA5}">
                      <a16:colId xmlns:a16="http://schemas.microsoft.com/office/drawing/2014/main" xmlns="" val="20002"/>
                    </a:ext>
                  </a:extLst>
                </a:gridCol>
              </a:tblGrid>
              <a:tr h="510143">
                <a:tc gridSpan="3">
                  <a:txBody>
                    <a:bodyPr/>
                    <a:lstStyle/>
                    <a:p>
                      <a:pPr algn="ctr">
                        <a:spcAft>
                          <a:spcPts val="0"/>
                        </a:spcAft>
                      </a:pPr>
                      <a:r>
                        <a:rPr lang="tr-TR" sz="1800" b="1" dirty="0" smtClean="0">
                          <a:solidFill>
                            <a:srgbClr val="000000"/>
                          </a:solidFill>
                          <a:effectLst/>
                          <a:latin typeface="Calibri" panose="020F0502020204030204" pitchFamily="34" charset="0"/>
                        </a:rPr>
                        <a:t>ANKARA </a:t>
                      </a:r>
                      <a:r>
                        <a:rPr lang="tr-TR" sz="1800" b="1" dirty="0">
                          <a:solidFill>
                            <a:srgbClr val="000000"/>
                          </a:solidFill>
                          <a:effectLst/>
                          <a:latin typeface="Calibri" panose="020F0502020204030204" pitchFamily="34" charset="0"/>
                        </a:rPr>
                        <a:t>İLİ 2018 </a:t>
                      </a:r>
                      <a:r>
                        <a:rPr lang="tr-TR" sz="1800" b="1" dirty="0" smtClean="0">
                          <a:solidFill>
                            <a:srgbClr val="000000"/>
                          </a:solidFill>
                          <a:effectLst/>
                          <a:latin typeface="Calibri" panose="020F0502020204030204" pitchFamily="34" charset="0"/>
                        </a:rPr>
                        <a:t>SON </a:t>
                      </a:r>
                      <a:r>
                        <a:rPr lang="tr-TR" sz="1800" b="1" dirty="0">
                          <a:solidFill>
                            <a:srgbClr val="000000"/>
                          </a:solidFill>
                          <a:effectLst/>
                          <a:latin typeface="Calibri" panose="020F0502020204030204" pitchFamily="34" charset="0"/>
                        </a:rPr>
                        <a:t>3 AY CETVEL İPTAL SEBEPLERİ</a:t>
                      </a:r>
                      <a:endParaRPr lang="tr-TR" sz="1200" dirty="0">
                        <a:effectLst/>
                        <a:latin typeface="Calibri" panose="020F0502020204030204" pitchFamily="34" charset="0"/>
                      </a:endParaRPr>
                    </a:p>
                  </a:txBody>
                  <a:tcPr marL="49598" marR="49598" marT="0" marB="0" anchor="ctr">
                    <a:lnL>
                      <a:noFill/>
                    </a:lnL>
                    <a:lnR>
                      <a:noFill/>
                    </a:lnR>
                    <a:lnT>
                      <a:noFill/>
                    </a:lnT>
                    <a:lnB w="12700" cap="flat" cmpd="sng" algn="ctr">
                      <a:solidFill>
                        <a:srgbClr val="757171"/>
                      </a:solidFill>
                      <a:prstDash val="solid"/>
                      <a:round/>
                      <a:headEnd type="none" w="med" len="med"/>
                      <a:tailEnd type="none" w="med" len="med"/>
                    </a:lnB>
                    <a:solidFill>
                      <a:srgbClr val="E2EFDA"/>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0"/>
                  </a:ext>
                </a:extLst>
              </a:tr>
              <a:tr h="690819">
                <a:tc>
                  <a:txBody>
                    <a:bodyPr/>
                    <a:lstStyle/>
                    <a:p>
                      <a:pPr algn="ctr">
                        <a:spcAft>
                          <a:spcPts val="0"/>
                        </a:spcAft>
                      </a:pPr>
                      <a:r>
                        <a:rPr lang="tr-TR" sz="1400" b="1" dirty="0">
                          <a:solidFill>
                            <a:schemeClr val="bg2"/>
                          </a:solidFill>
                          <a:effectLst/>
                          <a:latin typeface="Calibri" panose="020F0502020204030204" pitchFamily="34" charset="0"/>
                        </a:rPr>
                        <a:t>İstisna Bildirilen Aksiyon</a:t>
                      </a:r>
                    </a:p>
                  </a:txBody>
                  <a:tcPr marL="49598" marR="49598" marT="0"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C6E0B4"/>
                    </a:solidFill>
                  </a:tcPr>
                </a:tc>
                <a:tc>
                  <a:txBody>
                    <a:bodyPr/>
                    <a:lstStyle/>
                    <a:p>
                      <a:pPr algn="ctr">
                        <a:spcAft>
                          <a:spcPts val="0"/>
                        </a:spcAft>
                      </a:pPr>
                      <a:r>
                        <a:rPr lang="tr-TR" sz="1400" b="1" dirty="0">
                          <a:solidFill>
                            <a:schemeClr val="bg2"/>
                          </a:solidFill>
                          <a:effectLst/>
                          <a:latin typeface="Calibri" panose="020F0502020204030204" pitchFamily="34" charset="0"/>
                        </a:rPr>
                        <a:t>İstisnaların Kapatmış Olduğu Kapasite sayısı</a:t>
                      </a:r>
                    </a:p>
                  </a:txBody>
                  <a:tcPr marL="49598" marR="49598" marT="0"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C6E0B4"/>
                    </a:solidFill>
                  </a:tcPr>
                </a:tc>
                <a:tc>
                  <a:txBody>
                    <a:bodyPr/>
                    <a:lstStyle/>
                    <a:p>
                      <a:pPr algn="ctr">
                        <a:spcAft>
                          <a:spcPts val="0"/>
                        </a:spcAft>
                      </a:pPr>
                      <a:r>
                        <a:rPr lang="tr-TR" sz="1400" b="1" dirty="0">
                          <a:solidFill>
                            <a:srgbClr val="262626"/>
                          </a:solidFill>
                          <a:effectLst/>
                          <a:latin typeface="Calibri" panose="020F0502020204030204" pitchFamily="34" charset="0"/>
                        </a:rPr>
                        <a:t>Toplam İçinde Oranı</a:t>
                      </a:r>
                      <a:endParaRPr lang="tr-TR" sz="1400" dirty="0">
                        <a:effectLst/>
                        <a:latin typeface="Calibri" panose="020F0502020204030204" pitchFamily="34" charset="0"/>
                      </a:endParaRPr>
                    </a:p>
                  </a:txBody>
                  <a:tcPr marL="49598" marR="49598" marT="0"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C6E0B4"/>
                    </a:solidFill>
                  </a:tcPr>
                </a:tc>
                <a:extLst>
                  <a:ext uri="{0D108BD9-81ED-4DB2-BD59-A6C34878D82A}">
                    <a16:rowId xmlns:a16="http://schemas.microsoft.com/office/drawing/2014/main" xmlns="" val="10001"/>
                  </a:ext>
                </a:extLst>
              </a:tr>
              <a:tr h="329468">
                <a:tc>
                  <a:txBody>
                    <a:bodyPr/>
                    <a:lstStyle/>
                    <a:p>
                      <a:pPr algn="ctr">
                        <a:spcAft>
                          <a:spcPts val="0"/>
                        </a:spcAft>
                      </a:pPr>
                      <a:r>
                        <a:rPr lang="tr-TR" sz="1400" dirty="0">
                          <a:solidFill>
                            <a:schemeClr val="bg2"/>
                          </a:solidFill>
                          <a:effectLst/>
                          <a:latin typeface="Calibri" panose="020F0502020204030204" pitchFamily="34" charset="0"/>
                        </a:rPr>
                        <a:t>İdari İzin</a:t>
                      </a:r>
                    </a:p>
                  </a:txBody>
                  <a:tcPr marL="49598" marR="49598" marT="0"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FFFFFF"/>
                    </a:solidFill>
                  </a:tcPr>
                </a:tc>
                <a:tc>
                  <a:txBody>
                    <a:bodyPr/>
                    <a:lstStyle/>
                    <a:p>
                      <a:pPr algn="ctr">
                        <a:spcAft>
                          <a:spcPts val="0"/>
                        </a:spcAft>
                      </a:pPr>
                      <a:r>
                        <a:rPr lang="tr-TR" sz="1400" dirty="0" smtClean="0">
                          <a:solidFill>
                            <a:schemeClr val="bg2"/>
                          </a:solidFill>
                          <a:effectLst/>
                          <a:latin typeface="Calibri" panose="020F0502020204030204" pitchFamily="34" charset="0"/>
                        </a:rPr>
                        <a:t>5.123</a:t>
                      </a:r>
                      <a:endParaRPr lang="tr-TR" sz="1400" dirty="0">
                        <a:solidFill>
                          <a:schemeClr val="bg2"/>
                        </a:solidFill>
                        <a:effectLst/>
                        <a:latin typeface="Calibri" panose="020F0502020204030204" pitchFamily="34" charset="0"/>
                      </a:endParaRPr>
                    </a:p>
                  </a:txBody>
                  <a:tcPr marL="49598" marR="49598" marT="0"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FFFFFF"/>
                    </a:solidFill>
                  </a:tcPr>
                </a:tc>
                <a:tc>
                  <a:txBody>
                    <a:bodyPr/>
                    <a:lstStyle/>
                    <a:p>
                      <a:pPr algn="ctr">
                        <a:spcAft>
                          <a:spcPts val="0"/>
                        </a:spcAft>
                      </a:pPr>
                      <a:r>
                        <a:rPr lang="tr-TR" sz="1400" dirty="0" smtClean="0">
                          <a:solidFill>
                            <a:schemeClr val="bg2"/>
                          </a:solidFill>
                          <a:effectLst/>
                          <a:latin typeface="Calibri" panose="020F0502020204030204" pitchFamily="34" charset="0"/>
                        </a:rPr>
                        <a:t>29,01%</a:t>
                      </a:r>
                      <a:endParaRPr lang="tr-TR" sz="1400" dirty="0">
                        <a:solidFill>
                          <a:schemeClr val="bg2"/>
                        </a:solidFill>
                        <a:effectLst/>
                        <a:latin typeface="Calibri" panose="020F0502020204030204" pitchFamily="34" charset="0"/>
                      </a:endParaRPr>
                    </a:p>
                  </a:txBody>
                  <a:tcPr marL="49598" marR="49598" marT="0"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403863">
                <a:tc>
                  <a:txBody>
                    <a:bodyPr/>
                    <a:lstStyle/>
                    <a:p>
                      <a:pPr algn="ctr">
                        <a:spcAft>
                          <a:spcPts val="0"/>
                        </a:spcAft>
                      </a:pPr>
                      <a:r>
                        <a:rPr lang="tr-TR" sz="1400" dirty="0">
                          <a:solidFill>
                            <a:schemeClr val="bg2"/>
                          </a:solidFill>
                          <a:effectLst/>
                          <a:latin typeface="Calibri" panose="020F0502020204030204" pitchFamily="34" charset="0"/>
                        </a:rPr>
                        <a:t>Raporlu</a:t>
                      </a:r>
                    </a:p>
                  </a:txBody>
                  <a:tcPr marL="49598" marR="49598" marT="0"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E2EFDA"/>
                    </a:solidFill>
                  </a:tcPr>
                </a:tc>
                <a:tc>
                  <a:txBody>
                    <a:bodyPr/>
                    <a:lstStyle/>
                    <a:p>
                      <a:pPr algn="ctr">
                        <a:spcAft>
                          <a:spcPts val="0"/>
                        </a:spcAft>
                      </a:pPr>
                      <a:r>
                        <a:rPr lang="tr-TR" sz="1400" dirty="0" smtClean="0">
                          <a:solidFill>
                            <a:schemeClr val="bg2"/>
                          </a:solidFill>
                          <a:effectLst/>
                          <a:latin typeface="Calibri" panose="020F0502020204030204" pitchFamily="34" charset="0"/>
                        </a:rPr>
                        <a:t>4.018 </a:t>
                      </a:r>
                      <a:endParaRPr lang="tr-TR" sz="1400" dirty="0">
                        <a:solidFill>
                          <a:schemeClr val="bg2"/>
                        </a:solidFill>
                        <a:effectLst/>
                        <a:latin typeface="Calibri" panose="020F0502020204030204" pitchFamily="34" charset="0"/>
                      </a:endParaRPr>
                    </a:p>
                  </a:txBody>
                  <a:tcPr marL="49598" marR="49598" marT="0"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E2EFDA"/>
                    </a:solidFill>
                  </a:tcPr>
                </a:tc>
                <a:tc>
                  <a:txBody>
                    <a:bodyPr/>
                    <a:lstStyle/>
                    <a:p>
                      <a:pPr marL="0" algn="ctr" defTabSz="767913" rtl="0" eaLnBrk="1" fontAlgn="b" latinLnBrk="0" hangingPunct="1">
                        <a:spcAft>
                          <a:spcPts val="0"/>
                        </a:spcAft>
                      </a:pPr>
                      <a:r>
                        <a:rPr lang="tr-TR" sz="1400" kern="1200" dirty="0">
                          <a:solidFill>
                            <a:schemeClr val="bg2"/>
                          </a:solidFill>
                          <a:effectLst/>
                          <a:latin typeface="Calibri" panose="020F0502020204030204" pitchFamily="34" charset="0"/>
                          <a:ea typeface="+mn-ea"/>
                          <a:cs typeface="+mn-cs"/>
                        </a:rPr>
                        <a:t>22,75%</a:t>
                      </a:r>
                    </a:p>
                  </a:txBody>
                  <a:tcPr marL="11342" marR="11342" marT="11342" marB="0" anchor="b">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E2EFDA"/>
                    </a:solidFill>
                  </a:tcPr>
                </a:tc>
                <a:extLst>
                  <a:ext uri="{0D108BD9-81ED-4DB2-BD59-A6C34878D82A}">
                    <a16:rowId xmlns:a16="http://schemas.microsoft.com/office/drawing/2014/main" xmlns="" val="10003"/>
                  </a:ext>
                </a:extLst>
              </a:tr>
              <a:tr h="371980">
                <a:tc>
                  <a:txBody>
                    <a:bodyPr/>
                    <a:lstStyle/>
                    <a:p>
                      <a:pPr algn="ctr">
                        <a:spcAft>
                          <a:spcPts val="0"/>
                        </a:spcAft>
                      </a:pPr>
                      <a:r>
                        <a:rPr lang="tr-TR" sz="1400" dirty="0">
                          <a:solidFill>
                            <a:schemeClr val="bg2"/>
                          </a:solidFill>
                          <a:effectLst/>
                          <a:latin typeface="Calibri" panose="020F0502020204030204" pitchFamily="34" charset="0"/>
                        </a:rPr>
                        <a:t>İdari Görev</a:t>
                      </a:r>
                    </a:p>
                  </a:txBody>
                  <a:tcPr marL="49598" marR="49598" marT="0"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FFFFFF"/>
                    </a:solidFill>
                  </a:tcPr>
                </a:tc>
                <a:tc>
                  <a:txBody>
                    <a:bodyPr/>
                    <a:lstStyle/>
                    <a:p>
                      <a:pPr algn="ctr">
                        <a:spcAft>
                          <a:spcPts val="0"/>
                        </a:spcAft>
                      </a:pPr>
                      <a:r>
                        <a:rPr lang="tr-TR" sz="1400" dirty="0" smtClean="0">
                          <a:solidFill>
                            <a:schemeClr val="bg2"/>
                          </a:solidFill>
                          <a:effectLst/>
                          <a:latin typeface="Calibri" panose="020F0502020204030204" pitchFamily="34" charset="0"/>
                        </a:rPr>
                        <a:t>3.865</a:t>
                      </a:r>
                      <a:endParaRPr lang="tr-TR" sz="1400" dirty="0">
                        <a:solidFill>
                          <a:schemeClr val="bg2"/>
                        </a:solidFill>
                        <a:effectLst/>
                        <a:latin typeface="Calibri" panose="020F0502020204030204" pitchFamily="34" charset="0"/>
                      </a:endParaRPr>
                    </a:p>
                  </a:txBody>
                  <a:tcPr marL="49598" marR="49598" marT="0"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FFFFFF"/>
                    </a:solidFill>
                  </a:tcPr>
                </a:tc>
                <a:tc>
                  <a:txBody>
                    <a:bodyPr/>
                    <a:lstStyle/>
                    <a:p>
                      <a:pPr marL="0" algn="ctr" defTabSz="767913" rtl="0" eaLnBrk="1" fontAlgn="b" latinLnBrk="0" hangingPunct="1">
                        <a:spcAft>
                          <a:spcPts val="0"/>
                        </a:spcAft>
                      </a:pPr>
                      <a:r>
                        <a:rPr lang="tr-TR" sz="1400" kern="1200" dirty="0">
                          <a:solidFill>
                            <a:schemeClr val="bg2"/>
                          </a:solidFill>
                          <a:effectLst/>
                          <a:latin typeface="Calibri" panose="020F0502020204030204" pitchFamily="34" charset="0"/>
                          <a:ea typeface="+mn-ea"/>
                          <a:cs typeface="+mn-cs"/>
                        </a:rPr>
                        <a:t>21,89%</a:t>
                      </a:r>
                    </a:p>
                  </a:txBody>
                  <a:tcPr marL="11342" marR="11342" marT="11342" marB="0" anchor="b">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403863">
                <a:tc>
                  <a:txBody>
                    <a:bodyPr/>
                    <a:lstStyle/>
                    <a:p>
                      <a:pPr algn="ctr">
                        <a:spcAft>
                          <a:spcPts val="0"/>
                        </a:spcAft>
                      </a:pPr>
                      <a:r>
                        <a:rPr lang="tr-TR" sz="1400" dirty="0">
                          <a:solidFill>
                            <a:schemeClr val="bg2"/>
                          </a:solidFill>
                          <a:effectLst/>
                          <a:latin typeface="Calibri" panose="020F0502020204030204" pitchFamily="34" charset="0"/>
                        </a:rPr>
                        <a:t>Nöbet</a:t>
                      </a:r>
                    </a:p>
                  </a:txBody>
                  <a:tcPr marL="49598" marR="49598" marT="0"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E2EFDA"/>
                    </a:solidFill>
                  </a:tcPr>
                </a:tc>
                <a:tc>
                  <a:txBody>
                    <a:bodyPr/>
                    <a:lstStyle/>
                    <a:p>
                      <a:pPr algn="ctr">
                        <a:spcAft>
                          <a:spcPts val="0"/>
                        </a:spcAft>
                      </a:pPr>
                      <a:r>
                        <a:rPr lang="tr-TR" sz="1400" dirty="0" smtClean="0">
                          <a:solidFill>
                            <a:schemeClr val="bg2"/>
                          </a:solidFill>
                          <a:effectLst/>
                          <a:latin typeface="Calibri" panose="020F0502020204030204" pitchFamily="34" charset="0"/>
                        </a:rPr>
                        <a:t>635</a:t>
                      </a:r>
                      <a:endParaRPr lang="tr-TR" sz="1400" dirty="0">
                        <a:solidFill>
                          <a:schemeClr val="bg2"/>
                        </a:solidFill>
                        <a:effectLst/>
                        <a:latin typeface="Calibri" panose="020F0502020204030204" pitchFamily="34" charset="0"/>
                      </a:endParaRPr>
                    </a:p>
                  </a:txBody>
                  <a:tcPr marL="49598" marR="49598" marT="0"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E2EFDA"/>
                    </a:solidFill>
                  </a:tcPr>
                </a:tc>
                <a:tc>
                  <a:txBody>
                    <a:bodyPr/>
                    <a:lstStyle/>
                    <a:p>
                      <a:pPr marL="0" algn="ctr" defTabSz="767913" rtl="0" eaLnBrk="1" fontAlgn="b" latinLnBrk="0" hangingPunct="1">
                        <a:spcAft>
                          <a:spcPts val="0"/>
                        </a:spcAft>
                      </a:pPr>
                      <a:r>
                        <a:rPr lang="tr-TR" sz="1400" kern="1200" dirty="0">
                          <a:solidFill>
                            <a:schemeClr val="bg2"/>
                          </a:solidFill>
                          <a:effectLst/>
                          <a:latin typeface="Calibri" panose="020F0502020204030204" pitchFamily="34" charset="0"/>
                          <a:ea typeface="+mn-ea"/>
                          <a:cs typeface="+mn-cs"/>
                        </a:rPr>
                        <a:t>3,60%</a:t>
                      </a:r>
                    </a:p>
                  </a:txBody>
                  <a:tcPr marL="11342" marR="11342" marT="11342" marB="0" anchor="b">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E2EFDA"/>
                    </a:solidFill>
                  </a:tcPr>
                </a:tc>
                <a:extLst>
                  <a:ext uri="{0D108BD9-81ED-4DB2-BD59-A6C34878D82A}">
                    <a16:rowId xmlns:a16="http://schemas.microsoft.com/office/drawing/2014/main" xmlns="" val="10005"/>
                  </a:ext>
                </a:extLst>
              </a:tr>
              <a:tr h="425120">
                <a:tc>
                  <a:txBody>
                    <a:bodyPr/>
                    <a:lstStyle/>
                    <a:p>
                      <a:pPr algn="ctr">
                        <a:spcAft>
                          <a:spcPts val="0"/>
                        </a:spcAft>
                      </a:pPr>
                      <a:r>
                        <a:rPr lang="tr-TR" sz="1400" dirty="0">
                          <a:solidFill>
                            <a:schemeClr val="bg2"/>
                          </a:solidFill>
                          <a:effectLst/>
                          <a:latin typeface="Calibri" panose="020F0502020204030204" pitchFamily="34" charset="0"/>
                        </a:rPr>
                        <a:t>Nöbet Ertesi İzni</a:t>
                      </a:r>
                    </a:p>
                  </a:txBody>
                  <a:tcPr marL="49598" marR="49598" marT="0"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FFFFFF"/>
                    </a:solidFill>
                  </a:tcPr>
                </a:tc>
                <a:tc>
                  <a:txBody>
                    <a:bodyPr/>
                    <a:lstStyle/>
                    <a:p>
                      <a:pPr algn="ctr">
                        <a:spcAft>
                          <a:spcPts val="0"/>
                        </a:spcAft>
                      </a:pPr>
                      <a:r>
                        <a:rPr lang="tr-TR" sz="1400" dirty="0" smtClean="0">
                          <a:solidFill>
                            <a:schemeClr val="bg2"/>
                          </a:solidFill>
                          <a:effectLst/>
                          <a:latin typeface="Calibri" panose="020F0502020204030204" pitchFamily="34" charset="0"/>
                        </a:rPr>
                        <a:t>836</a:t>
                      </a:r>
                      <a:endParaRPr lang="tr-TR" sz="1400" dirty="0">
                        <a:solidFill>
                          <a:schemeClr val="bg2"/>
                        </a:solidFill>
                        <a:effectLst/>
                        <a:latin typeface="Calibri" panose="020F0502020204030204" pitchFamily="34" charset="0"/>
                      </a:endParaRPr>
                    </a:p>
                  </a:txBody>
                  <a:tcPr marL="49598" marR="49598" marT="0"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FFFFFF"/>
                    </a:solidFill>
                  </a:tcPr>
                </a:tc>
                <a:tc>
                  <a:txBody>
                    <a:bodyPr/>
                    <a:lstStyle/>
                    <a:p>
                      <a:pPr marL="0" algn="ctr" defTabSz="767913" rtl="0" eaLnBrk="1" fontAlgn="b" latinLnBrk="0" hangingPunct="1">
                        <a:spcAft>
                          <a:spcPts val="0"/>
                        </a:spcAft>
                      </a:pPr>
                      <a:r>
                        <a:rPr lang="tr-TR" sz="1400" kern="1200" dirty="0">
                          <a:solidFill>
                            <a:schemeClr val="bg2"/>
                          </a:solidFill>
                          <a:effectLst/>
                          <a:latin typeface="Calibri" panose="020F0502020204030204" pitchFamily="34" charset="0"/>
                          <a:ea typeface="+mn-ea"/>
                          <a:cs typeface="+mn-cs"/>
                        </a:rPr>
                        <a:t>4,73%</a:t>
                      </a:r>
                    </a:p>
                  </a:txBody>
                  <a:tcPr marL="11342" marR="11342" marT="11342" marB="0" anchor="b">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435747">
                <a:tc>
                  <a:txBody>
                    <a:bodyPr/>
                    <a:lstStyle/>
                    <a:p>
                      <a:pPr algn="ctr">
                        <a:spcAft>
                          <a:spcPts val="0"/>
                        </a:spcAft>
                      </a:pPr>
                      <a:r>
                        <a:rPr lang="tr-TR" sz="1400" dirty="0">
                          <a:solidFill>
                            <a:schemeClr val="bg2"/>
                          </a:solidFill>
                          <a:effectLst/>
                          <a:latin typeface="Calibri" panose="020F0502020204030204" pitchFamily="34" charset="0"/>
                        </a:rPr>
                        <a:t>Diğer Sebepler</a:t>
                      </a:r>
                    </a:p>
                  </a:txBody>
                  <a:tcPr marL="49598" marR="49598" marT="0"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E2EFDA"/>
                    </a:solidFill>
                  </a:tcPr>
                </a:tc>
                <a:tc>
                  <a:txBody>
                    <a:bodyPr/>
                    <a:lstStyle/>
                    <a:p>
                      <a:pPr algn="ctr">
                        <a:spcAft>
                          <a:spcPts val="0"/>
                        </a:spcAft>
                      </a:pPr>
                      <a:r>
                        <a:rPr lang="tr-TR" sz="1400" dirty="0" smtClean="0">
                          <a:solidFill>
                            <a:schemeClr val="bg2"/>
                          </a:solidFill>
                          <a:effectLst/>
                          <a:latin typeface="Calibri" panose="020F0502020204030204" pitchFamily="34" charset="0"/>
                        </a:rPr>
                        <a:t>3.183</a:t>
                      </a:r>
                      <a:endParaRPr lang="tr-TR" sz="1400" dirty="0">
                        <a:solidFill>
                          <a:schemeClr val="bg2"/>
                        </a:solidFill>
                        <a:effectLst/>
                        <a:latin typeface="Calibri" panose="020F0502020204030204" pitchFamily="34" charset="0"/>
                      </a:endParaRPr>
                    </a:p>
                  </a:txBody>
                  <a:tcPr marL="49598" marR="49598" marT="0"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E2EFDA"/>
                    </a:solidFill>
                  </a:tcPr>
                </a:tc>
                <a:tc>
                  <a:txBody>
                    <a:bodyPr/>
                    <a:lstStyle/>
                    <a:p>
                      <a:pPr marL="0" algn="ctr" defTabSz="767913" rtl="0" eaLnBrk="1" fontAlgn="b" latinLnBrk="0" hangingPunct="1">
                        <a:spcAft>
                          <a:spcPts val="0"/>
                        </a:spcAft>
                      </a:pPr>
                      <a:r>
                        <a:rPr lang="tr-TR" sz="1400" kern="1200" dirty="0">
                          <a:solidFill>
                            <a:schemeClr val="bg2"/>
                          </a:solidFill>
                          <a:effectLst/>
                          <a:latin typeface="Calibri" panose="020F0502020204030204" pitchFamily="34" charset="0"/>
                          <a:ea typeface="+mn-ea"/>
                          <a:cs typeface="+mn-cs"/>
                        </a:rPr>
                        <a:t>18,02%</a:t>
                      </a:r>
                    </a:p>
                  </a:txBody>
                  <a:tcPr marL="11342" marR="11342" marT="11342" marB="0" anchor="b">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E2EFDA"/>
                    </a:solidFill>
                  </a:tcPr>
                </a:tc>
                <a:extLst>
                  <a:ext uri="{0D108BD9-81ED-4DB2-BD59-A6C34878D82A}">
                    <a16:rowId xmlns:a16="http://schemas.microsoft.com/office/drawing/2014/main" xmlns="" val="10007"/>
                  </a:ext>
                </a:extLst>
              </a:tr>
              <a:tr h="531399">
                <a:tc>
                  <a:txBody>
                    <a:bodyPr/>
                    <a:lstStyle/>
                    <a:p>
                      <a:pPr algn="ctr">
                        <a:spcAft>
                          <a:spcPts val="0"/>
                        </a:spcAft>
                      </a:pPr>
                      <a:r>
                        <a:rPr lang="tr-TR" sz="1400" dirty="0">
                          <a:solidFill>
                            <a:schemeClr val="bg2"/>
                          </a:solidFill>
                          <a:effectLst/>
                          <a:latin typeface="Calibri" panose="020F0502020204030204" pitchFamily="34" charset="0"/>
                        </a:rPr>
                        <a:t>Toplam İstisna İşlemi</a:t>
                      </a:r>
                    </a:p>
                  </a:txBody>
                  <a:tcPr marL="49598" marR="49598" marT="0"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C6E0B4"/>
                    </a:solidFill>
                  </a:tcPr>
                </a:tc>
                <a:tc>
                  <a:txBody>
                    <a:bodyPr/>
                    <a:lstStyle/>
                    <a:p>
                      <a:pPr algn="ctr">
                        <a:spcAft>
                          <a:spcPts val="0"/>
                        </a:spcAft>
                      </a:pPr>
                      <a:r>
                        <a:rPr lang="tr-TR" sz="1400" dirty="0" smtClean="0">
                          <a:solidFill>
                            <a:schemeClr val="bg2"/>
                          </a:solidFill>
                          <a:effectLst/>
                          <a:latin typeface="Calibri" panose="020F0502020204030204" pitchFamily="34" charset="0"/>
                        </a:rPr>
                        <a:t>17.660</a:t>
                      </a:r>
                      <a:endParaRPr lang="tr-TR" sz="1400" dirty="0">
                        <a:solidFill>
                          <a:schemeClr val="bg2"/>
                        </a:solidFill>
                        <a:effectLst/>
                        <a:latin typeface="Calibri" panose="020F0502020204030204" pitchFamily="34" charset="0"/>
                      </a:endParaRPr>
                    </a:p>
                  </a:txBody>
                  <a:tcPr marL="49598" marR="49598" marT="0"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C6E0B4"/>
                    </a:solidFill>
                  </a:tcPr>
                </a:tc>
                <a:tc>
                  <a:txBody>
                    <a:bodyPr/>
                    <a:lstStyle/>
                    <a:p>
                      <a:pPr algn="ctr">
                        <a:spcAft>
                          <a:spcPts val="0"/>
                        </a:spcAft>
                      </a:pPr>
                      <a:r>
                        <a:rPr lang="tr-TR" sz="1400" dirty="0">
                          <a:solidFill>
                            <a:schemeClr val="bg2"/>
                          </a:solidFill>
                          <a:effectLst/>
                          <a:latin typeface="Calibri" panose="020F0502020204030204" pitchFamily="34" charset="0"/>
                        </a:rPr>
                        <a:t>100,00%</a:t>
                      </a:r>
                    </a:p>
                  </a:txBody>
                  <a:tcPr marL="49598" marR="49598" marT="0" marB="0" anchor="ctr">
                    <a:lnL w="12700" cap="flat" cmpd="sng" algn="ctr">
                      <a:solidFill>
                        <a:srgbClr val="757171"/>
                      </a:solidFill>
                      <a:prstDash val="solid"/>
                      <a:round/>
                      <a:headEnd type="none" w="med" len="med"/>
                      <a:tailEnd type="none" w="med" len="med"/>
                    </a:lnL>
                    <a:lnR w="12700" cap="flat" cmpd="sng" algn="ctr">
                      <a:solidFill>
                        <a:srgbClr val="757171"/>
                      </a:solidFill>
                      <a:prstDash val="solid"/>
                      <a:round/>
                      <a:headEnd type="none" w="med" len="med"/>
                      <a:tailEnd type="none" w="med" len="med"/>
                    </a:lnR>
                    <a:lnT w="12700" cap="flat" cmpd="sng" algn="ctr">
                      <a:solidFill>
                        <a:srgbClr val="757171"/>
                      </a:solidFill>
                      <a:prstDash val="solid"/>
                      <a:round/>
                      <a:headEnd type="none" w="med" len="med"/>
                      <a:tailEnd type="none" w="med" len="med"/>
                    </a:lnT>
                    <a:lnB w="12700" cap="flat" cmpd="sng" algn="ctr">
                      <a:solidFill>
                        <a:srgbClr val="757171"/>
                      </a:solidFill>
                      <a:prstDash val="solid"/>
                      <a:round/>
                      <a:headEnd type="none" w="med" len="med"/>
                      <a:tailEnd type="none" w="med" len="med"/>
                    </a:lnB>
                    <a:solidFill>
                      <a:srgbClr val="C6E0B4"/>
                    </a:solidFill>
                  </a:tcPr>
                </a:tc>
                <a:extLst>
                  <a:ext uri="{0D108BD9-81ED-4DB2-BD59-A6C34878D82A}">
                    <a16:rowId xmlns:a16="http://schemas.microsoft.com/office/drawing/2014/main" xmlns="" val="10008"/>
                  </a:ext>
                </a:extLst>
              </a:tr>
            </a:tbl>
          </a:graphicData>
        </a:graphic>
      </p:graphicFrame>
      <p:sp>
        <p:nvSpPr>
          <p:cNvPr id="3" name="Rectangle 1"/>
          <p:cNvSpPr>
            <a:spLocks noChangeArrowheads="1"/>
          </p:cNvSpPr>
          <p:nvPr/>
        </p:nvSpPr>
        <p:spPr bwMode="auto">
          <a:xfrm>
            <a:off x="1924332" y="1397182"/>
            <a:ext cx="258361" cy="311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881" tIns="54441" rIns="108881" bIns="54441" numCol="1" anchor="ctr" anchorCtr="0" compatLnSpc="1">
            <a:prstTxWarp prst="textNoShape">
              <a:avLst/>
            </a:prstTxWarp>
            <a:spAutoFit/>
          </a:bodyPr>
          <a:lstStyle/>
          <a:p>
            <a:pPr defTabSz="1088776" eaLnBrk="0" fontAlgn="base" hangingPunct="0">
              <a:spcBef>
                <a:spcPct val="0"/>
              </a:spcBef>
              <a:spcAft>
                <a:spcPct val="0"/>
              </a:spcAft>
            </a:pPr>
            <a:r>
              <a:rPr lang="tr-TR" altLang="tr-TR" sz="1310">
                <a:solidFill>
                  <a:srgbClr val="212121"/>
                </a:solidFill>
                <a:latin typeface="Calibri" panose="020F0502020204030204" pitchFamily="34" charset="0"/>
              </a:rPr>
              <a:t> </a:t>
            </a:r>
            <a:endParaRPr lang="tr-TR" altLang="tr-TR" sz="2143">
              <a:latin typeface="Arial" panose="020B0604020202020204" pitchFamily="34" charset="0"/>
            </a:endParaRPr>
          </a:p>
        </p:txBody>
      </p:sp>
      <p:sp>
        <p:nvSpPr>
          <p:cNvPr id="4" name="Metin kutusu 3"/>
          <p:cNvSpPr txBox="1"/>
          <p:nvPr/>
        </p:nvSpPr>
        <p:spPr>
          <a:xfrm>
            <a:off x="1183906" y="5272905"/>
            <a:ext cx="10934299" cy="830997"/>
          </a:xfrm>
          <a:prstGeom prst="rect">
            <a:avLst/>
          </a:prstGeom>
          <a:noFill/>
        </p:spPr>
        <p:txBody>
          <a:bodyPr wrap="square" rtlCol="0">
            <a:spAutoFit/>
          </a:bodyPr>
          <a:lstStyle/>
          <a:p>
            <a:pPr algn="just"/>
            <a:r>
              <a:rPr lang="tr-TR" sz="1600" b="1" dirty="0">
                <a:solidFill>
                  <a:schemeClr val="bg1"/>
                </a:solidFill>
                <a:latin typeface="Calibri"/>
              </a:rPr>
              <a:t>İstisna oranı karne hesaplamalarını etkilemektedir. Beklenilen hekimin istisna oranının %3 ü geçmemesidir.</a:t>
            </a:r>
          </a:p>
          <a:p>
            <a:pPr algn="just"/>
            <a:r>
              <a:rPr lang="tr-TR" sz="1600" dirty="0" smtClean="0">
                <a:solidFill>
                  <a:schemeClr val="bg2"/>
                </a:solidFill>
                <a:latin typeface="Calibri" panose="020F0502020204030204" pitchFamily="34" charset="0"/>
                <a:cs typeface="Calibri" panose="020F0502020204030204" pitchFamily="34" charset="0"/>
              </a:rPr>
              <a:t>İstisna </a:t>
            </a:r>
            <a:r>
              <a:rPr lang="tr-TR" sz="1600" dirty="0">
                <a:solidFill>
                  <a:schemeClr val="bg2"/>
                </a:solidFill>
                <a:latin typeface="Calibri" panose="020F0502020204030204" pitchFamily="34" charset="0"/>
                <a:cs typeface="Calibri" panose="020F0502020204030204" pitchFamily="34" charset="0"/>
              </a:rPr>
              <a:t>bildirimlerinin </a:t>
            </a:r>
            <a:r>
              <a:rPr lang="tr-TR" sz="1600" b="1" dirty="0">
                <a:solidFill>
                  <a:schemeClr val="bg2"/>
                </a:solidFill>
                <a:latin typeface="Calibri" panose="020F0502020204030204" pitchFamily="34" charset="0"/>
                <a:cs typeface="Calibri" panose="020F0502020204030204" pitchFamily="34" charset="0"/>
              </a:rPr>
              <a:t>%20 </a:t>
            </a:r>
            <a:r>
              <a:rPr lang="tr-TR" sz="1600" dirty="0">
                <a:solidFill>
                  <a:schemeClr val="bg2"/>
                </a:solidFill>
                <a:latin typeface="Calibri" panose="020F0502020204030204" pitchFamily="34" charset="0"/>
                <a:cs typeface="Calibri" panose="020F0502020204030204" pitchFamily="34" charset="0"/>
              </a:rPr>
              <a:t>oranında azaltılması kapasitede </a:t>
            </a:r>
            <a:r>
              <a:rPr lang="tr-TR" sz="1600" b="1" dirty="0">
                <a:solidFill>
                  <a:schemeClr val="bg2"/>
                </a:solidFill>
                <a:latin typeface="Calibri" panose="020F0502020204030204" pitchFamily="34" charset="0"/>
                <a:cs typeface="Calibri" panose="020F0502020204030204" pitchFamily="34" charset="0"/>
              </a:rPr>
              <a:t>% 0,08 </a:t>
            </a:r>
            <a:r>
              <a:rPr lang="tr-TR" sz="1600" dirty="0">
                <a:solidFill>
                  <a:schemeClr val="bg2"/>
                </a:solidFill>
                <a:latin typeface="Calibri" panose="020F0502020204030204" pitchFamily="34" charset="0"/>
                <a:cs typeface="Calibri" panose="020F0502020204030204" pitchFamily="34" charset="0"/>
              </a:rPr>
              <a:t>artış sağlayacaktır.</a:t>
            </a:r>
          </a:p>
          <a:p>
            <a:pPr algn="just"/>
            <a:r>
              <a:rPr lang="tr-TR" sz="1600" b="1" dirty="0">
                <a:solidFill>
                  <a:schemeClr val="bg2"/>
                </a:solidFill>
                <a:latin typeface="Calibri" panose="020F0502020204030204" pitchFamily="34" charset="0"/>
                <a:cs typeface="Calibri" panose="020F0502020204030204" pitchFamily="34" charset="0"/>
              </a:rPr>
              <a:t>‘’İdari İzin’’ </a:t>
            </a:r>
            <a:r>
              <a:rPr lang="tr-TR" sz="1600" dirty="0">
                <a:solidFill>
                  <a:schemeClr val="bg2"/>
                </a:solidFill>
                <a:latin typeface="Calibri" panose="020F0502020204030204" pitchFamily="34" charset="0"/>
                <a:cs typeface="Calibri" panose="020F0502020204030204" pitchFamily="34" charset="0"/>
              </a:rPr>
              <a:t>istisna durum kullanılmadığında kapasiteye </a:t>
            </a:r>
            <a:r>
              <a:rPr lang="tr-TR" sz="1600" b="1" dirty="0">
                <a:solidFill>
                  <a:schemeClr val="bg2"/>
                </a:solidFill>
                <a:latin typeface="Calibri" panose="020F0502020204030204" pitchFamily="34" charset="0"/>
                <a:cs typeface="Calibri" panose="020F0502020204030204" pitchFamily="34" charset="0"/>
              </a:rPr>
              <a:t>%0,12 </a:t>
            </a:r>
            <a:r>
              <a:rPr lang="tr-TR" sz="1600" dirty="0">
                <a:solidFill>
                  <a:schemeClr val="bg2"/>
                </a:solidFill>
                <a:latin typeface="Calibri" panose="020F0502020204030204" pitchFamily="34" charset="0"/>
                <a:cs typeface="Calibri" panose="020F0502020204030204" pitchFamily="34" charset="0"/>
              </a:rPr>
              <a:t>artış sağlayacaktır. </a:t>
            </a:r>
          </a:p>
        </p:txBody>
      </p:sp>
    </p:spTree>
    <p:extLst>
      <p:ext uri="{BB962C8B-B14F-4D97-AF65-F5344CB8AC3E}">
        <p14:creationId xmlns:p14="http://schemas.microsoft.com/office/powerpoint/2010/main" val="41866276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50807" y="1306372"/>
            <a:ext cx="10185787" cy="40951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r>
              <a:rPr lang="tr-TR" sz="1400" b="1" dirty="0">
                <a:latin typeface="Calibri" panose="020F0502020204030204" pitchFamily="34" charset="0"/>
                <a:cs typeface="Calibri" panose="020F0502020204030204" pitchFamily="34" charset="0"/>
              </a:rPr>
              <a:t>Hekimlerin günlük randevu kapasitelerinin %10’luk kısmı öncelikli hastalar için (65 yaş üstü, Engelli vatandaşlar ve Yüksek riskli gebeler) ’</a:t>
            </a:r>
            <a:r>
              <a:rPr lang="tr-TR" sz="1400" b="1" dirty="0" smtClean="0">
                <a:latin typeface="Calibri" panose="020F0502020204030204" pitchFamily="34" charset="0"/>
                <a:cs typeface="Calibri" panose="020F0502020204030204" pitchFamily="34" charset="0"/>
              </a:rPr>
              <a:t>’</a:t>
            </a:r>
            <a:r>
              <a:rPr lang="tr-TR" sz="1400" b="1" u="sng" dirty="0" smtClean="0">
                <a:latin typeface="Calibri" panose="020F0502020204030204" pitchFamily="34" charset="0"/>
                <a:cs typeface="Calibri" panose="020F0502020204030204" pitchFamily="34" charset="0"/>
              </a:rPr>
              <a:t>Rezerve</a:t>
            </a:r>
            <a:r>
              <a:rPr lang="tr-TR" sz="1400" b="1" dirty="0">
                <a:latin typeface="Calibri" panose="020F0502020204030204" pitchFamily="34" charset="0"/>
                <a:cs typeface="Calibri" panose="020F0502020204030204" pitchFamily="34" charset="0"/>
              </a:rPr>
              <a:t>’’ randevu olarak ayrılmıştır.</a:t>
            </a:r>
          </a:p>
        </p:txBody>
      </p:sp>
      <p:sp>
        <p:nvSpPr>
          <p:cNvPr id="5" name="Dikdörtgen 4"/>
          <p:cNvSpPr/>
          <p:nvPr/>
        </p:nvSpPr>
        <p:spPr>
          <a:xfrm>
            <a:off x="2367816" y="200764"/>
            <a:ext cx="8096132" cy="461665"/>
          </a:xfrm>
          <a:prstGeom prst="rect">
            <a:avLst/>
          </a:prstGeom>
        </p:spPr>
        <p:txBody>
          <a:bodyPr wrap="square">
            <a:spAutoFit/>
          </a:bodyPr>
          <a:lstStyle/>
          <a:p>
            <a:r>
              <a:rPr lang="tr-TR" sz="2400" b="1" dirty="0" smtClean="0">
                <a:solidFill>
                  <a:schemeClr val="bg1">
                    <a:lumMod val="85000"/>
                    <a:lumOff val="15000"/>
                  </a:schemeClr>
                </a:solidFill>
                <a:latin typeface="Calibri" panose="020F0502020204030204" pitchFamily="34" charset="0"/>
                <a:cs typeface="Calibri" panose="020F0502020204030204" pitchFamily="34" charset="0"/>
              </a:rPr>
              <a:t>REZERVE SLOT NEDİR ? EN ÇOK KULLANILDIĞI KLİNİKLER </a:t>
            </a:r>
            <a:endParaRPr lang="tr-TR" sz="2400" b="1" dirty="0">
              <a:solidFill>
                <a:schemeClr val="bg1">
                  <a:lumMod val="85000"/>
                  <a:lumOff val="15000"/>
                </a:schemeClr>
              </a:solidFill>
              <a:latin typeface="Calibri" panose="020F0502020204030204" pitchFamily="34" charset="0"/>
              <a:cs typeface="Calibri" panose="020F0502020204030204" pitchFamily="34" charset="0"/>
            </a:endParaRPr>
          </a:p>
        </p:txBody>
      </p:sp>
      <p:sp>
        <p:nvSpPr>
          <p:cNvPr id="7" name="4 Dikdörtgen"/>
          <p:cNvSpPr/>
          <p:nvPr/>
        </p:nvSpPr>
        <p:spPr>
          <a:xfrm>
            <a:off x="451829" y="2094630"/>
            <a:ext cx="2736304" cy="3600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tr-TR" dirty="0" smtClean="0"/>
              <a:t>65 YAŞ VE ÜZERİ</a:t>
            </a:r>
            <a:endParaRPr lang="tr-TR" dirty="0"/>
          </a:p>
        </p:txBody>
      </p:sp>
      <p:sp>
        <p:nvSpPr>
          <p:cNvPr id="8" name="6 Dikdörtgen"/>
          <p:cNvSpPr/>
          <p:nvPr/>
        </p:nvSpPr>
        <p:spPr>
          <a:xfrm>
            <a:off x="4218165" y="2094630"/>
            <a:ext cx="2808312" cy="3600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tr-TR" dirty="0" smtClean="0"/>
              <a:t>ENGELLİ VATANDAŞLAR</a:t>
            </a:r>
            <a:endParaRPr lang="tr-TR" dirty="0"/>
          </a:p>
        </p:txBody>
      </p:sp>
      <p:sp>
        <p:nvSpPr>
          <p:cNvPr id="9" name="11 Dikdörtgen"/>
          <p:cNvSpPr/>
          <p:nvPr/>
        </p:nvSpPr>
        <p:spPr>
          <a:xfrm>
            <a:off x="8200338" y="2094630"/>
            <a:ext cx="2808312" cy="3600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tr-TR" dirty="0" smtClean="0"/>
              <a:t>YÜKSEK RİSKLİ GEBELER</a:t>
            </a:r>
            <a:endParaRPr lang="tr-TR" dirty="0"/>
          </a:p>
        </p:txBody>
      </p:sp>
      <p:pic>
        <p:nvPicPr>
          <p:cNvPr id="13" name="Resim 12"/>
          <p:cNvPicPr>
            <a:picLocks noChangeAspect="1"/>
          </p:cNvPicPr>
          <p:nvPr/>
        </p:nvPicPr>
        <p:blipFill>
          <a:blip r:embed="rId2"/>
          <a:stretch>
            <a:fillRect/>
          </a:stretch>
        </p:blipFill>
        <p:spPr>
          <a:xfrm>
            <a:off x="497873" y="2729280"/>
            <a:ext cx="2690260" cy="2896569"/>
          </a:xfrm>
          <a:prstGeom prst="rect">
            <a:avLst/>
          </a:prstGeom>
        </p:spPr>
      </p:pic>
      <p:pic>
        <p:nvPicPr>
          <p:cNvPr id="14" name="Resim 13"/>
          <p:cNvPicPr>
            <a:picLocks noChangeAspect="1"/>
          </p:cNvPicPr>
          <p:nvPr/>
        </p:nvPicPr>
        <p:blipFill>
          <a:blip r:embed="rId3"/>
          <a:stretch>
            <a:fillRect/>
          </a:stretch>
        </p:blipFill>
        <p:spPr>
          <a:xfrm>
            <a:off x="4227428" y="2729281"/>
            <a:ext cx="2981741" cy="2838846"/>
          </a:xfrm>
          <a:prstGeom prst="rect">
            <a:avLst/>
          </a:prstGeom>
        </p:spPr>
      </p:pic>
      <p:pic>
        <p:nvPicPr>
          <p:cNvPr id="15" name="Resim 14"/>
          <p:cNvPicPr>
            <a:picLocks noChangeAspect="1"/>
          </p:cNvPicPr>
          <p:nvPr/>
        </p:nvPicPr>
        <p:blipFill>
          <a:blip r:embed="rId4"/>
          <a:stretch>
            <a:fillRect/>
          </a:stretch>
        </p:blipFill>
        <p:spPr>
          <a:xfrm>
            <a:off x="8248464" y="2729280"/>
            <a:ext cx="2789648" cy="2838846"/>
          </a:xfrm>
          <a:prstGeom prst="rect">
            <a:avLst/>
          </a:prstGeom>
        </p:spPr>
      </p:pic>
    </p:spTree>
    <p:extLst>
      <p:ext uri="{BB962C8B-B14F-4D97-AF65-F5344CB8AC3E}">
        <p14:creationId xmlns:p14="http://schemas.microsoft.com/office/powerpoint/2010/main" val="4138712388"/>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09324" y="2589816"/>
            <a:ext cx="5789855" cy="646331"/>
          </a:xfrm>
          <a:prstGeom prst="rect">
            <a:avLst/>
          </a:prstGeom>
        </p:spPr>
        <p:txBody>
          <a:bodyPr wrap="none">
            <a:spAutoFit/>
          </a:bodyPr>
          <a:lstStyle/>
          <a:p>
            <a:r>
              <a:rPr lang="tr-TR" b="1" dirty="0" smtClean="0">
                <a:latin typeface="Calibri" panose="020F0502020204030204" pitchFamily="34" charset="0"/>
                <a:cs typeface="Calibri" panose="020F0502020204030204" pitchFamily="34" charset="0"/>
              </a:rPr>
              <a:t>MHRS’DE TANIMLI OLMAYAN HEKİMLER VE ÇKYS SORUNU </a:t>
            </a:r>
          </a:p>
          <a:p>
            <a:endParaRPr lang="tr-TR" dirty="0"/>
          </a:p>
        </p:txBody>
      </p:sp>
    </p:spTree>
    <p:extLst>
      <p:ext uri="{BB962C8B-B14F-4D97-AF65-F5344CB8AC3E}">
        <p14:creationId xmlns:p14="http://schemas.microsoft.com/office/powerpoint/2010/main" val="258061366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67825" y="111787"/>
            <a:ext cx="5241957" cy="461665"/>
          </a:xfrm>
          <a:prstGeom prst="rect">
            <a:avLst/>
          </a:prstGeom>
          <a:noFill/>
        </p:spPr>
        <p:txBody>
          <a:bodyPr wrap="square" rtlCol="0">
            <a:spAutoFit/>
          </a:bodyPr>
          <a:lstStyle/>
          <a:p>
            <a:r>
              <a:rPr lang="tr-TR" sz="2400" b="1" dirty="0" smtClean="0">
                <a:solidFill>
                  <a:schemeClr val="bg1">
                    <a:lumMod val="85000"/>
                    <a:lumOff val="15000"/>
                  </a:schemeClr>
                </a:solidFill>
                <a:latin typeface="Calibri" panose="020F0502020204030204" pitchFamily="34" charset="0"/>
                <a:cs typeface="Calibri" panose="020F0502020204030204" pitchFamily="34" charset="0"/>
              </a:rPr>
              <a:t>MHRS’NİN AMAÇLARI NELERDİR</a:t>
            </a:r>
            <a:endParaRPr lang="tr-TR" sz="2400" b="1" dirty="0">
              <a:solidFill>
                <a:schemeClr val="bg1">
                  <a:lumMod val="85000"/>
                  <a:lumOff val="15000"/>
                </a:schemeClr>
              </a:solidFill>
              <a:latin typeface="Calibri" panose="020F0502020204030204" pitchFamily="34" charset="0"/>
              <a:cs typeface="Calibri" panose="020F0502020204030204" pitchFamily="34" charset="0"/>
            </a:endParaRPr>
          </a:p>
        </p:txBody>
      </p:sp>
      <p:sp>
        <p:nvSpPr>
          <p:cNvPr id="3" name="İçerik Yer Tutucusu 2"/>
          <p:cNvSpPr txBox="1">
            <a:spLocks/>
          </p:cNvSpPr>
          <p:nvPr/>
        </p:nvSpPr>
        <p:spPr>
          <a:xfrm>
            <a:off x="337702" y="1404288"/>
            <a:ext cx="11700294" cy="385600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R="0" lvl="0" algn="just" defTabSz="914400" rtl="0" eaLnBrk="1" fontAlgn="auto" latinLnBrk="0" hangingPunct="1">
              <a:lnSpc>
                <a:spcPct val="90000"/>
              </a:lnSpc>
              <a:spcBef>
                <a:spcPts val="1200"/>
              </a:spcBef>
              <a:spcAft>
                <a:spcPts val="0"/>
              </a:spcAft>
              <a:buClr>
                <a:schemeClr val="bg1"/>
              </a:buClr>
              <a:buSzTx/>
              <a:buFont typeface="Wingdings" panose="05000000000000000000" pitchFamily="2" charset="2"/>
              <a:buChar char="Ø"/>
              <a:tabLst/>
              <a:defRPr/>
            </a:pPr>
            <a:r>
              <a:rPr kumimoji="0" lang="tr-TR" sz="2400" b="1" i="0" u="none" strike="noStrike" kern="1200" cap="none" spc="0" normalizeH="0" baseline="0" noProof="0" dirty="0" smtClean="0">
                <a:ln>
                  <a:noFill/>
                </a:ln>
                <a:solidFill>
                  <a:schemeClr val="bg1">
                    <a:lumMod val="75000"/>
                    <a:lumOff val="25000"/>
                  </a:schemeClr>
                </a:solidFill>
                <a:effectLst/>
                <a:uLnTx/>
                <a:uFillTx/>
                <a:latin typeface="Calibri" panose="020F0502020204030204" pitchFamily="34" charset="0"/>
                <a:cs typeface="Calibri" panose="020F0502020204030204" pitchFamily="34" charset="0"/>
              </a:rPr>
              <a:t>Hastanelerde daha iyi bir kaynak planlanması (iş gücü ve teçhizat kullanımının etkin ve verimli planlanması) yapılarak vatandaş/hasta memnuniyetinin artırılması, hastanelerde kuyrukların azaltılması.</a:t>
            </a:r>
          </a:p>
          <a:p>
            <a:pPr marR="0" lvl="0" algn="just" defTabSz="914400" rtl="0" eaLnBrk="1" fontAlgn="auto" latinLnBrk="0" hangingPunct="1">
              <a:lnSpc>
                <a:spcPct val="90000"/>
              </a:lnSpc>
              <a:spcBef>
                <a:spcPts val="1200"/>
              </a:spcBef>
              <a:spcAft>
                <a:spcPts val="0"/>
              </a:spcAft>
              <a:buClrTx/>
              <a:buSzTx/>
              <a:buFont typeface="Wingdings" panose="05000000000000000000" pitchFamily="2" charset="2"/>
              <a:buChar char="Ø"/>
              <a:tabLst/>
              <a:defRPr/>
            </a:pPr>
            <a:r>
              <a:rPr kumimoji="0" lang="tr-TR" sz="2400" b="1" i="0" u="none" strike="noStrike" kern="1200" cap="none" spc="0" normalizeH="0" baseline="0" noProof="0" dirty="0" smtClean="0">
                <a:ln>
                  <a:noFill/>
                </a:ln>
                <a:solidFill>
                  <a:schemeClr val="bg1">
                    <a:lumMod val="75000"/>
                    <a:lumOff val="25000"/>
                  </a:schemeClr>
                </a:solidFill>
                <a:effectLst/>
                <a:uLnTx/>
                <a:uFillTx/>
                <a:latin typeface="Calibri" panose="020F0502020204030204" pitchFamily="34" charset="0"/>
                <a:cs typeface="Calibri" panose="020F0502020204030204" pitchFamily="34" charset="0"/>
              </a:rPr>
              <a:t>Hastanelerde kaynak kullanımının ve dağıtımının ölçülmesi (iş gücü, makine ve teçhizat kullanımının etkin ve verimli uygulanması) suretiyle; sağlık hizmetleri sunumunun, verim ve kalitesinin artırılması.</a:t>
            </a:r>
          </a:p>
          <a:p>
            <a:pPr marR="0" lvl="0" algn="just" defTabSz="914400" rtl="0" eaLnBrk="1" fontAlgn="auto" latinLnBrk="0" hangingPunct="1">
              <a:lnSpc>
                <a:spcPct val="90000"/>
              </a:lnSpc>
              <a:spcBef>
                <a:spcPts val="1200"/>
              </a:spcBef>
              <a:spcAft>
                <a:spcPts val="0"/>
              </a:spcAft>
              <a:buClrTx/>
              <a:buSzTx/>
              <a:buFont typeface="Wingdings" panose="05000000000000000000" pitchFamily="2" charset="2"/>
              <a:buChar char="Ø"/>
              <a:tabLst/>
              <a:defRPr/>
            </a:pPr>
            <a:r>
              <a:rPr kumimoji="0" lang="tr-TR" sz="2400" b="1" i="0" u="none" strike="noStrike" kern="1200" cap="none" spc="0" normalizeH="0" baseline="0" noProof="0" dirty="0" smtClean="0">
                <a:ln>
                  <a:noFill/>
                </a:ln>
                <a:solidFill>
                  <a:schemeClr val="bg1">
                    <a:lumMod val="75000"/>
                    <a:lumOff val="25000"/>
                  </a:schemeClr>
                </a:solidFill>
                <a:effectLst/>
                <a:uLnTx/>
                <a:uFillTx/>
                <a:latin typeface="Calibri" panose="020F0502020204030204" pitchFamily="34" charset="0"/>
                <a:cs typeface="Calibri" panose="020F0502020204030204" pitchFamily="34" charset="0"/>
              </a:rPr>
              <a:t>Merkezi Hekim Randevu Sistemi verileriyle, sağlık politikaları geliştirilmesine yardımcı olunması.</a:t>
            </a:r>
            <a:endParaRPr kumimoji="0" lang="tr-TR" sz="2400" b="1" i="0" u="none" strike="noStrike" kern="1200" cap="none" spc="0" normalizeH="0" baseline="0" noProof="0" dirty="0">
              <a:ln>
                <a:noFill/>
              </a:ln>
              <a:solidFill>
                <a:schemeClr val="bg1">
                  <a:lumMod val="75000"/>
                  <a:lumOff val="25000"/>
                </a:scheme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211702"/>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199769" y="105060"/>
            <a:ext cx="10861140" cy="830997"/>
          </a:xfrm>
          <a:prstGeom prst="rect">
            <a:avLst/>
          </a:prstGeom>
          <a:noFill/>
        </p:spPr>
        <p:txBody>
          <a:bodyPr wrap="square" rtlCol="0">
            <a:spAutoFit/>
          </a:bodyPr>
          <a:lstStyle/>
          <a:p>
            <a:pPr algn="ctr"/>
            <a:r>
              <a:rPr lang="tr-TR" sz="2400" b="1" dirty="0" smtClean="0">
                <a:solidFill>
                  <a:schemeClr val="bg2"/>
                </a:solidFill>
                <a:latin typeface="Calibri" panose="020F0502020204030204" pitchFamily="34" charset="0"/>
                <a:cs typeface="Calibri" panose="020F0502020204030204" pitchFamily="34" charset="0"/>
              </a:rPr>
              <a:t>MHRS’DE TANIMLI OLMAYAN HEKİMLERİN AZALTILABİLMESİ İÇİN YAPILMASI GEREKENLER</a:t>
            </a:r>
            <a:endParaRPr lang="tr-TR" sz="2400" b="1" dirty="0">
              <a:solidFill>
                <a:schemeClr val="bg2"/>
              </a:solidFill>
              <a:latin typeface="Calibri" panose="020F0502020204030204" pitchFamily="34" charset="0"/>
              <a:cs typeface="Calibri" panose="020F0502020204030204" pitchFamily="34" charset="0"/>
            </a:endParaRPr>
          </a:p>
        </p:txBody>
      </p:sp>
      <p:sp>
        <p:nvSpPr>
          <p:cNvPr id="4" name="Line 3"/>
          <p:cNvSpPr>
            <a:spLocks noChangeShapeType="1"/>
          </p:cNvSpPr>
          <p:nvPr/>
        </p:nvSpPr>
        <p:spPr bwMode="gray">
          <a:xfrm flipH="1">
            <a:off x="2609921" y="6400800"/>
            <a:ext cx="2819400" cy="228600"/>
          </a:xfrm>
          <a:prstGeom prst="line">
            <a:avLst/>
          </a:prstGeom>
          <a:noFill/>
          <a:ln w="9525">
            <a:solidFill>
              <a:srgbClr val="B2B2B2"/>
            </a:solidFill>
            <a:round/>
            <a:headEnd/>
            <a:tailEnd/>
          </a:ln>
        </p:spPr>
        <p:txBody>
          <a:bodyPr/>
          <a:lstStyle/>
          <a:p>
            <a:endParaRPr lang="zh-CN" altLang="en-US">
              <a:solidFill>
                <a:prstClr val="black"/>
              </a:solidFill>
              <a:latin typeface="Calibri"/>
            </a:endParaRPr>
          </a:p>
        </p:txBody>
      </p:sp>
      <p:sp>
        <p:nvSpPr>
          <p:cNvPr id="22" name="Text Box 28"/>
          <p:cNvSpPr txBox="1">
            <a:spLocks noChangeArrowheads="1"/>
          </p:cNvSpPr>
          <p:nvPr/>
        </p:nvSpPr>
        <p:spPr bwMode="black">
          <a:xfrm>
            <a:off x="657867" y="1861415"/>
            <a:ext cx="10357963" cy="630942"/>
          </a:xfrm>
          <a:prstGeom prst="rect">
            <a:avLst/>
          </a:prstGeom>
          <a:noFill/>
          <a:ln w="9525" algn="ctr">
            <a:noFill/>
            <a:miter lim="800000"/>
            <a:headEnd/>
            <a:tailEnd/>
          </a:ln>
        </p:spPr>
        <p:txBody>
          <a:bodyPr wrap="square">
            <a:spAutoFit/>
          </a:bodyPr>
          <a:lstStyle/>
          <a:p>
            <a:pPr marL="285750" indent="-285750">
              <a:spcBef>
                <a:spcPts val="600"/>
              </a:spcBef>
              <a:spcAft>
                <a:spcPts val="600"/>
              </a:spcAft>
              <a:buFont typeface="Wingdings" panose="05000000000000000000" pitchFamily="2" charset="2"/>
              <a:buChar char="Ø"/>
            </a:pPr>
            <a:r>
              <a:rPr lang="tr-TR" sz="1600" dirty="0" smtClean="0">
                <a:solidFill>
                  <a:prstClr val="black"/>
                </a:solidFill>
                <a:latin typeface="Calibri"/>
              </a:rPr>
              <a:t> </a:t>
            </a:r>
            <a:r>
              <a:rPr lang="tr-TR" sz="1600" b="1" dirty="0" smtClean="0">
                <a:solidFill>
                  <a:prstClr val="black"/>
                </a:solidFill>
                <a:latin typeface="Calibri"/>
              </a:rPr>
              <a:t>ÇKYS </a:t>
            </a:r>
            <a:r>
              <a:rPr lang="tr-TR" sz="1600" b="1" dirty="0">
                <a:solidFill>
                  <a:prstClr val="black"/>
                </a:solidFill>
                <a:latin typeface="Calibri"/>
              </a:rPr>
              <a:t>de ilgili kurumda çalıştığı görüldüğü halde </a:t>
            </a:r>
            <a:r>
              <a:rPr lang="tr-TR" sz="1600" b="1" dirty="0" err="1">
                <a:solidFill>
                  <a:prstClr val="black"/>
                </a:solidFill>
                <a:latin typeface="Calibri"/>
              </a:rPr>
              <a:t>MHRS’ye</a:t>
            </a:r>
            <a:r>
              <a:rPr lang="tr-TR" sz="1600" b="1" dirty="0">
                <a:solidFill>
                  <a:prstClr val="black"/>
                </a:solidFill>
                <a:latin typeface="Calibri"/>
              </a:rPr>
              <a:t> cetvel açmayan hekimler mevcuttur.</a:t>
            </a:r>
          </a:p>
          <a:p>
            <a:pPr eaLnBrk="0" hangingPunct="0"/>
            <a:endParaRPr lang="en-US" altLang="zh-CN" sz="1400" dirty="0">
              <a:solidFill>
                <a:prstClr val="black"/>
              </a:solidFill>
              <a:latin typeface="Calibri"/>
            </a:endParaRPr>
          </a:p>
        </p:txBody>
      </p:sp>
      <p:sp>
        <p:nvSpPr>
          <p:cNvPr id="23" name="Text Box 36"/>
          <p:cNvSpPr txBox="1">
            <a:spLocks noChangeArrowheads="1"/>
          </p:cNvSpPr>
          <p:nvPr/>
        </p:nvSpPr>
        <p:spPr bwMode="black">
          <a:xfrm>
            <a:off x="657867" y="2254850"/>
            <a:ext cx="9731237" cy="630942"/>
          </a:xfrm>
          <a:prstGeom prst="rect">
            <a:avLst/>
          </a:prstGeom>
          <a:noFill/>
          <a:ln w="9525" algn="ctr">
            <a:noFill/>
            <a:miter lim="800000"/>
            <a:headEnd/>
            <a:tailEnd/>
          </a:ln>
        </p:spPr>
        <p:txBody>
          <a:bodyPr wrap="square">
            <a:spAutoFit/>
          </a:bodyPr>
          <a:lstStyle/>
          <a:p>
            <a:pPr marL="285750" indent="-285750">
              <a:spcBef>
                <a:spcPts val="600"/>
              </a:spcBef>
              <a:spcAft>
                <a:spcPts val="600"/>
              </a:spcAft>
              <a:buFont typeface="Wingdings" panose="05000000000000000000" pitchFamily="2" charset="2"/>
              <a:buChar char="Ø"/>
            </a:pPr>
            <a:r>
              <a:rPr lang="tr-TR" sz="1600" dirty="0" smtClean="0">
                <a:solidFill>
                  <a:prstClr val="black"/>
                </a:solidFill>
                <a:latin typeface="Calibri"/>
              </a:rPr>
              <a:t>  </a:t>
            </a:r>
            <a:r>
              <a:rPr lang="tr-TR" sz="1600" b="1" dirty="0" smtClean="0">
                <a:solidFill>
                  <a:prstClr val="black"/>
                </a:solidFill>
                <a:latin typeface="Calibri"/>
              </a:rPr>
              <a:t>Yönerge </a:t>
            </a:r>
            <a:r>
              <a:rPr lang="tr-TR" sz="1600" b="1" dirty="0">
                <a:solidFill>
                  <a:prstClr val="black"/>
                </a:solidFill>
                <a:latin typeface="Calibri"/>
              </a:rPr>
              <a:t>gereği her hekimin yaptığı muayenenin belli bir yüzdesini </a:t>
            </a:r>
            <a:r>
              <a:rPr lang="tr-TR" sz="1600" b="1" dirty="0" err="1">
                <a:solidFill>
                  <a:prstClr val="black"/>
                </a:solidFill>
                <a:latin typeface="Calibri"/>
              </a:rPr>
              <a:t>MHRS’ye</a:t>
            </a:r>
            <a:r>
              <a:rPr lang="tr-TR" sz="1600" b="1" dirty="0">
                <a:solidFill>
                  <a:prstClr val="black"/>
                </a:solidFill>
                <a:latin typeface="Calibri"/>
              </a:rPr>
              <a:t> açması gerekmektedir.</a:t>
            </a:r>
          </a:p>
          <a:p>
            <a:pPr eaLnBrk="0" hangingPunct="0"/>
            <a:endParaRPr lang="en-US" altLang="zh-CN" sz="1400" dirty="0">
              <a:solidFill>
                <a:prstClr val="black"/>
              </a:solidFill>
              <a:latin typeface="Calibri"/>
            </a:endParaRPr>
          </a:p>
        </p:txBody>
      </p:sp>
      <p:sp>
        <p:nvSpPr>
          <p:cNvPr id="24" name="Text Box 40"/>
          <p:cNvSpPr txBox="1">
            <a:spLocks noChangeArrowheads="1"/>
          </p:cNvSpPr>
          <p:nvPr/>
        </p:nvSpPr>
        <p:spPr bwMode="black">
          <a:xfrm>
            <a:off x="657867" y="2593405"/>
            <a:ext cx="10278696" cy="584775"/>
          </a:xfrm>
          <a:prstGeom prst="rect">
            <a:avLst/>
          </a:prstGeom>
          <a:noFill/>
          <a:ln w="9525" algn="ctr">
            <a:noFill/>
            <a:miter lim="800000"/>
            <a:headEnd/>
            <a:tailEnd/>
          </a:ln>
        </p:spPr>
        <p:txBody>
          <a:bodyPr wrap="square">
            <a:spAutoFit/>
          </a:bodyPr>
          <a:lstStyle/>
          <a:p>
            <a:pPr marL="285750" indent="-285750" eaLnBrk="0" hangingPunct="0">
              <a:buFont typeface="Wingdings" panose="05000000000000000000" pitchFamily="2" charset="2"/>
              <a:buChar char="Ø"/>
            </a:pPr>
            <a:r>
              <a:rPr lang="tr-TR" sz="1600" b="1" dirty="0">
                <a:solidFill>
                  <a:prstClr val="black"/>
                </a:solidFill>
                <a:latin typeface="Calibri"/>
              </a:rPr>
              <a:t>Kurumlara verilen yetki ile tanımlı olmayan hekimlerin listesine erişilebilir</a:t>
            </a:r>
            <a:r>
              <a:rPr lang="tr-TR" sz="1600" dirty="0">
                <a:solidFill>
                  <a:prstClr val="black"/>
                </a:solidFill>
                <a:latin typeface="Calibri"/>
              </a:rPr>
              <a:t>.</a:t>
            </a:r>
          </a:p>
          <a:p>
            <a:pPr eaLnBrk="0" hangingPunct="0"/>
            <a:endParaRPr lang="en-US" altLang="zh-CN" sz="1600" dirty="0">
              <a:solidFill>
                <a:prstClr val="black"/>
              </a:solidFill>
              <a:latin typeface="Calibri"/>
            </a:endParaRPr>
          </a:p>
        </p:txBody>
      </p:sp>
      <p:sp>
        <p:nvSpPr>
          <p:cNvPr id="30" name="Dikdörtgen 29"/>
          <p:cNvSpPr/>
          <p:nvPr/>
        </p:nvSpPr>
        <p:spPr>
          <a:xfrm>
            <a:off x="657867" y="2927301"/>
            <a:ext cx="9989939" cy="830997"/>
          </a:xfrm>
          <a:prstGeom prst="rect">
            <a:avLst/>
          </a:prstGeom>
        </p:spPr>
        <p:txBody>
          <a:bodyPr wrap="square">
            <a:spAutoFit/>
          </a:bodyPr>
          <a:lstStyle/>
          <a:p>
            <a:pPr marL="285750" indent="-285750">
              <a:buFont typeface="Wingdings" panose="05000000000000000000" pitchFamily="2" charset="2"/>
              <a:buChar char="Ø"/>
            </a:pPr>
            <a:r>
              <a:rPr lang="tr-TR" sz="1600" b="1" dirty="0">
                <a:solidFill>
                  <a:prstClr val="black"/>
                </a:solidFill>
                <a:latin typeface="Calibri"/>
              </a:rPr>
              <a:t>Hekimlerin görev yerinde </a:t>
            </a:r>
            <a:r>
              <a:rPr lang="tr-TR" sz="1600" b="1" dirty="0" err="1">
                <a:solidFill>
                  <a:prstClr val="black"/>
                </a:solidFill>
                <a:latin typeface="Calibri"/>
              </a:rPr>
              <a:t>v.s</a:t>
            </a:r>
            <a:r>
              <a:rPr lang="tr-TR" sz="1600" b="1" dirty="0">
                <a:solidFill>
                  <a:prstClr val="black"/>
                </a:solidFill>
                <a:latin typeface="Calibri"/>
              </a:rPr>
              <a:t> değişiklik var ise İl Sağlık Müdürlüğü ÇKYS kaydından gerekli değişikliğin yapılması gerekmektedir.</a:t>
            </a:r>
          </a:p>
          <a:p>
            <a:endParaRPr lang="tr-TR" sz="1600" dirty="0">
              <a:solidFill>
                <a:prstClr val="black"/>
              </a:solidFill>
              <a:latin typeface="Calibri"/>
            </a:endParaRPr>
          </a:p>
        </p:txBody>
      </p:sp>
      <p:graphicFrame>
        <p:nvGraphicFramePr>
          <p:cNvPr id="9" name="Grafik 8"/>
          <p:cNvGraphicFramePr>
            <a:graphicFrameLocks/>
          </p:cNvGraphicFramePr>
          <p:nvPr>
            <p:extLst>
              <p:ext uri="{D42A27DB-BD31-4B8C-83A1-F6EECF244321}">
                <p14:modId xmlns:p14="http://schemas.microsoft.com/office/powerpoint/2010/main" val="4267007324"/>
              </p:ext>
            </p:extLst>
          </p:nvPr>
        </p:nvGraphicFramePr>
        <p:xfrm>
          <a:off x="885524" y="3512076"/>
          <a:ext cx="5146850" cy="24748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afik 9"/>
          <p:cNvGraphicFramePr>
            <a:graphicFrameLocks/>
          </p:cNvGraphicFramePr>
          <p:nvPr>
            <p:extLst>
              <p:ext uri="{D42A27DB-BD31-4B8C-83A1-F6EECF244321}">
                <p14:modId xmlns:p14="http://schemas.microsoft.com/office/powerpoint/2010/main" val="1276250470"/>
              </p:ext>
            </p:extLst>
          </p:nvPr>
        </p:nvGraphicFramePr>
        <p:xfrm>
          <a:off x="6520029" y="3512076"/>
          <a:ext cx="5030287" cy="25116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3232666"/>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Başlık 1"/>
          <p:cNvSpPr>
            <a:spLocks noGrp="1"/>
          </p:cNvSpPr>
          <p:nvPr>
            <p:ph type="title"/>
          </p:nvPr>
        </p:nvSpPr>
        <p:spPr>
          <a:xfrm>
            <a:off x="1418774" y="144931"/>
            <a:ext cx="8229600" cy="663591"/>
          </a:xfrm>
        </p:spPr>
        <p:txBody>
          <a:bodyPr>
            <a:normAutofit/>
          </a:bodyPr>
          <a:lstStyle/>
          <a:p>
            <a:pPr algn="ctr"/>
            <a:r>
              <a:rPr lang="tr-TR" sz="2400" b="1" dirty="0">
                <a:solidFill>
                  <a:schemeClr val="bg2"/>
                </a:solidFill>
                <a:latin typeface="Calibri" panose="020F0502020204030204" pitchFamily="34" charset="0"/>
                <a:cs typeface="Calibri" panose="020F0502020204030204" pitchFamily="34" charset="0"/>
              </a:rPr>
              <a:t>MHRS-ÇKYS ENTEGRASYONU</a:t>
            </a:r>
          </a:p>
        </p:txBody>
      </p:sp>
      <p:sp>
        <p:nvSpPr>
          <p:cNvPr id="27651" name="Slayt Numarası Yer Tutucusu 2"/>
          <p:cNvSpPr>
            <a:spLocks noGrp="1"/>
          </p:cNvSpPr>
          <p:nvPr>
            <p:ph type="sldNum" sz="quarter" idx="12"/>
          </p:nvPr>
        </p:nvSpPr>
        <p:spPr bwMode="auto">
          <a:xfrm>
            <a:off x="1428299" y="1124201"/>
            <a:ext cx="8220075"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tr-TR" sz="1800" dirty="0">
                <a:latin typeface="Calibri" pitchFamily="34" charset="0"/>
              </a:rPr>
              <a:t>	</a:t>
            </a:r>
          </a:p>
          <a:p>
            <a:pPr algn="just" eaLnBrk="1" hangingPunct="1"/>
            <a:r>
              <a:rPr lang="tr-TR" sz="1800" b="1" dirty="0">
                <a:solidFill>
                  <a:schemeClr val="bg2"/>
                </a:solidFill>
                <a:latin typeface="Calibri" pitchFamily="34" charset="0"/>
              </a:rPr>
              <a:t>         MHRS Uygulaması ile hekimlerimize çalışma cetvelleri ÇKYS’ deki son durum bilgilerine göre tanımlanmaktadır. </a:t>
            </a:r>
          </a:p>
          <a:p>
            <a:pPr algn="just" eaLnBrk="1" hangingPunct="1"/>
            <a:r>
              <a:rPr lang="tr-TR" sz="1800" b="1" dirty="0">
                <a:solidFill>
                  <a:schemeClr val="bg2"/>
                </a:solidFill>
                <a:latin typeface="Calibri" pitchFamily="34" charset="0"/>
              </a:rPr>
              <a:t>          ÇKYS’ deki son durum bilgilerinin güncel olmaması hastanelerdeki MHRS bilgi işlem personellerinin çalışma cetveli taslaklarını kesinleştirmek istediklerinde ya da hekimleri hekim- poliklinik ilişkisinden eklemek istediklerinde ″Hata″ mesajı almalarına sebep olmaktadır.</a:t>
            </a:r>
          </a:p>
          <a:p>
            <a:pPr algn="just" eaLnBrk="1" hangingPunct="1"/>
            <a:r>
              <a:rPr lang="tr-TR" sz="1800" b="1" dirty="0">
                <a:solidFill>
                  <a:schemeClr val="bg2"/>
                </a:solidFill>
                <a:latin typeface="Calibri" pitchFamily="34" charset="0"/>
              </a:rPr>
              <a:t>     </a:t>
            </a:r>
          </a:p>
          <a:p>
            <a:pPr algn="l" eaLnBrk="1" hangingPunct="1"/>
            <a:endParaRPr lang="tr-TR" sz="1800" dirty="0">
              <a:latin typeface="Calibri" pitchFamily="34" charset="0"/>
            </a:endParaRPr>
          </a:p>
          <a:p>
            <a:pPr algn="l" eaLnBrk="1" hangingPunct="1"/>
            <a:endParaRPr lang="tr-TR" sz="1800" dirty="0">
              <a:latin typeface="Calibri" pitchFamily="34" charset="0"/>
            </a:endParaRPr>
          </a:p>
          <a:p>
            <a:pPr algn="l" eaLnBrk="1" hangingPunct="1"/>
            <a:endParaRPr lang="tr-TR" sz="1800" dirty="0">
              <a:latin typeface="Calibri" pitchFamily="34" charset="0"/>
            </a:endParaRPr>
          </a:p>
          <a:p>
            <a:pPr algn="l" eaLnBrk="1" hangingPunct="1"/>
            <a:endParaRPr lang="tr-TR" sz="1800" dirty="0">
              <a:latin typeface="Calibri" pitchFamily="34" charset="0"/>
            </a:endParaRPr>
          </a:p>
          <a:p>
            <a:pPr algn="l" eaLnBrk="1" hangingPunct="1"/>
            <a:endParaRPr lang="tr-TR" sz="1800" dirty="0">
              <a:latin typeface="Calibri" pitchFamily="34" charset="0"/>
            </a:endParaRPr>
          </a:p>
          <a:p>
            <a:pPr algn="l" eaLnBrk="1" hangingPunct="1"/>
            <a:endParaRPr lang="tr-TR" sz="1800" dirty="0">
              <a:latin typeface="Calibri" pitchFamily="34" charset="0"/>
            </a:endParaRPr>
          </a:p>
          <a:p>
            <a:pPr algn="l" eaLnBrk="1" hangingPunct="1"/>
            <a:endParaRPr lang="tr-TR" sz="1800" dirty="0">
              <a:latin typeface="Calibri" pitchFamily="34" charset="0"/>
            </a:endParaRPr>
          </a:p>
          <a:p>
            <a:pPr algn="l" eaLnBrk="1" hangingPunct="1"/>
            <a:endParaRPr lang="tr-TR" sz="1800" dirty="0">
              <a:latin typeface="Calibri" pitchFamily="34" charset="0"/>
            </a:endParaRPr>
          </a:p>
          <a:p>
            <a:pPr algn="l" eaLnBrk="1" hangingPunct="1"/>
            <a:endParaRPr lang="tr-TR" sz="1800" dirty="0">
              <a:latin typeface="Calibri" pitchFamily="34" charset="0"/>
            </a:endParaRPr>
          </a:p>
        </p:txBody>
      </p:sp>
      <p:pic>
        <p:nvPicPr>
          <p:cNvPr id="276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7843" y="3284004"/>
            <a:ext cx="6869113" cy="247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9930828"/>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993457" y="229838"/>
            <a:ext cx="5820894" cy="445421"/>
          </a:xfrm>
        </p:spPr>
        <p:txBody>
          <a:bodyPr>
            <a:noAutofit/>
          </a:bodyPr>
          <a:lstStyle/>
          <a:p>
            <a:pPr algn="ctr"/>
            <a:r>
              <a:rPr lang="tr-TR" sz="2400" b="1" dirty="0">
                <a:solidFill>
                  <a:schemeClr val="bg2"/>
                </a:solidFill>
                <a:latin typeface="Calibri" panose="020F0502020204030204" pitchFamily="34" charset="0"/>
                <a:cs typeface="Calibri" panose="020F0502020204030204" pitchFamily="34" charset="0"/>
              </a:rPr>
              <a:t>MHRS-ÇKYS UYUMSUZLUK NEDENLERİ</a:t>
            </a:r>
          </a:p>
        </p:txBody>
      </p:sp>
      <p:sp>
        <p:nvSpPr>
          <p:cNvPr id="3" name="Metin kutusu 2"/>
          <p:cNvSpPr txBox="1"/>
          <p:nvPr/>
        </p:nvSpPr>
        <p:spPr>
          <a:xfrm>
            <a:off x="1613756" y="5010723"/>
            <a:ext cx="7200595" cy="923330"/>
          </a:xfrm>
          <a:prstGeom prst="rect">
            <a:avLst/>
          </a:prstGeom>
          <a:noFill/>
        </p:spPr>
        <p:txBody>
          <a:bodyPr wrap="square" rtlCol="0">
            <a:spAutoFit/>
          </a:bodyPr>
          <a:lstStyle/>
          <a:p>
            <a:r>
              <a:rPr lang="tr-TR" b="1" dirty="0" smtClean="0">
                <a:solidFill>
                  <a:schemeClr val="bg2"/>
                </a:solidFill>
                <a:latin typeface="Calibri" panose="020F0502020204030204" pitchFamily="34" charset="0"/>
                <a:cs typeface="Calibri" panose="020F0502020204030204" pitchFamily="34" charset="0"/>
              </a:rPr>
              <a:t>Bu gibi durumlarda Bakanlığımız Yazılım Destek Birimlerinden </a:t>
            </a:r>
          </a:p>
          <a:p>
            <a:r>
              <a:rPr lang="tr-TR" b="1" dirty="0" smtClean="0">
                <a:solidFill>
                  <a:schemeClr val="bg2"/>
                </a:solidFill>
                <a:latin typeface="Calibri" panose="020F0502020204030204" pitchFamily="34" charset="0"/>
                <a:cs typeface="Calibri" panose="020F0502020204030204" pitchFamily="34" charset="0"/>
              </a:rPr>
              <a:t>( </a:t>
            </a:r>
            <a:r>
              <a:rPr lang="tr-TR" b="1" dirty="0" smtClean="0">
                <a:solidFill>
                  <a:schemeClr val="bg2"/>
                </a:solidFill>
                <a:latin typeface="Calibri" panose="020F0502020204030204" pitchFamily="34" charset="0"/>
                <a:cs typeface="Calibri" panose="020F0502020204030204" pitchFamily="34" charset="0"/>
                <a:hlinkClick r:id="rId3"/>
              </a:rPr>
              <a:t>http://yazilimdestek.saglik.gov.tr</a:t>
            </a:r>
            <a:r>
              <a:rPr lang="tr-TR" b="1" dirty="0" smtClean="0">
                <a:solidFill>
                  <a:schemeClr val="bg2"/>
                </a:solidFill>
                <a:latin typeface="Calibri" panose="020F0502020204030204" pitchFamily="34" charset="0"/>
                <a:cs typeface="Calibri" panose="020F0502020204030204" pitchFamily="34" charset="0"/>
              </a:rPr>
              <a:t> veya 0312 248 51 51 ) ÇKYS Birimi ile  </a:t>
            </a:r>
            <a:r>
              <a:rPr lang="tr-TR" b="1" dirty="0" err="1" smtClean="0">
                <a:solidFill>
                  <a:schemeClr val="bg2"/>
                </a:solidFill>
                <a:latin typeface="Calibri" panose="020F0502020204030204" pitchFamily="34" charset="0"/>
                <a:cs typeface="Calibri" panose="020F0502020204030204" pitchFamily="34" charset="0"/>
              </a:rPr>
              <a:t>görüşülerek,hataların</a:t>
            </a:r>
            <a:r>
              <a:rPr lang="tr-TR" b="1" dirty="0" smtClean="0">
                <a:solidFill>
                  <a:schemeClr val="bg2"/>
                </a:solidFill>
                <a:latin typeface="Calibri" panose="020F0502020204030204" pitchFamily="34" charset="0"/>
                <a:cs typeface="Calibri" panose="020F0502020204030204" pitchFamily="34" charset="0"/>
              </a:rPr>
              <a:t> nasıl düzeltilebileceği </a:t>
            </a:r>
            <a:r>
              <a:rPr lang="tr-TR" b="1" dirty="0" err="1" smtClean="0">
                <a:solidFill>
                  <a:schemeClr val="bg2"/>
                </a:solidFill>
                <a:latin typeface="Calibri" panose="020F0502020204030204" pitchFamily="34" charset="0"/>
                <a:cs typeface="Calibri" panose="020F0502020204030204" pitchFamily="34" charset="0"/>
              </a:rPr>
              <a:t>hususnda</a:t>
            </a:r>
            <a:r>
              <a:rPr lang="tr-TR" b="1" dirty="0" smtClean="0">
                <a:solidFill>
                  <a:schemeClr val="bg2"/>
                </a:solidFill>
                <a:latin typeface="Calibri" panose="020F0502020204030204" pitchFamily="34" charset="0"/>
                <a:cs typeface="Calibri" panose="020F0502020204030204" pitchFamily="34" charset="0"/>
              </a:rPr>
              <a:t> bilgi alınabilir.)</a:t>
            </a:r>
            <a:endParaRPr lang="tr-TR" b="1" dirty="0">
              <a:solidFill>
                <a:schemeClr val="bg2"/>
              </a:solidFill>
              <a:latin typeface="Calibri" panose="020F0502020204030204" pitchFamily="34" charset="0"/>
              <a:cs typeface="Calibri" panose="020F0502020204030204" pitchFamily="34" charset="0"/>
            </a:endParaRPr>
          </a:p>
        </p:txBody>
      </p:sp>
      <p:pic>
        <p:nvPicPr>
          <p:cNvPr id="4" name="Resim 3"/>
          <p:cNvPicPr>
            <a:picLocks noChangeAspect="1"/>
          </p:cNvPicPr>
          <p:nvPr/>
        </p:nvPicPr>
        <p:blipFill>
          <a:blip r:embed="rId4"/>
          <a:stretch>
            <a:fillRect/>
          </a:stretch>
        </p:blipFill>
        <p:spPr>
          <a:xfrm>
            <a:off x="1337912" y="1167203"/>
            <a:ext cx="9076623" cy="3549175"/>
          </a:xfrm>
          <a:prstGeom prst="rect">
            <a:avLst/>
          </a:prstGeom>
        </p:spPr>
      </p:pic>
    </p:spTree>
    <p:extLst>
      <p:ext uri="{BB962C8B-B14F-4D97-AF65-F5344CB8AC3E}">
        <p14:creationId xmlns:p14="http://schemas.microsoft.com/office/powerpoint/2010/main" val="2815591162"/>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3554" y="971642"/>
            <a:ext cx="7273609" cy="5187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1 Başlık"/>
          <p:cNvSpPr txBox="1">
            <a:spLocks/>
          </p:cNvSpPr>
          <p:nvPr/>
        </p:nvSpPr>
        <p:spPr>
          <a:xfrm>
            <a:off x="2993457" y="229838"/>
            <a:ext cx="5820894" cy="445421"/>
          </a:xfrm>
          <a:prstGeom prst="rect">
            <a:avLst/>
          </a:prstGeom>
        </p:spPr>
        <p:txBody>
          <a:bodyPr>
            <a:noAutofit/>
          </a:bodyPr>
          <a:lstStyle>
            <a:lvl1pPr algn="l" defTabSz="457189"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400" b="1" smtClean="0">
                <a:solidFill>
                  <a:schemeClr val="bg2"/>
                </a:solidFill>
                <a:latin typeface="Calibri" panose="020F0502020204030204" pitchFamily="34" charset="0"/>
                <a:cs typeface="Calibri" panose="020F0502020204030204" pitchFamily="34" charset="0"/>
              </a:rPr>
              <a:t>MHRS-ÇKYS UYUMSUZLUK NEDENLERİ</a:t>
            </a:r>
            <a:endParaRPr lang="tr-TR" sz="2400" b="1" dirty="0">
              <a:solidFill>
                <a:schemeClr val="bg2"/>
              </a:solidFill>
              <a:latin typeface="Calibri" panose="020F0502020204030204" pitchFamily="34" charset="0"/>
              <a:cs typeface="Calibri" panose="020F0502020204030204" pitchFamily="34" charset="0"/>
            </a:endParaRPr>
          </a:p>
        </p:txBody>
      </p:sp>
      <p:sp>
        <p:nvSpPr>
          <p:cNvPr id="3" name="Yuvarlatılmış Dikdörtgen 2"/>
          <p:cNvSpPr/>
          <p:nvPr/>
        </p:nvSpPr>
        <p:spPr>
          <a:xfrm>
            <a:off x="3570973" y="1366787"/>
            <a:ext cx="1838425" cy="115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Yuvarlatılmış Dikdörtgen 5"/>
          <p:cNvSpPr/>
          <p:nvPr/>
        </p:nvSpPr>
        <p:spPr>
          <a:xfrm>
            <a:off x="7198093" y="2154454"/>
            <a:ext cx="1838425" cy="115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81133233"/>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1530417" y="2013719"/>
            <a:ext cx="8534400" cy="1506538"/>
          </a:xfrm>
        </p:spPr>
        <p:txBody>
          <a:bodyPr>
            <a:normAutofit/>
          </a:bodyPr>
          <a:lstStyle/>
          <a:p>
            <a:pPr algn="ctr"/>
            <a:r>
              <a:rPr lang="tr-TR" sz="2800" b="1" dirty="0" smtClean="0">
                <a:latin typeface="Calibri" panose="020F0502020204030204" pitchFamily="34" charset="0"/>
                <a:cs typeface="Calibri" panose="020F0502020204030204" pitchFamily="34" charset="0"/>
              </a:rPr>
              <a:t>VERİMLİLİK KARNESİNDE MHRS </a:t>
            </a:r>
            <a:endParaRPr lang="tr-T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23219660"/>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31484" y="171255"/>
            <a:ext cx="6382693" cy="461665"/>
          </a:xfrm>
          <a:prstGeom prst="rect">
            <a:avLst/>
          </a:prstGeom>
          <a:noFill/>
        </p:spPr>
        <p:txBody>
          <a:bodyPr wrap="square" rtlCol="0">
            <a:spAutoFit/>
          </a:bodyPr>
          <a:lstStyle/>
          <a:p>
            <a:r>
              <a:rPr lang="tr-TR" sz="2400" b="1" dirty="0" smtClean="0">
                <a:solidFill>
                  <a:schemeClr val="bg2"/>
                </a:solidFill>
                <a:latin typeface="Calibri" panose="020F0502020204030204" pitchFamily="34" charset="0"/>
                <a:cs typeface="Calibri" panose="020F0502020204030204" pitchFamily="34" charset="0"/>
              </a:rPr>
              <a:t>VERİMLİLİK KARNESİNDE MHRS</a:t>
            </a:r>
            <a:endParaRPr lang="tr-TR" sz="2400" b="1" dirty="0">
              <a:solidFill>
                <a:schemeClr val="bg2"/>
              </a:solidFill>
              <a:latin typeface="Calibri" panose="020F0502020204030204" pitchFamily="34" charset="0"/>
              <a:cs typeface="Calibri" panose="020F0502020204030204" pitchFamily="34" charset="0"/>
            </a:endParaRPr>
          </a:p>
        </p:txBody>
      </p:sp>
      <p:pic>
        <p:nvPicPr>
          <p:cNvPr id="36" name="Resim 35"/>
          <p:cNvPicPr>
            <a:picLocks noChangeAspect="1"/>
          </p:cNvPicPr>
          <p:nvPr/>
        </p:nvPicPr>
        <p:blipFill>
          <a:blip r:embed="rId2"/>
          <a:stretch>
            <a:fillRect/>
          </a:stretch>
        </p:blipFill>
        <p:spPr>
          <a:xfrm>
            <a:off x="1085545" y="1198653"/>
            <a:ext cx="10611533" cy="5474682"/>
          </a:xfrm>
          <a:prstGeom prst="rect">
            <a:avLst/>
          </a:prstGeom>
        </p:spPr>
      </p:pic>
    </p:spTree>
    <p:extLst>
      <p:ext uri="{BB962C8B-B14F-4D97-AF65-F5344CB8AC3E}">
        <p14:creationId xmlns:p14="http://schemas.microsoft.com/office/powerpoint/2010/main" val="2919481493"/>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3"/>
          <p:cNvSpPr>
            <a:spLocks noChangeShapeType="1"/>
          </p:cNvSpPr>
          <p:nvPr/>
        </p:nvSpPr>
        <p:spPr bwMode="gray">
          <a:xfrm flipH="1">
            <a:off x="2609921" y="6400800"/>
            <a:ext cx="2819400" cy="228600"/>
          </a:xfrm>
          <a:prstGeom prst="line">
            <a:avLst/>
          </a:prstGeom>
          <a:noFill/>
          <a:ln w="9525">
            <a:solidFill>
              <a:srgbClr val="B2B2B2"/>
            </a:solidFill>
            <a:round/>
            <a:headEnd/>
            <a:tailEnd/>
          </a:ln>
        </p:spPr>
        <p:txBody>
          <a:bodyPr/>
          <a:lstStyle/>
          <a:p>
            <a:endParaRPr lang="zh-CN" altLang="en-US">
              <a:solidFill>
                <a:prstClr val="black"/>
              </a:solidFill>
              <a:latin typeface="Calibri"/>
            </a:endParaRPr>
          </a:p>
        </p:txBody>
      </p:sp>
      <p:sp>
        <p:nvSpPr>
          <p:cNvPr id="3" name="Line 4"/>
          <p:cNvSpPr>
            <a:spLocks noChangeShapeType="1"/>
          </p:cNvSpPr>
          <p:nvPr/>
        </p:nvSpPr>
        <p:spPr bwMode="gray">
          <a:xfrm flipH="1">
            <a:off x="1524000" y="3962400"/>
            <a:ext cx="609600" cy="2667000"/>
          </a:xfrm>
          <a:prstGeom prst="line">
            <a:avLst/>
          </a:prstGeom>
          <a:noFill/>
          <a:ln w="9525">
            <a:solidFill>
              <a:srgbClr val="B2B2B2"/>
            </a:solidFill>
            <a:round/>
            <a:headEnd/>
            <a:tailEnd/>
          </a:ln>
        </p:spPr>
        <p:txBody>
          <a:bodyPr/>
          <a:lstStyle/>
          <a:p>
            <a:endParaRPr lang="zh-CN" altLang="en-US">
              <a:solidFill>
                <a:prstClr val="black"/>
              </a:solidFill>
              <a:latin typeface="Calibri"/>
            </a:endParaRPr>
          </a:p>
        </p:txBody>
      </p:sp>
      <p:sp>
        <p:nvSpPr>
          <p:cNvPr id="4" name="AutoShape 5"/>
          <p:cNvSpPr>
            <a:spLocks noChangeArrowheads="1"/>
          </p:cNvSpPr>
          <p:nvPr/>
        </p:nvSpPr>
        <p:spPr bwMode="gray">
          <a:xfrm>
            <a:off x="3138488" y="3543300"/>
            <a:ext cx="228600" cy="2286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5B9BD5"/>
              </a:gs>
              <a:gs pos="100000">
                <a:srgbClr val="5B9BD5">
                  <a:gamma/>
                  <a:shade val="72941"/>
                  <a:invGamma/>
                </a:srgbClr>
              </a:gs>
            </a:gsLst>
            <a:lin ang="5400000" scaled="1"/>
          </a:gradFill>
          <a:ln w="9525">
            <a:solidFill>
              <a:srgbClr val="5B9BD5"/>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5" name="AutoShape 6"/>
          <p:cNvSpPr>
            <a:spLocks noChangeArrowheads="1"/>
          </p:cNvSpPr>
          <p:nvPr/>
        </p:nvSpPr>
        <p:spPr bwMode="gray">
          <a:xfrm>
            <a:off x="3962400" y="4267200"/>
            <a:ext cx="228600" cy="2286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5B9BD5"/>
              </a:gs>
              <a:gs pos="100000">
                <a:srgbClr val="5B9BD5">
                  <a:gamma/>
                  <a:shade val="54118"/>
                  <a:invGamma/>
                </a:srgbClr>
              </a:gs>
            </a:gsLst>
            <a:lin ang="5400000" scaled="1"/>
          </a:gradFill>
          <a:ln w="9525">
            <a:solidFill>
              <a:srgbClr val="5B9BD5"/>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6" name="AutoShape 7"/>
          <p:cNvSpPr>
            <a:spLocks noChangeArrowheads="1"/>
          </p:cNvSpPr>
          <p:nvPr/>
        </p:nvSpPr>
        <p:spPr bwMode="gray">
          <a:xfrm>
            <a:off x="4304761" y="5231243"/>
            <a:ext cx="228600" cy="2286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5B9BD5"/>
              </a:gs>
              <a:gs pos="100000">
                <a:srgbClr val="5B9BD5">
                  <a:gamma/>
                  <a:shade val="19216"/>
                  <a:invGamma/>
                </a:srgbClr>
              </a:gs>
            </a:gsLst>
            <a:lin ang="5400000" scaled="1"/>
          </a:gradFill>
          <a:ln w="9525">
            <a:solidFill>
              <a:srgbClr val="5B9BD5"/>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7" name="Line 8"/>
          <p:cNvSpPr>
            <a:spLocks noChangeShapeType="1"/>
          </p:cNvSpPr>
          <p:nvPr/>
        </p:nvSpPr>
        <p:spPr bwMode="gray">
          <a:xfrm flipH="1">
            <a:off x="1524000" y="3751264"/>
            <a:ext cx="1665288" cy="2878137"/>
          </a:xfrm>
          <a:prstGeom prst="line">
            <a:avLst/>
          </a:prstGeom>
          <a:noFill/>
          <a:ln w="9525">
            <a:solidFill>
              <a:srgbClr val="B2B2B2"/>
            </a:solidFill>
            <a:round/>
            <a:headEnd/>
            <a:tailEnd/>
          </a:ln>
        </p:spPr>
        <p:txBody>
          <a:bodyPr/>
          <a:lstStyle/>
          <a:p>
            <a:endParaRPr lang="zh-CN" altLang="en-US">
              <a:solidFill>
                <a:prstClr val="black"/>
              </a:solidFill>
              <a:latin typeface="Calibri"/>
            </a:endParaRPr>
          </a:p>
        </p:txBody>
      </p:sp>
      <p:sp>
        <p:nvSpPr>
          <p:cNvPr id="8" name="Line 9"/>
          <p:cNvSpPr>
            <a:spLocks noChangeShapeType="1"/>
          </p:cNvSpPr>
          <p:nvPr/>
        </p:nvSpPr>
        <p:spPr bwMode="gray">
          <a:xfrm flipH="1">
            <a:off x="1419105" y="5409098"/>
            <a:ext cx="2895600" cy="1147762"/>
          </a:xfrm>
          <a:prstGeom prst="line">
            <a:avLst/>
          </a:prstGeom>
          <a:noFill/>
          <a:ln w="9525">
            <a:solidFill>
              <a:srgbClr val="B2B2B2"/>
            </a:solidFill>
            <a:round/>
            <a:headEnd/>
            <a:tailEnd/>
          </a:ln>
        </p:spPr>
        <p:txBody>
          <a:bodyPr/>
          <a:lstStyle/>
          <a:p>
            <a:endParaRPr lang="zh-CN" altLang="en-US">
              <a:solidFill>
                <a:prstClr val="black"/>
              </a:solidFill>
              <a:latin typeface="Calibri"/>
            </a:endParaRPr>
          </a:p>
        </p:txBody>
      </p:sp>
      <p:sp>
        <p:nvSpPr>
          <p:cNvPr id="9" name="Line 10"/>
          <p:cNvSpPr>
            <a:spLocks noChangeShapeType="1"/>
          </p:cNvSpPr>
          <p:nvPr/>
        </p:nvSpPr>
        <p:spPr bwMode="gray">
          <a:xfrm flipH="1">
            <a:off x="1524000" y="2243138"/>
            <a:ext cx="1866900" cy="4386262"/>
          </a:xfrm>
          <a:prstGeom prst="line">
            <a:avLst/>
          </a:prstGeom>
          <a:noFill/>
          <a:ln w="19050">
            <a:solidFill>
              <a:srgbClr val="B2B2B2"/>
            </a:solidFill>
            <a:round/>
            <a:headEnd/>
            <a:tailEnd/>
          </a:ln>
        </p:spPr>
        <p:txBody>
          <a:bodyPr/>
          <a:lstStyle/>
          <a:p>
            <a:endParaRPr lang="zh-CN" altLang="en-US">
              <a:solidFill>
                <a:prstClr val="black"/>
              </a:solidFill>
              <a:latin typeface="Calibri"/>
            </a:endParaRPr>
          </a:p>
        </p:txBody>
      </p:sp>
      <p:sp>
        <p:nvSpPr>
          <p:cNvPr id="10" name="Line 11"/>
          <p:cNvSpPr>
            <a:spLocks noChangeShapeType="1"/>
          </p:cNvSpPr>
          <p:nvPr/>
        </p:nvSpPr>
        <p:spPr bwMode="gray">
          <a:xfrm flipH="1">
            <a:off x="1524001" y="3570288"/>
            <a:ext cx="2309813" cy="3059112"/>
          </a:xfrm>
          <a:prstGeom prst="line">
            <a:avLst/>
          </a:prstGeom>
          <a:noFill/>
          <a:ln w="19050">
            <a:solidFill>
              <a:srgbClr val="B2B2B2"/>
            </a:solidFill>
            <a:round/>
            <a:headEnd/>
            <a:tailEnd/>
          </a:ln>
        </p:spPr>
        <p:txBody>
          <a:bodyPr/>
          <a:lstStyle/>
          <a:p>
            <a:endParaRPr lang="zh-CN" altLang="en-US">
              <a:solidFill>
                <a:prstClr val="black"/>
              </a:solidFill>
              <a:latin typeface="Calibri"/>
            </a:endParaRPr>
          </a:p>
        </p:txBody>
      </p:sp>
      <p:sp>
        <p:nvSpPr>
          <p:cNvPr id="11" name="Line 12"/>
          <p:cNvSpPr>
            <a:spLocks noChangeShapeType="1"/>
          </p:cNvSpPr>
          <p:nvPr/>
        </p:nvSpPr>
        <p:spPr bwMode="gray">
          <a:xfrm flipH="1">
            <a:off x="1524000" y="4837114"/>
            <a:ext cx="2846388" cy="1792287"/>
          </a:xfrm>
          <a:prstGeom prst="line">
            <a:avLst/>
          </a:prstGeom>
          <a:noFill/>
          <a:ln w="19050">
            <a:solidFill>
              <a:srgbClr val="B2B2B2"/>
            </a:solidFill>
            <a:round/>
            <a:headEnd/>
            <a:tailEnd/>
          </a:ln>
        </p:spPr>
        <p:txBody>
          <a:bodyPr/>
          <a:lstStyle/>
          <a:p>
            <a:endParaRPr lang="zh-CN" altLang="en-US">
              <a:solidFill>
                <a:prstClr val="black"/>
              </a:solidFill>
              <a:latin typeface="Calibri"/>
            </a:endParaRPr>
          </a:p>
        </p:txBody>
      </p:sp>
      <p:sp>
        <p:nvSpPr>
          <p:cNvPr id="12" name="Line 13"/>
          <p:cNvSpPr>
            <a:spLocks noChangeShapeType="1"/>
          </p:cNvSpPr>
          <p:nvPr/>
        </p:nvSpPr>
        <p:spPr bwMode="gray">
          <a:xfrm flipH="1">
            <a:off x="1433513" y="5455937"/>
            <a:ext cx="3867150" cy="746125"/>
          </a:xfrm>
          <a:prstGeom prst="line">
            <a:avLst/>
          </a:prstGeom>
          <a:noFill/>
          <a:ln w="19050">
            <a:solidFill>
              <a:srgbClr val="B2B2B2"/>
            </a:solidFill>
            <a:round/>
            <a:headEnd/>
            <a:tailEnd/>
          </a:ln>
        </p:spPr>
        <p:txBody>
          <a:bodyPr/>
          <a:lstStyle/>
          <a:p>
            <a:endParaRPr lang="zh-CN" altLang="en-US">
              <a:solidFill>
                <a:prstClr val="black"/>
              </a:solidFill>
              <a:latin typeface="Calibri"/>
            </a:endParaRPr>
          </a:p>
        </p:txBody>
      </p:sp>
      <p:grpSp>
        <p:nvGrpSpPr>
          <p:cNvPr id="13" name="Group 14"/>
          <p:cNvGrpSpPr>
            <a:grpSpLocks/>
          </p:cNvGrpSpPr>
          <p:nvPr/>
        </p:nvGrpSpPr>
        <p:grpSpPr bwMode="auto">
          <a:xfrm>
            <a:off x="952975" y="4480670"/>
            <a:ext cx="2514600" cy="2362200"/>
            <a:chOff x="0" y="2654"/>
            <a:chExt cx="1592" cy="1522"/>
          </a:xfrm>
          <a:solidFill>
            <a:srgbClr val="5B9BD5">
              <a:lumMod val="60000"/>
              <a:lumOff val="40000"/>
            </a:srgbClr>
          </a:solidFill>
        </p:grpSpPr>
        <p:sp>
          <p:nvSpPr>
            <p:cNvPr id="14" name="Arc 15"/>
            <p:cNvSpPr>
              <a:spLocks/>
            </p:cNvSpPr>
            <p:nvPr/>
          </p:nvSpPr>
          <p:spPr bwMode="gray">
            <a:xfrm>
              <a:off x="0" y="2733"/>
              <a:ext cx="1440" cy="1443"/>
            </a:xfrm>
            <a:custGeom>
              <a:avLst/>
              <a:gdLst>
                <a:gd name="T0" fmla="*/ 0 w 21600"/>
                <a:gd name="T1" fmla="*/ 0 h 21600"/>
                <a:gd name="T2" fmla="*/ 96 w 21600"/>
                <a:gd name="T3" fmla="*/ 96 h 21600"/>
                <a:gd name="T4" fmla="*/ 0 w 21600"/>
                <a:gd name="T5" fmla="*/ 9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cap="flat" cmpd="sng" algn="ctr">
              <a:solidFill>
                <a:srgbClr val="5B9BD5"/>
              </a:solidFill>
              <a:prstDash val="solid"/>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cs typeface="+mn-cs"/>
              </a:endParaRPr>
            </a:p>
          </p:txBody>
        </p:sp>
        <p:sp>
          <p:nvSpPr>
            <p:cNvPr id="15" name="Line 16"/>
            <p:cNvSpPr>
              <a:spLocks noChangeShapeType="1"/>
            </p:cNvSpPr>
            <p:nvPr/>
          </p:nvSpPr>
          <p:spPr bwMode="gray">
            <a:xfrm flipH="1">
              <a:off x="0" y="2654"/>
              <a:ext cx="1592" cy="1522"/>
            </a:xfrm>
            <a:prstGeom prst="line">
              <a:avLst/>
            </a:prstGeom>
            <a:grpFill/>
            <a:ln w="6350" cap="flat" cmpd="sng" algn="ctr">
              <a:solidFill>
                <a:srgbClr val="5B9BD5"/>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cs typeface="+mn-cs"/>
              </a:endParaRPr>
            </a:p>
          </p:txBody>
        </p:sp>
        <p:sp>
          <p:nvSpPr>
            <p:cNvPr id="16" name="Arc 17"/>
            <p:cNvSpPr>
              <a:spLocks/>
            </p:cNvSpPr>
            <p:nvPr/>
          </p:nvSpPr>
          <p:spPr bwMode="gray">
            <a:xfrm>
              <a:off x="0" y="2796"/>
              <a:ext cx="1382" cy="1380"/>
            </a:xfrm>
            <a:custGeom>
              <a:avLst/>
              <a:gdLst>
                <a:gd name="T0" fmla="*/ 0 w 21600"/>
                <a:gd name="T1" fmla="*/ 0 h 21600"/>
                <a:gd name="T2" fmla="*/ 88 w 21600"/>
                <a:gd name="T3" fmla="*/ 88 h 21600"/>
                <a:gd name="T4" fmla="*/ 0 w 21600"/>
                <a:gd name="T5" fmla="*/ 8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6350" cap="flat" cmpd="sng" algn="ctr">
              <a:solidFill>
                <a:srgbClr val="5B9BD5"/>
              </a:solidFill>
              <a:prstDash val="solid"/>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cs typeface="+mn-cs"/>
              </a:endParaRPr>
            </a:p>
          </p:txBody>
        </p:sp>
        <p:sp>
          <p:nvSpPr>
            <p:cNvPr id="17" name="Arc 18"/>
            <p:cNvSpPr>
              <a:spLocks/>
            </p:cNvSpPr>
            <p:nvPr/>
          </p:nvSpPr>
          <p:spPr bwMode="gray">
            <a:xfrm>
              <a:off x="14" y="2817"/>
              <a:ext cx="1347" cy="1345"/>
            </a:xfrm>
            <a:custGeom>
              <a:avLst/>
              <a:gdLst>
                <a:gd name="T0" fmla="*/ 0 w 21600"/>
                <a:gd name="T1" fmla="*/ 0 h 21600"/>
                <a:gd name="T2" fmla="*/ 84 w 21600"/>
                <a:gd name="T3" fmla="*/ 84 h 21600"/>
                <a:gd name="T4" fmla="*/ 0 w 21600"/>
                <a:gd name="T5" fmla="*/ 8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ysClr val="window" lastClr="FFFFFF"/>
            </a:solidFill>
            <a:ln w="12700" cap="flat" cmpd="sng" algn="ctr">
              <a:solidFill>
                <a:srgbClr val="5B9BD5"/>
              </a:solidFill>
              <a:prstDash val="solid"/>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cs typeface="+mn-cs"/>
              </a:endParaRPr>
            </a:p>
          </p:txBody>
        </p:sp>
      </p:grpSp>
      <p:sp>
        <p:nvSpPr>
          <p:cNvPr id="18" name="Text Box 20"/>
          <p:cNvSpPr txBox="1">
            <a:spLocks noChangeArrowheads="1"/>
          </p:cNvSpPr>
          <p:nvPr/>
        </p:nvSpPr>
        <p:spPr bwMode="black">
          <a:xfrm>
            <a:off x="3962400" y="1253172"/>
            <a:ext cx="4683892" cy="1200329"/>
          </a:xfrm>
          <a:prstGeom prst="rect">
            <a:avLst/>
          </a:prstGeom>
          <a:noFill/>
          <a:ln w="9525">
            <a:noFill/>
            <a:miter lim="800000"/>
            <a:headEnd/>
            <a:tailEnd/>
          </a:ln>
        </p:spPr>
        <p:txBody>
          <a:bodyPr wrap="square">
            <a:spAutoFit/>
          </a:bodyPr>
          <a:lstStyle/>
          <a:p>
            <a:pPr>
              <a:spcBef>
                <a:spcPct val="50000"/>
              </a:spcBef>
            </a:pPr>
            <a:r>
              <a:rPr lang="tr-TR" dirty="0" smtClean="0">
                <a:solidFill>
                  <a:prstClr val="black"/>
                </a:solidFill>
                <a:latin typeface="Calibri"/>
              </a:rPr>
              <a:t>MHRS’ den randevu alan hastaların hasta kayıt işlemlerini beklemeden yapabilmesi için gerekli önlemler alınmalıdır   (Özel Hasta kabul Birimi , Öncelikli numaralandırma sistemi)</a:t>
            </a:r>
            <a:endParaRPr lang="en-US" altLang="zh-CN" dirty="0">
              <a:solidFill>
                <a:srgbClr val="FEFEFE"/>
              </a:solidFill>
              <a:latin typeface="Verdana" pitchFamily="34" charset="0"/>
            </a:endParaRPr>
          </a:p>
        </p:txBody>
      </p:sp>
      <p:sp>
        <p:nvSpPr>
          <p:cNvPr id="19" name="AutoShape 24"/>
          <p:cNvSpPr>
            <a:spLocks noChangeArrowheads="1"/>
          </p:cNvSpPr>
          <p:nvPr/>
        </p:nvSpPr>
        <p:spPr bwMode="gray">
          <a:xfrm>
            <a:off x="5287680" y="4961652"/>
            <a:ext cx="657225" cy="6572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ED7D31"/>
              </a:gs>
              <a:gs pos="100000">
                <a:srgbClr val="ED7D31">
                  <a:gamma/>
                  <a:shade val="50980"/>
                  <a:invGamma/>
                </a:srgbClr>
              </a:gs>
            </a:gsLst>
            <a:lin ang="5400000" scaled="1"/>
          </a:gradFill>
          <a:ln w="9525">
            <a:solidFill>
              <a:srgbClr val="FEFFFF"/>
            </a:solidFill>
            <a:round/>
            <a:headEnd/>
            <a:tailEnd/>
          </a:ln>
          <a:effectLst>
            <a:outerShdw dist="35921" dir="2700000" algn="ctr" rotWithShape="0">
              <a:srgbClr val="080808">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20" name="AutoShape 41"/>
          <p:cNvSpPr>
            <a:spLocks noChangeArrowheads="1"/>
          </p:cNvSpPr>
          <p:nvPr/>
        </p:nvSpPr>
        <p:spPr bwMode="gray">
          <a:xfrm>
            <a:off x="3219451" y="1706564"/>
            <a:ext cx="657225" cy="6572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0563C1">
                  <a:gamma/>
                  <a:tint val="20000"/>
                  <a:invGamma/>
                </a:srgbClr>
              </a:gs>
              <a:gs pos="100000">
                <a:srgbClr val="0563C1"/>
              </a:gs>
            </a:gsLst>
            <a:lin ang="5400000" scaled="1"/>
          </a:gradFill>
          <a:ln w="9525">
            <a:solidFill>
              <a:srgbClr val="FEFFFF"/>
            </a:solidFill>
            <a:round/>
            <a:headEnd/>
            <a:tailEnd/>
          </a:ln>
          <a:effectLst>
            <a:outerShdw dist="35921" dir="2700000" algn="ctr" rotWithShape="0">
              <a:srgbClr val="080808">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21" name="AutoShape 42"/>
          <p:cNvSpPr>
            <a:spLocks noChangeArrowheads="1"/>
          </p:cNvSpPr>
          <p:nvPr/>
        </p:nvSpPr>
        <p:spPr bwMode="gray">
          <a:xfrm>
            <a:off x="3705226" y="3071814"/>
            <a:ext cx="657225" cy="6572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5B9BD5">
                  <a:gamma/>
                  <a:tint val="28627"/>
                  <a:invGamma/>
                </a:srgbClr>
              </a:gs>
              <a:gs pos="100000">
                <a:srgbClr val="5B9BD5"/>
              </a:gs>
            </a:gsLst>
            <a:lin ang="5400000" scaled="1"/>
          </a:gradFill>
          <a:ln w="9525">
            <a:solidFill>
              <a:srgbClr val="FEFFFF"/>
            </a:solidFill>
            <a:round/>
            <a:headEnd/>
            <a:tailEnd/>
          </a:ln>
          <a:effectLst>
            <a:outerShdw dist="35921" dir="2700000" algn="ctr" rotWithShape="0">
              <a:srgbClr val="080808">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22" name="AutoShape 43"/>
          <p:cNvSpPr>
            <a:spLocks noChangeArrowheads="1"/>
          </p:cNvSpPr>
          <p:nvPr/>
        </p:nvSpPr>
        <p:spPr bwMode="gray">
          <a:xfrm>
            <a:off x="4300539" y="4383089"/>
            <a:ext cx="657225" cy="6572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954F72"/>
              </a:gs>
              <a:gs pos="100000">
                <a:srgbClr val="954F72">
                  <a:gamma/>
                  <a:shade val="79216"/>
                  <a:invGamma/>
                </a:srgbClr>
              </a:gs>
            </a:gsLst>
            <a:lin ang="5400000" scaled="1"/>
          </a:gradFill>
          <a:ln w="9525">
            <a:solidFill>
              <a:srgbClr val="FEFFFF"/>
            </a:solidFill>
            <a:round/>
            <a:headEnd/>
            <a:tailEnd/>
          </a:ln>
          <a:effectLst>
            <a:outerShdw dist="35921" dir="2700000" algn="ctr" rotWithShape="0">
              <a:srgbClr val="080808">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23" name="AutoShape 44"/>
          <p:cNvSpPr>
            <a:spLocks noChangeArrowheads="1"/>
          </p:cNvSpPr>
          <p:nvPr/>
        </p:nvSpPr>
        <p:spPr bwMode="gray">
          <a:xfrm>
            <a:off x="2058988" y="3732213"/>
            <a:ext cx="228600" cy="2286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5B9BD5"/>
              </a:gs>
              <a:gs pos="100000">
                <a:srgbClr val="5B9BD5">
                  <a:gamma/>
                  <a:shade val="72941"/>
                  <a:invGamma/>
                </a:srgbClr>
              </a:gs>
            </a:gsLst>
            <a:lin ang="5400000" scaled="1"/>
          </a:gradFill>
          <a:ln w="9525">
            <a:solidFill>
              <a:srgbClr val="5B9BD5"/>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24" name="AutoShape 45"/>
          <p:cNvSpPr>
            <a:spLocks noChangeArrowheads="1"/>
          </p:cNvSpPr>
          <p:nvPr/>
        </p:nvSpPr>
        <p:spPr bwMode="gray">
          <a:xfrm>
            <a:off x="5441157" y="6023323"/>
            <a:ext cx="652719" cy="60607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5B9BD5"/>
              </a:gs>
              <a:gs pos="100000">
                <a:srgbClr val="5B9BD5">
                  <a:gamma/>
                  <a:shade val="19216"/>
                  <a:invGamma/>
                </a:srgbClr>
              </a:gs>
            </a:gsLst>
            <a:lin ang="5400000" scaled="1"/>
          </a:gradFill>
          <a:ln w="9525">
            <a:solidFill>
              <a:srgbClr val="5B9BD5"/>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25" name="AutoShape 7"/>
          <p:cNvSpPr>
            <a:spLocks noChangeArrowheads="1"/>
          </p:cNvSpPr>
          <p:nvPr/>
        </p:nvSpPr>
        <p:spPr bwMode="gray">
          <a:xfrm>
            <a:off x="4746424" y="5909022"/>
            <a:ext cx="228600" cy="2286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5B9BD5"/>
              </a:gs>
              <a:gs pos="100000">
                <a:srgbClr val="5B9BD5">
                  <a:gamma/>
                  <a:shade val="19216"/>
                  <a:invGamma/>
                </a:srgbClr>
              </a:gs>
            </a:gsLst>
            <a:lin ang="5400000" scaled="1"/>
          </a:gradFill>
          <a:ln w="9525">
            <a:solidFill>
              <a:srgbClr val="5B9BD5"/>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27" name="31 Dikdörtgen"/>
          <p:cNvSpPr/>
          <p:nvPr/>
        </p:nvSpPr>
        <p:spPr>
          <a:xfrm>
            <a:off x="4860724" y="2733472"/>
            <a:ext cx="5265684" cy="923330"/>
          </a:xfrm>
          <a:prstGeom prst="rect">
            <a:avLst/>
          </a:prstGeom>
        </p:spPr>
        <p:txBody>
          <a:bodyPr wrap="square">
            <a:spAutoFit/>
          </a:bodyPr>
          <a:lstStyle/>
          <a:p>
            <a:pPr marL="285750" indent="-285750"/>
            <a:r>
              <a:rPr lang="tr-TR" dirty="0" smtClean="0">
                <a:solidFill>
                  <a:prstClr val="black"/>
                </a:solidFill>
                <a:latin typeface="Calibri"/>
              </a:rPr>
              <a:t>	Poliklinik odası girişlerinde bulunan hasta çağrı ekranında MHRS’ den randevu alan hastanın MHRS randevulu olduğu belirtilmelidir. </a:t>
            </a:r>
          </a:p>
        </p:txBody>
      </p:sp>
      <p:sp>
        <p:nvSpPr>
          <p:cNvPr id="28" name="33 Dikdörtgen"/>
          <p:cNvSpPr/>
          <p:nvPr/>
        </p:nvSpPr>
        <p:spPr>
          <a:xfrm>
            <a:off x="5875056" y="3839985"/>
            <a:ext cx="5675586" cy="1200329"/>
          </a:xfrm>
          <a:prstGeom prst="rect">
            <a:avLst/>
          </a:prstGeom>
        </p:spPr>
        <p:txBody>
          <a:bodyPr wrap="square">
            <a:spAutoFit/>
          </a:bodyPr>
          <a:lstStyle/>
          <a:p>
            <a:pPr marL="285750" indent="-285750">
              <a:buFont typeface="Wingdings" panose="05000000000000000000" pitchFamily="2" charset="2"/>
              <a:buChar char="Ø"/>
            </a:pPr>
            <a:endParaRPr lang="tr-TR" dirty="0" smtClean="0">
              <a:solidFill>
                <a:prstClr val="black"/>
              </a:solidFill>
              <a:latin typeface="Calibri"/>
            </a:endParaRPr>
          </a:p>
          <a:p>
            <a:pPr marL="285750" indent="-285750"/>
            <a:r>
              <a:rPr lang="tr-TR" dirty="0" smtClean="0">
                <a:solidFill>
                  <a:prstClr val="black"/>
                </a:solidFill>
                <a:latin typeface="Calibri"/>
              </a:rPr>
              <a:t>	İlk muayenesi yapılan hastanın, devam eden tedavi ve kontrol muayene randevuları MHRS üzerinden verilmelidir. </a:t>
            </a:r>
          </a:p>
        </p:txBody>
      </p:sp>
      <p:sp>
        <p:nvSpPr>
          <p:cNvPr id="29" name="37 Dikdörtgen"/>
          <p:cNvSpPr/>
          <p:nvPr/>
        </p:nvSpPr>
        <p:spPr>
          <a:xfrm>
            <a:off x="6045793" y="5629620"/>
            <a:ext cx="6096000" cy="923330"/>
          </a:xfrm>
          <a:prstGeom prst="rect">
            <a:avLst/>
          </a:prstGeom>
        </p:spPr>
        <p:txBody>
          <a:bodyPr>
            <a:spAutoFit/>
          </a:bodyPr>
          <a:lstStyle/>
          <a:p>
            <a:pPr marL="285750" indent="-285750"/>
            <a:r>
              <a:rPr lang="tr-TR" dirty="0" smtClean="0">
                <a:solidFill>
                  <a:prstClr val="black"/>
                </a:solidFill>
                <a:latin typeface="Calibri"/>
              </a:rPr>
              <a:t>	MHRS’ ye ait sağlık tesisi verileri analiz edilmeli, yönetim tarafından </a:t>
            </a:r>
            <a:r>
              <a:rPr lang="tr-TR" dirty="0" err="1" smtClean="0">
                <a:solidFill>
                  <a:prstClr val="black"/>
                </a:solidFill>
                <a:latin typeface="Calibri"/>
              </a:rPr>
              <a:t>SBYS’de</a:t>
            </a:r>
            <a:r>
              <a:rPr lang="tr-TR" dirty="0" smtClean="0">
                <a:solidFill>
                  <a:prstClr val="black"/>
                </a:solidFill>
                <a:latin typeface="Calibri"/>
              </a:rPr>
              <a:t> oluşturulacak “Yönetici Takip Ekranı” ile takip edilmelidir. </a:t>
            </a:r>
          </a:p>
        </p:txBody>
      </p:sp>
      <p:sp>
        <p:nvSpPr>
          <p:cNvPr id="30" name="Metin kutusu 29"/>
          <p:cNvSpPr txBox="1"/>
          <p:nvPr/>
        </p:nvSpPr>
        <p:spPr>
          <a:xfrm>
            <a:off x="975088" y="73661"/>
            <a:ext cx="10668000" cy="830997"/>
          </a:xfrm>
          <a:prstGeom prst="rect">
            <a:avLst/>
          </a:prstGeom>
          <a:noFill/>
        </p:spPr>
        <p:txBody>
          <a:bodyPr wrap="square" rtlCol="0">
            <a:spAutoFit/>
          </a:bodyPr>
          <a:lstStyle/>
          <a:p>
            <a:pPr algn="ctr"/>
            <a:r>
              <a:rPr lang="tr-TR" sz="2400" b="1" dirty="0" smtClean="0">
                <a:solidFill>
                  <a:schemeClr val="bg1"/>
                </a:solidFill>
                <a:latin typeface="Calibri" panose="020F0502020204030204" pitchFamily="34" charset="0"/>
                <a:cs typeface="Calibri" panose="020F0502020204030204" pitchFamily="34" charset="0"/>
              </a:rPr>
              <a:t>SAĞLIK TESİSİNDE MHRS KULLANIM ORANI TAKİBİ VE ANALİZİ YAPILIYOR MU? DEĞERLENDİRİLECEK UNSURLAR</a:t>
            </a:r>
            <a:endParaRPr lang="tr-TR" sz="2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2872494"/>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7528" y="1340768"/>
            <a:ext cx="8280920"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888169" y="242994"/>
            <a:ext cx="10874188" cy="461665"/>
          </a:xfrm>
          <a:prstGeom prst="rect">
            <a:avLst/>
          </a:prstGeom>
          <a:noFill/>
        </p:spPr>
        <p:txBody>
          <a:bodyPr wrap="square" rtlCol="0">
            <a:spAutoFit/>
          </a:bodyPr>
          <a:lstStyle/>
          <a:p>
            <a:pPr algn="ctr"/>
            <a:r>
              <a:rPr lang="tr-TR" sz="2400" b="1" dirty="0" smtClean="0">
                <a:solidFill>
                  <a:schemeClr val="bg2"/>
                </a:solidFill>
                <a:latin typeface="Calibri" panose="020F0502020204030204" pitchFamily="34" charset="0"/>
                <a:cs typeface="Calibri" panose="020F0502020204030204" pitchFamily="34" charset="0"/>
              </a:rPr>
              <a:t>YERİNDE DEĞERLENDİRMEDE MHRS</a:t>
            </a:r>
            <a:endParaRPr lang="tr-TR" sz="2400" b="1"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711365"/>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510398937"/>
              </p:ext>
            </p:extLst>
          </p:nvPr>
        </p:nvGraphicFramePr>
        <p:xfrm>
          <a:off x="1318661" y="1078031"/>
          <a:ext cx="8871807" cy="4486303"/>
        </p:xfrm>
        <a:graphic>
          <a:graphicData uri="http://schemas.openxmlformats.org/drawingml/2006/table">
            <a:tbl>
              <a:tblPr firstRow="1" firstCol="1" bandRow="1">
                <a:tableStyleId>{22838BEF-8BB2-4498-84A7-C5851F593DF1}</a:tableStyleId>
              </a:tblPr>
              <a:tblGrid>
                <a:gridCol w="1147072">
                  <a:extLst>
                    <a:ext uri="{9D8B030D-6E8A-4147-A177-3AD203B41FA5}">
                      <a16:colId xmlns:a16="http://schemas.microsoft.com/office/drawing/2014/main" xmlns="" val="20000"/>
                    </a:ext>
                  </a:extLst>
                </a:gridCol>
                <a:gridCol w="1052869">
                  <a:extLst>
                    <a:ext uri="{9D8B030D-6E8A-4147-A177-3AD203B41FA5}">
                      <a16:colId xmlns:a16="http://schemas.microsoft.com/office/drawing/2014/main" xmlns="" val="20001"/>
                    </a:ext>
                  </a:extLst>
                </a:gridCol>
                <a:gridCol w="917104">
                  <a:extLst>
                    <a:ext uri="{9D8B030D-6E8A-4147-A177-3AD203B41FA5}">
                      <a16:colId xmlns:a16="http://schemas.microsoft.com/office/drawing/2014/main" xmlns="" val="20002"/>
                    </a:ext>
                  </a:extLst>
                </a:gridCol>
                <a:gridCol w="1266671">
                  <a:extLst>
                    <a:ext uri="{9D8B030D-6E8A-4147-A177-3AD203B41FA5}">
                      <a16:colId xmlns:a16="http://schemas.microsoft.com/office/drawing/2014/main" xmlns="" val="20003"/>
                    </a:ext>
                  </a:extLst>
                </a:gridCol>
                <a:gridCol w="1476331">
                  <a:extLst>
                    <a:ext uri="{9D8B030D-6E8A-4147-A177-3AD203B41FA5}">
                      <a16:colId xmlns:a16="http://schemas.microsoft.com/office/drawing/2014/main" xmlns="" val="20004"/>
                    </a:ext>
                  </a:extLst>
                </a:gridCol>
                <a:gridCol w="917104">
                  <a:extLst>
                    <a:ext uri="{9D8B030D-6E8A-4147-A177-3AD203B41FA5}">
                      <a16:colId xmlns:a16="http://schemas.microsoft.com/office/drawing/2014/main" xmlns="" val="20005"/>
                    </a:ext>
                  </a:extLst>
                </a:gridCol>
                <a:gridCol w="785034">
                  <a:extLst>
                    <a:ext uri="{9D8B030D-6E8A-4147-A177-3AD203B41FA5}">
                      <a16:colId xmlns:a16="http://schemas.microsoft.com/office/drawing/2014/main" xmlns="" val="20006"/>
                    </a:ext>
                  </a:extLst>
                </a:gridCol>
                <a:gridCol w="1309622">
                  <a:extLst>
                    <a:ext uri="{9D8B030D-6E8A-4147-A177-3AD203B41FA5}">
                      <a16:colId xmlns:a16="http://schemas.microsoft.com/office/drawing/2014/main" xmlns="" val="20007"/>
                    </a:ext>
                  </a:extLst>
                </a:gridCol>
              </a:tblGrid>
              <a:tr h="876578">
                <a:tc gridSpan="8">
                  <a:txBody>
                    <a:bodyPr/>
                    <a:lstStyle/>
                    <a:p>
                      <a:pPr algn="ctr">
                        <a:lnSpc>
                          <a:spcPct val="107000"/>
                        </a:lnSpc>
                        <a:spcAft>
                          <a:spcPts val="0"/>
                        </a:spcAft>
                        <a:tabLst>
                          <a:tab pos="359410" algn="l"/>
                        </a:tabLst>
                      </a:pPr>
                      <a:r>
                        <a:rPr lang="en-US" sz="2000" dirty="0" err="1">
                          <a:effectLst/>
                        </a:rPr>
                        <a:t>Aylık</a:t>
                      </a:r>
                      <a:r>
                        <a:rPr lang="en-US" sz="2000" dirty="0">
                          <a:effectLst/>
                        </a:rPr>
                        <a:t> </a:t>
                      </a:r>
                      <a:r>
                        <a:rPr lang="en-US" sz="2000" dirty="0" err="1">
                          <a:effectLst/>
                        </a:rPr>
                        <a:t>Sağlık</a:t>
                      </a:r>
                      <a:r>
                        <a:rPr lang="en-US" sz="2000" dirty="0">
                          <a:effectLst/>
                        </a:rPr>
                        <a:t> </a:t>
                      </a:r>
                      <a:r>
                        <a:rPr lang="en-US" sz="2000" dirty="0" err="1">
                          <a:effectLst/>
                        </a:rPr>
                        <a:t>Tesisi</a:t>
                      </a:r>
                      <a:r>
                        <a:rPr lang="en-US" sz="2000" dirty="0">
                          <a:effectLst/>
                        </a:rPr>
                        <a:t> MHRS </a:t>
                      </a:r>
                      <a:r>
                        <a:rPr lang="en-US" sz="2000" dirty="0" err="1">
                          <a:effectLst/>
                        </a:rPr>
                        <a:t>Veri</a:t>
                      </a:r>
                      <a:r>
                        <a:rPr lang="en-US" sz="2000" dirty="0">
                          <a:effectLst/>
                        </a:rPr>
                        <a:t> </a:t>
                      </a:r>
                      <a:r>
                        <a:rPr lang="en-US" sz="2000" dirty="0" err="1">
                          <a:effectLst/>
                        </a:rPr>
                        <a:t>Tablosu</a:t>
                      </a:r>
                      <a:endParaRPr lang="tr-TR" sz="1800" dirty="0">
                        <a:effectLst/>
                        <a:latin typeface="Calibri"/>
                        <a:ea typeface="Calibri"/>
                        <a:cs typeface="Times New Roman"/>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0"/>
                  </a:ext>
                </a:extLst>
              </a:tr>
              <a:tr h="297110">
                <a:tc gridSpan="5">
                  <a:txBody>
                    <a:bodyPr/>
                    <a:lstStyle/>
                    <a:p>
                      <a:pPr>
                        <a:lnSpc>
                          <a:spcPct val="107000"/>
                        </a:lnSpc>
                        <a:spcAft>
                          <a:spcPts val="0"/>
                        </a:spcAft>
                        <a:tabLst>
                          <a:tab pos="359410" algn="l"/>
                        </a:tabLst>
                      </a:pPr>
                      <a:r>
                        <a:rPr lang="en-US" sz="2000" dirty="0">
                          <a:effectLst/>
                        </a:rPr>
                        <a:t>YIL:……………………</a:t>
                      </a:r>
                      <a:endParaRPr lang="tr-TR" sz="1800" dirty="0">
                        <a:effectLst/>
                        <a:latin typeface="Calibri"/>
                        <a:ea typeface="Calibri"/>
                        <a:cs typeface="Times New Roman"/>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nSpc>
                          <a:spcPct val="107000"/>
                        </a:lnSpc>
                        <a:spcAft>
                          <a:spcPts val="0"/>
                        </a:spcAft>
                        <a:tabLst>
                          <a:tab pos="359410" algn="l"/>
                        </a:tabLst>
                      </a:pPr>
                      <a:r>
                        <a:rPr lang="en-US" sz="2000" dirty="0">
                          <a:effectLst/>
                        </a:rPr>
                        <a:t>AY:……………………</a:t>
                      </a:r>
                      <a:endParaRPr lang="tr-TR" sz="1800" dirty="0">
                        <a:effectLst/>
                        <a:latin typeface="Calibri"/>
                        <a:ea typeface="Calibri"/>
                        <a:cs typeface="Times New Roman"/>
                      </a:endParaRPr>
                    </a:p>
                  </a:txBody>
                  <a:tcPr marL="68580" marR="68580"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1"/>
                  </a:ext>
                </a:extLst>
              </a:tr>
              <a:tr h="1652909">
                <a:tc>
                  <a:txBody>
                    <a:bodyPr/>
                    <a:lstStyle/>
                    <a:p>
                      <a:pPr algn="just">
                        <a:lnSpc>
                          <a:spcPct val="107000"/>
                        </a:lnSpc>
                        <a:spcAft>
                          <a:spcPts val="0"/>
                        </a:spcAft>
                        <a:tabLst>
                          <a:tab pos="359410" algn="l"/>
                        </a:tabLst>
                      </a:pPr>
                      <a:r>
                        <a:rPr lang="en-US" sz="1200" dirty="0" err="1">
                          <a:effectLst/>
                        </a:rPr>
                        <a:t>Branşlar</a:t>
                      </a:r>
                      <a:endParaRPr lang="tr-TR" sz="1600" dirty="0">
                        <a:effectLst/>
                        <a:latin typeface="Calibri"/>
                        <a:ea typeface="Calibri"/>
                        <a:cs typeface="Times New Roman"/>
                      </a:endParaRPr>
                    </a:p>
                  </a:txBody>
                  <a:tcPr marL="68580" marR="68580" marT="0" marB="0" anchor="ctr"/>
                </a:tc>
                <a:tc>
                  <a:txBody>
                    <a:bodyPr/>
                    <a:lstStyle/>
                    <a:p>
                      <a:pPr algn="just">
                        <a:lnSpc>
                          <a:spcPct val="107000"/>
                        </a:lnSpc>
                        <a:spcAft>
                          <a:spcPts val="0"/>
                        </a:spcAft>
                        <a:tabLst>
                          <a:tab pos="359410" algn="l"/>
                        </a:tabLst>
                      </a:pPr>
                      <a:r>
                        <a:rPr lang="en-US" sz="1400" dirty="0" err="1">
                          <a:effectLst/>
                        </a:rPr>
                        <a:t>Poliklinik</a:t>
                      </a:r>
                      <a:r>
                        <a:rPr lang="en-US" sz="1400" dirty="0">
                          <a:effectLst/>
                        </a:rPr>
                        <a:t> </a:t>
                      </a:r>
                      <a:r>
                        <a:rPr lang="en-US" sz="1400" dirty="0" err="1">
                          <a:effectLst/>
                        </a:rPr>
                        <a:t>hizmeti</a:t>
                      </a:r>
                      <a:r>
                        <a:rPr lang="en-US" sz="1400" dirty="0">
                          <a:effectLst/>
                        </a:rPr>
                        <a:t> </a:t>
                      </a:r>
                      <a:r>
                        <a:rPr lang="en-US" sz="1400" dirty="0" err="1">
                          <a:effectLst/>
                        </a:rPr>
                        <a:t>veren</a:t>
                      </a:r>
                      <a:r>
                        <a:rPr lang="en-US" sz="1400" dirty="0">
                          <a:effectLst/>
                        </a:rPr>
                        <a:t> </a:t>
                      </a:r>
                      <a:r>
                        <a:rPr lang="en-US" sz="1400" dirty="0" err="1">
                          <a:effectLst/>
                        </a:rPr>
                        <a:t>hekim</a:t>
                      </a:r>
                      <a:r>
                        <a:rPr lang="en-US" sz="1400" dirty="0">
                          <a:effectLst/>
                        </a:rPr>
                        <a:t> </a:t>
                      </a:r>
                      <a:r>
                        <a:rPr lang="en-US" sz="1400" dirty="0" err="1">
                          <a:effectLst/>
                        </a:rPr>
                        <a:t>sayısı</a:t>
                      </a:r>
                      <a:r>
                        <a:rPr lang="en-US" sz="1400" dirty="0">
                          <a:effectLst/>
                        </a:rPr>
                        <a:t> </a:t>
                      </a:r>
                      <a:endParaRPr lang="tr-TR" sz="2800" dirty="0">
                        <a:effectLst/>
                        <a:latin typeface="Calibri"/>
                        <a:ea typeface="Calibri"/>
                        <a:cs typeface="Times New Roman"/>
                      </a:endParaRPr>
                    </a:p>
                  </a:txBody>
                  <a:tcPr marL="68580" marR="68580" marT="0" marB="0" anchor="ctr"/>
                </a:tc>
                <a:tc>
                  <a:txBody>
                    <a:bodyPr/>
                    <a:lstStyle/>
                    <a:p>
                      <a:pPr algn="just">
                        <a:lnSpc>
                          <a:spcPct val="107000"/>
                        </a:lnSpc>
                        <a:spcAft>
                          <a:spcPts val="0"/>
                        </a:spcAft>
                        <a:tabLst>
                          <a:tab pos="359410" algn="l"/>
                        </a:tabLst>
                      </a:pPr>
                      <a:r>
                        <a:rPr lang="en-US" sz="1400" dirty="0" err="1">
                          <a:effectLst/>
                        </a:rPr>
                        <a:t>MHRS'den</a:t>
                      </a:r>
                      <a:r>
                        <a:rPr lang="en-US" sz="1400" dirty="0">
                          <a:effectLst/>
                        </a:rPr>
                        <a:t> hasta </a:t>
                      </a:r>
                      <a:r>
                        <a:rPr lang="en-US" sz="1400" dirty="0" err="1">
                          <a:effectLst/>
                        </a:rPr>
                        <a:t>bakan</a:t>
                      </a:r>
                      <a:r>
                        <a:rPr lang="en-US" sz="1400" dirty="0">
                          <a:effectLst/>
                        </a:rPr>
                        <a:t> </a:t>
                      </a:r>
                      <a:r>
                        <a:rPr lang="en-US" sz="1400" dirty="0" err="1">
                          <a:effectLst/>
                        </a:rPr>
                        <a:t>hekim</a:t>
                      </a:r>
                      <a:r>
                        <a:rPr lang="en-US" sz="1400" dirty="0">
                          <a:effectLst/>
                        </a:rPr>
                        <a:t> </a:t>
                      </a:r>
                      <a:r>
                        <a:rPr lang="en-US" sz="1400" dirty="0" err="1">
                          <a:effectLst/>
                        </a:rPr>
                        <a:t>sayısı</a:t>
                      </a:r>
                      <a:r>
                        <a:rPr lang="en-US" sz="1400" dirty="0">
                          <a:effectLst/>
                        </a:rPr>
                        <a:t> </a:t>
                      </a:r>
                      <a:endParaRPr lang="tr-TR" sz="2800" dirty="0">
                        <a:effectLst/>
                        <a:latin typeface="Calibri"/>
                        <a:ea typeface="Calibri"/>
                        <a:cs typeface="Times New Roman"/>
                      </a:endParaRPr>
                    </a:p>
                  </a:txBody>
                  <a:tcPr marL="68580" marR="68580" marT="0" marB="0" anchor="ctr"/>
                </a:tc>
                <a:tc>
                  <a:txBody>
                    <a:bodyPr/>
                    <a:lstStyle/>
                    <a:p>
                      <a:pPr algn="just">
                        <a:lnSpc>
                          <a:spcPct val="107000"/>
                        </a:lnSpc>
                        <a:spcAft>
                          <a:spcPts val="0"/>
                        </a:spcAft>
                        <a:tabLst>
                          <a:tab pos="359410" algn="l"/>
                        </a:tabLst>
                      </a:pPr>
                      <a:r>
                        <a:rPr lang="en-US" sz="1400" dirty="0" err="1">
                          <a:effectLst/>
                        </a:rPr>
                        <a:t>Hep</a:t>
                      </a:r>
                      <a:r>
                        <a:rPr lang="en-US" sz="1400" dirty="0">
                          <a:effectLst/>
                        </a:rPr>
                        <a:t> </a:t>
                      </a:r>
                      <a:r>
                        <a:rPr lang="en-US" sz="1400" dirty="0" err="1">
                          <a:effectLst/>
                        </a:rPr>
                        <a:t>kapalı</a:t>
                      </a:r>
                      <a:r>
                        <a:rPr lang="en-US" sz="1400" dirty="0">
                          <a:effectLst/>
                        </a:rPr>
                        <a:t> </a:t>
                      </a:r>
                      <a:r>
                        <a:rPr lang="en-US" sz="1400" dirty="0" err="1">
                          <a:effectLst/>
                        </a:rPr>
                        <a:t>cetvel</a:t>
                      </a:r>
                      <a:r>
                        <a:rPr lang="en-US" sz="1400" dirty="0">
                          <a:effectLst/>
                        </a:rPr>
                        <a:t> </a:t>
                      </a:r>
                      <a:r>
                        <a:rPr lang="en-US" sz="1400" dirty="0" err="1">
                          <a:effectLst/>
                        </a:rPr>
                        <a:t>tanımlayan</a:t>
                      </a:r>
                      <a:r>
                        <a:rPr lang="en-US" sz="1400" dirty="0">
                          <a:effectLst/>
                        </a:rPr>
                        <a:t> </a:t>
                      </a:r>
                      <a:r>
                        <a:rPr lang="en-US" sz="1400" dirty="0" err="1">
                          <a:effectLst/>
                        </a:rPr>
                        <a:t>hekim</a:t>
                      </a:r>
                      <a:r>
                        <a:rPr lang="en-US" sz="1400" dirty="0">
                          <a:effectLst/>
                        </a:rPr>
                        <a:t> </a:t>
                      </a:r>
                      <a:r>
                        <a:rPr lang="en-US" sz="1400" dirty="0" err="1">
                          <a:effectLst/>
                        </a:rPr>
                        <a:t>sayısı</a:t>
                      </a:r>
                      <a:r>
                        <a:rPr lang="en-US" sz="1400" dirty="0">
                          <a:effectLst/>
                        </a:rPr>
                        <a:t>*</a:t>
                      </a:r>
                      <a:endParaRPr lang="tr-TR" sz="2800" dirty="0">
                        <a:effectLst/>
                        <a:latin typeface="Calibri"/>
                        <a:ea typeface="Calibri"/>
                        <a:cs typeface="Times New Roman"/>
                      </a:endParaRPr>
                    </a:p>
                  </a:txBody>
                  <a:tcPr marL="68580" marR="68580" marT="0" marB="0" anchor="ctr"/>
                </a:tc>
                <a:tc>
                  <a:txBody>
                    <a:bodyPr/>
                    <a:lstStyle/>
                    <a:p>
                      <a:pPr algn="just">
                        <a:lnSpc>
                          <a:spcPct val="107000"/>
                        </a:lnSpc>
                        <a:spcAft>
                          <a:spcPts val="0"/>
                        </a:spcAft>
                        <a:tabLst>
                          <a:tab pos="359410" algn="l"/>
                        </a:tabLst>
                      </a:pPr>
                      <a:r>
                        <a:rPr lang="en-US" sz="1400" dirty="0" err="1">
                          <a:effectLst/>
                        </a:rPr>
                        <a:t>Poliklinik</a:t>
                      </a:r>
                      <a:r>
                        <a:rPr lang="en-US" sz="1400" dirty="0">
                          <a:effectLst/>
                        </a:rPr>
                        <a:t> </a:t>
                      </a:r>
                      <a:r>
                        <a:rPr lang="en-US" sz="1400" dirty="0" err="1">
                          <a:effectLst/>
                        </a:rPr>
                        <a:t>hizmeti</a:t>
                      </a:r>
                      <a:r>
                        <a:rPr lang="en-US" sz="1400" dirty="0">
                          <a:effectLst/>
                        </a:rPr>
                        <a:t> </a:t>
                      </a:r>
                      <a:r>
                        <a:rPr lang="en-US" sz="1400" dirty="0" err="1">
                          <a:effectLst/>
                        </a:rPr>
                        <a:t>verdiği</a:t>
                      </a:r>
                      <a:r>
                        <a:rPr lang="en-US" sz="1400" dirty="0">
                          <a:effectLst/>
                        </a:rPr>
                        <a:t> </a:t>
                      </a:r>
                      <a:r>
                        <a:rPr lang="en-US" sz="1400" dirty="0" err="1">
                          <a:effectLst/>
                        </a:rPr>
                        <a:t>halde</a:t>
                      </a:r>
                      <a:r>
                        <a:rPr lang="en-US" sz="1400" dirty="0">
                          <a:effectLst/>
                        </a:rPr>
                        <a:t> </a:t>
                      </a:r>
                      <a:r>
                        <a:rPr lang="en-US" sz="1400" dirty="0" err="1">
                          <a:effectLst/>
                        </a:rPr>
                        <a:t>randevu</a:t>
                      </a:r>
                      <a:r>
                        <a:rPr lang="en-US" sz="1400" dirty="0">
                          <a:effectLst/>
                        </a:rPr>
                        <a:t> </a:t>
                      </a:r>
                      <a:r>
                        <a:rPr lang="en-US" sz="1400" dirty="0" err="1">
                          <a:effectLst/>
                        </a:rPr>
                        <a:t>cetveli</a:t>
                      </a:r>
                      <a:r>
                        <a:rPr lang="en-US" sz="1400" dirty="0">
                          <a:effectLst/>
                        </a:rPr>
                        <a:t> </a:t>
                      </a:r>
                      <a:r>
                        <a:rPr lang="en-US" sz="1400" dirty="0" err="1">
                          <a:effectLst/>
                        </a:rPr>
                        <a:t>açmayan</a:t>
                      </a:r>
                      <a:r>
                        <a:rPr lang="en-US" sz="1400" dirty="0">
                          <a:effectLst/>
                        </a:rPr>
                        <a:t> </a:t>
                      </a:r>
                      <a:r>
                        <a:rPr lang="en-US" sz="1400" dirty="0" err="1">
                          <a:effectLst/>
                        </a:rPr>
                        <a:t>hekimlerin</a:t>
                      </a:r>
                      <a:r>
                        <a:rPr lang="en-US" sz="1400" dirty="0">
                          <a:effectLst/>
                        </a:rPr>
                        <a:t> </a:t>
                      </a:r>
                      <a:r>
                        <a:rPr lang="en-US" sz="1400" dirty="0" err="1">
                          <a:effectLst/>
                        </a:rPr>
                        <a:t>sayısı</a:t>
                      </a:r>
                      <a:endParaRPr lang="tr-TR" sz="2800" dirty="0">
                        <a:effectLst/>
                        <a:latin typeface="Calibri"/>
                        <a:ea typeface="Calibri"/>
                        <a:cs typeface="Times New Roman"/>
                      </a:endParaRPr>
                    </a:p>
                  </a:txBody>
                  <a:tcPr marL="68580" marR="68580" marT="0" marB="0" anchor="ctr"/>
                </a:tc>
                <a:tc>
                  <a:txBody>
                    <a:bodyPr/>
                    <a:lstStyle/>
                    <a:p>
                      <a:pPr algn="just">
                        <a:lnSpc>
                          <a:spcPct val="107000"/>
                        </a:lnSpc>
                        <a:spcAft>
                          <a:spcPts val="0"/>
                        </a:spcAft>
                        <a:tabLst>
                          <a:tab pos="359410" algn="l"/>
                        </a:tabLst>
                      </a:pPr>
                      <a:r>
                        <a:rPr lang="en-US" sz="1400" dirty="0" err="1">
                          <a:effectLst/>
                        </a:rPr>
                        <a:t>İlgili</a:t>
                      </a:r>
                      <a:r>
                        <a:rPr lang="en-US" sz="1400" dirty="0">
                          <a:effectLst/>
                        </a:rPr>
                        <a:t> </a:t>
                      </a:r>
                      <a:r>
                        <a:rPr lang="en-US" sz="1400" dirty="0" err="1">
                          <a:effectLst/>
                        </a:rPr>
                        <a:t>branş</a:t>
                      </a:r>
                      <a:r>
                        <a:rPr lang="en-US" sz="1400" dirty="0">
                          <a:effectLst/>
                        </a:rPr>
                        <a:t> </a:t>
                      </a:r>
                      <a:r>
                        <a:rPr lang="en-US" sz="1400" dirty="0" err="1">
                          <a:effectLst/>
                        </a:rPr>
                        <a:t>Hekim</a:t>
                      </a:r>
                      <a:r>
                        <a:rPr lang="en-US" sz="1400" dirty="0">
                          <a:effectLst/>
                        </a:rPr>
                        <a:t> </a:t>
                      </a:r>
                      <a:r>
                        <a:rPr lang="en-US" sz="1400" dirty="0" err="1">
                          <a:effectLst/>
                        </a:rPr>
                        <a:t>Sayısı</a:t>
                      </a:r>
                      <a:endParaRPr lang="tr-TR" sz="2800" dirty="0">
                        <a:effectLst/>
                        <a:latin typeface="Calibri"/>
                        <a:ea typeface="Calibri"/>
                        <a:cs typeface="Times New Roman"/>
                      </a:endParaRPr>
                    </a:p>
                  </a:txBody>
                  <a:tcPr marL="68580" marR="68580" marT="0" marB="0" anchor="ctr"/>
                </a:tc>
                <a:tc>
                  <a:txBody>
                    <a:bodyPr/>
                    <a:lstStyle/>
                    <a:p>
                      <a:pPr algn="just">
                        <a:lnSpc>
                          <a:spcPct val="107000"/>
                        </a:lnSpc>
                        <a:spcAft>
                          <a:spcPts val="0"/>
                        </a:spcAft>
                        <a:tabLst>
                          <a:tab pos="313055" algn="l"/>
                        </a:tabLst>
                      </a:pPr>
                      <a:r>
                        <a:rPr lang="en-US" sz="1400" dirty="0" err="1">
                          <a:effectLst/>
                        </a:rPr>
                        <a:t>Poliklinik</a:t>
                      </a:r>
                      <a:r>
                        <a:rPr lang="en-US" sz="1400" dirty="0">
                          <a:effectLst/>
                        </a:rPr>
                        <a:t> </a:t>
                      </a:r>
                      <a:r>
                        <a:rPr lang="en-US" sz="1400" dirty="0" err="1">
                          <a:effectLst/>
                        </a:rPr>
                        <a:t>oda</a:t>
                      </a:r>
                      <a:r>
                        <a:rPr lang="en-US" sz="1400" dirty="0">
                          <a:effectLst/>
                        </a:rPr>
                        <a:t> </a:t>
                      </a:r>
                      <a:r>
                        <a:rPr lang="en-US" sz="1400" dirty="0" err="1">
                          <a:effectLst/>
                        </a:rPr>
                        <a:t>sayısı</a:t>
                      </a:r>
                      <a:endParaRPr lang="tr-TR" sz="2800" dirty="0">
                        <a:effectLst/>
                        <a:latin typeface="Calibri"/>
                        <a:ea typeface="Calibri"/>
                        <a:cs typeface="Times New Roman"/>
                      </a:endParaRPr>
                    </a:p>
                  </a:txBody>
                  <a:tcPr marL="68580" marR="68580" marT="0" marB="0" anchor="ctr"/>
                </a:tc>
                <a:tc>
                  <a:txBody>
                    <a:bodyPr/>
                    <a:lstStyle/>
                    <a:p>
                      <a:pPr algn="just">
                        <a:lnSpc>
                          <a:spcPct val="107000"/>
                        </a:lnSpc>
                        <a:spcAft>
                          <a:spcPts val="0"/>
                        </a:spcAft>
                        <a:tabLst>
                          <a:tab pos="359410" algn="l"/>
                        </a:tabLst>
                      </a:pPr>
                      <a:r>
                        <a:rPr lang="en-US" sz="1400" dirty="0" err="1">
                          <a:effectLst/>
                        </a:rPr>
                        <a:t>MHRS’den</a:t>
                      </a:r>
                      <a:r>
                        <a:rPr lang="en-US" sz="1400" dirty="0">
                          <a:effectLst/>
                        </a:rPr>
                        <a:t> hasta </a:t>
                      </a:r>
                      <a:r>
                        <a:rPr lang="en-US" sz="1400" dirty="0" err="1">
                          <a:effectLst/>
                        </a:rPr>
                        <a:t>kabul</a:t>
                      </a:r>
                      <a:r>
                        <a:rPr lang="en-US" sz="1400" dirty="0">
                          <a:effectLst/>
                        </a:rPr>
                        <a:t> </a:t>
                      </a:r>
                      <a:r>
                        <a:rPr lang="en-US" sz="1400" dirty="0" err="1">
                          <a:effectLst/>
                        </a:rPr>
                        <a:t>eden</a:t>
                      </a:r>
                      <a:r>
                        <a:rPr lang="en-US" sz="1400" dirty="0">
                          <a:effectLst/>
                        </a:rPr>
                        <a:t> </a:t>
                      </a:r>
                      <a:r>
                        <a:rPr lang="en-US" sz="1400" dirty="0" err="1">
                          <a:effectLst/>
                        </a:rPr>
                        <a:t>poliklinik</a:t>
                      </a:r>
                      <a:r>
                        <a:rPr lang="en-US" sz="1400" dirty="0">
                          <a:effectLst/>
                        </a:rPr>
                        <a:t> </a:t>
                      </a:r>
                      <a:r>
                        <a:rPr lang="en-US" sz="1400" dirty="0" err="1">
                          <a:effectLst/>
                        </a:rPr>
                        <a:t>sayısı</a:t>
                      </a:r>
                      <a:endParaRPr lang="tr-TR" sz="28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2"/>
                  </a:ext>
                </a:extLst>
              </a:tr>
              <a:tr h="295179">
                <a:tc>
                  <a:txBody>
                    <a:bodyPr/>
                    <a:lstStyle/>
                    <a:p>
                      <a:pPr algn="just">
                        <a:lnSpc>
                          <a:spcPct val="107000"/>
                        </a:lnSpc>
                        <a:spcAft>
                          <a:spcPts val="0"/>
                        </a:spcAft>
                        <a:tabLst>
                          <a:tab pos="359410" algn="l"/>
                        </a:tabLst>
                      </a:pPr>
                      <a:r>
                        <a:rPr lang="en-US" sz="1200" dirty="0" err="1">
                          <a:effectLst/>
                        </a:rPr>
                        <a:t>Ortopedi</a:t>
                      </a:r>
                      <a:endParaRPr lang="tr-TR" sz="1600" dirty="0">
                        <a:effectLst/>
                        <a:latin typeface="Calibri"/>
                        <a:ea typeface="Calibri"/>
                        <a:cs typeface="Times New Roman"/>
                      </a:endParaRPr>
                    </a:p>
                  </a:txBody>
                  <a:tcPr marL="68580" marR="68580" marT="0" marB="0" anchor="ctr"/>
                </a:tc>
                <a:tc>
                  <a:txBody>
                    <a:bodyPr/>
                    <a:lstStyle/>
                    <a:p>
                      <a:pPr algn="just">
                        <a:lnSpc>
                          <a:spcPct val="107000"/>
                        </a:lnSpc>
                        <a:spcAft>
                          <a:spcPts val="0"/>
                        </a:spcAft>
                        <a:tabLst>
                          <a:tab pos="359410" algn="l"/>
                        </a:tabLst>
                      </a:pPr>
                      <a:r>
                        <a:rPr lang="en-US" sz="1200">
                          <a:effectLst/>
                        </a:rPr>
                        <a:t> </a:t>
                      </a:r>
                      <a:endParaRPr lang="tr-TR" sz="1100">
                        <a:effectLst/>
                        <a:latin typeface="Calibri"/>
                        <a:ea typeface="Calibri"/>
                        <a:cs typeface="Times New Roman"/>
                      </a:endParaRPr>
                    </a:p>
                  </a:txBody>
                  <a:tcPr marL="68580" marR="68580" marT="0" marB="0"/>
                </a:tc>
                <a:tc>
                  <a:txBody>
                    <a:bodyPr/>
                    <a:lstStyle/>
                    <a:p>
                      <a:pPr algn="just">
                        <a:lnSpc>
                          <a:spcPct val="107000"/>
                        </a:lnSpc>
                        <a:spcAft>
                          <a:spcPts val="0"/>
                        </a:spcAft>
                        <a:tabLst>
                          <a:tab pos="359410" algn="l"/>
                        </a:tabLst>
                      </a:pPr>
                      <a:r>
                        <a:rPr lang="en-US" sz="1200">
                          <a:effectLst/>
                        </a:rPr>
                        <a:t> </a:t>
                      </a:r>
                      <a:endParaRPr lang="tr-TR" sz="1100">
                        <a:effectLst/>
                        <a:latin typeface="Calibri"/>
                        <a:ea typeface="Calibri"/>
                        <a:cs typeface="Times New Roman"/>
                      </a:endParaRPr>
                    </a:p>
                  </a:txBody>
                  <a:tcPr marL="68580" marR="68580" marT="0" marB="0"/>
                </a:tc>
                <a:tc>
                  <a:txBody>
                    <a:bodyPr/>
                    <a:lstStyle/>
                    <a:p>
                      <a:pPr algn="just">
                        <a:lnSpc>
                          <a:spcPct val="107000"/>
                        </a:lnSpc>
                        <a:spcAft>
                          <a:spcPts val="0"/>
                        </a:spcAft>
                        <a:tabLst>
                          <a:tab pos="359410" algn="l"/>
                        </a:tabLst>
                      </a:pPr>
                      <a:r>
                        <a:rPr lang="en-US" sz="2000" dirty="0">
                          <a:effectLst/>
                        </a:rPr>
                        <a:t> </a:t>
                      </a:r>
                      <a:endParaRPr lang="tr-TR" sz="1800" dirty="0">
                        <a:effectLst/>
                        <a:latin typeface="Calibri"/>
                        <a:ea typeface="Calibri"/>
                        <a:cs typeface="Times New Roman"/>
                      </a:endParaRPr>
                    </a:p>
                  </a:txBody>
                  <a:tcPr marL="68580" marR="68580" marT="0" marB="0"/>
                </a:tc>
                <a:tc>
                  <a:txBody>
                    <a:bodyPr/>
                    <a:lstStyle/>
                    <a:p>
                      <a:pPr algn="just">
                        <a:lnSpc>
                          <a:spcPct val="107000"/>
                        </a:lnSpc>
                        <a:spcAft>
                          <a:spcPts val="0"/>
                        </a:spcAft>
                        <a:tabLst>
                          <a:tab pos="359410" algn="l"/>
                        </a:tabLst>
                      </a:pPr>
                      <a:r>
                        <a:rPr lang="en-US" sz="2000">
                          <a:effectLst/>
                        </a:rPr>
                        <a:t> </a:t>
                      </a:r>
                      <a:endParaRPr lang="tr-TR" sz="1800">
                        <a:effectLst/>
                        <a:latin typeface="Calibri"/>
                        <a:ea typeface="Calibri"/>
                        <a:cs typeface="Times New Roman"/>
                      </a:endParaRPr>
                    </a:p>
                  </a:txBody>
                  <a:tcPr marL="68580" marR="68580" marT="0" marB="0"/>
                </a:tc>
                <a:tc>
                  <a:txBody>
                    <a:bodyPr/>
                    <a:lstStyle/>
                    <a:p>
                      <a:pPr algn="just">
                        <a:lnSpc>
                          <a:spcPct val="107000"/>
                        </a:lnSpc>
                        <a:spcAft>
                          <a:spcPts val="0"/>
                        </a:spcAft>
                        <a:tabLst>
                          <a:tab pos="359410" algn="l"/>
                        </a:tabLst>
                      </a:pPr>
                      <a:r>
                        <a:rPr lang="en-US" sz="2000" dirty="0">
                          <a:effectLst/>
                        </a:rPr>
                        <a:t> </a:t>
                      </a:r>
                      <a:endParaRPr lang="tr-TR" sz="1800" dirty="0">
                        <a:effectLst/>
                        <a:latin typeface="Calibri"/>
                        <a:ea typeface="Calibri"/>
                        <a:cs typeface="Times New Roman"/>
                      </a:endParaRPr>
                    </a:p>
                  </a:txBody>
                  <a:tcPr marL="68580" marR="68580" marT="0" marB="0"/>
                </a:tc>
                <a:tc>
                  <a:txBody>
                    <a:bodyPr/>
                    <a:lstStyle/>
                    <a:p>
                      <a:pPr algn="just">
                        <a:lnSpc>
                          <a:spcPct val="107000"/>
                        </a:lnSpc>
                        <a:spcAft>
                          <a:spcPts val="0"/>
                        </a:spcAft>
                        <a:tabLst>
                          <a:tab pos="359410" algn="l"/>
                        </a:tabLst>
                      </a:pPr>
                      <a:r>
                        <a:rPr lang="en-US" sz="2000" dirty="0">
                          <a:effectLst/>
                        </a:rPr>
                        <a:t> </a:t>
                      </a:r>
                      <a:endParaRPr lang="tr-TR" sz="1800" dirty="0">
                        <a:effectLst/>
                        <a:latin typeface="Calibri"/>
                        <a:ea typeface="Calibri"/>
                        <a:cs typeface="Times New Roman"/>
                      </a:endParaRPr>
                    </a:p>
                  </a:txBody>
                  <a:tcPr marL="68580" marR="68580" marT="0" marB="0"/>
                </a:tc>
                <a:tc>
                  <a:txBody>
                    <a:bodyPr/>
                    <a:lstStyle/>
                    <a:p>
                      <a:pPr algn="just">
                        <a:lnSpc>
                          <a:spcPct val="107000"/>
                        </a:lnSpc>
                        <a:spcAft>
                          <a:spcPts val="0"/>
                        </a:spcAft>
                        <a:tabLst>
                          <a:tab pos="359410" algn="l"/>
                        </a:tabLst>
                      </a:pPr>
                      <a:r>
                        <a:rPr lang="en-US" sz="2000">
                          <a:effectLst/>
                        </a:rPr>
                        <a:t> </a:t>
                      </a:r>
                      <a:endParaRPr lang="tr-TR" sz="1800">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295179">
                <a:tc>
                  <a:txBody>
                    <a:bodyPr/>
                    <a:lstStyle/>
                    <a:p>
                      <a:pPr algn="just">
                        <a:lnSpc>
                          <a:spcPct val="107000"/>
                        </a:lnSpc>
                        <a:spcAft>
                          <a:spcPts val="0"/>
                        </a:spcAft>
                        <a:tabLst>
                          <a:tab pos="359410" algn="l"/>
                        </a:tabLst>
                      </a:pPr>
                      <a:r>
                        <a:rPr lang="en-US" sz="1200" dirty="0">
                          <a:effectLst/>
                        </a:rPr>
                        <a:t>KBB </a:t>
                      </a:r>
                      <a:endParaRPr lang="tr-TR" sz="1600" dirty="0">
                        <a:effectLst/>
                        <a:latin typeface="Calibri"/>
                        <a:ea typeface="Calibri"/>
                        <a:cs typeface="Times New Roman"/>
                      </a:endParaRPr>
                    </a:p>
                  </a:txBody>
                  <a:tcPr marL="68580" marR="68580" marT="0" marB="0" anchor="ctr"/>
                </a:tc>
                <a:tc>
                  <a:txBody>
                    <a:bodyPr/>
                    <a:lstStyle/>
                    <a:p>
                      <a:pPr algn="just">
                        <a:lnSpc>
                          <a:spcPct val="107000"/>
                        </a:lnSpc>
                        <a:spcAft>
                          <a:spcPts val="0"/>
                        </a:spcAft>
                        <a:tabLst>
                          <a:tab pos="359410" algn="l"/>
                        </a:tabLst>
                      </a:pPr>
                      <a:r>
                        <a:rPr lang="en-US" sz="1200">
                          <a:effectLst/>
                        </a:rPr>
                        <a:t> </a:t>
                      </a:r>
                      <a:endParaRPr lang="tr-TR" sz="1100">
                        <a:effectLst/>
                        <a:latin typeface="Calibri"/>
                        <a:ea typeface="Calibri"/>
                        <a:cs typeface="Times New Roman"/>
                      </a:endParaRPr>
                    </a:p>
                  </a:txBody>
                  <a:tcPr marL="68580" marR="68580" marT="0" marB="0"/>
                </a:tc>
                <a:tc>
                  <a:txBody>
                    <a:bodyPr/>
                    <a:lstStyle/>
                    <a:p>
                      <a:pPr algn="just">
                        <a:lnSpc>
                          <a:spcPct val="107000"/>
                        </a:lnSpc>
                        <a:spcAft>
                          <a:spcPts val="0"/>
                        </a:spcAft>
                        <a:tabLst>
                          <a:tab pos="359410" algn="l"/>
                        </a:tabLst>
                      </a:pPr>
                      <a:r>
                        <a:rPr lang="en-US" sz="1200">
                          <a:effectLst/>
                        </a:rPr>
                        <a:t> </a:t>
                      </a:r>
                      <a:endParaRPr lang="tr-TR" sz="1100">
                        <a:effectLst/>
                        <a:latin typeface="Calibri"/>
                        <a:ea typeface="Calibri"/>
                        <a:cs typeface="Times New Roman"/>
                      </a:endParaRPr>
                    </a:p>
                  </a:txBody>
                  <a:tcPr marL="68580" marR="68580" marT="0" marB="0"/>
                </a:tc>
                <a:tc>
                  <a:txBody>
                    <a:bodyPr/>
                    <a:lstStyle/>
                    <a:p>
                      <a:pPr algn="just">
                        <a:lnSpc>
                          <a:spcPct val="107000"/>
                        </a:lnSpc>
                        <a:spcAft>
                          <a:spcPts val="0"/>
                        </a:spcAft>
                        <a:tabLst>
                          <a:tab pos="359410" algn="l"/>
                        </a:tabLst>
                      </a:pPr>
                      <a:r>
                        <a:rPr lang="en-US" sz="2000" dirty="0">
                          <a:effectLst/>
                        </a:rPr>
                        <a:t> </a:t>
                      </a:r>
                      <a:endParaRPr lang="tr-TR" sz="1800" dirty="0">
                        <a:effectLst/>
                        <a:latin typeface="Calibri"/>
                        <a:ea typeface="Calibri"/>
                        <a:cs typeface="Times New Roman"/>
                      </a:endParaRPr>
                    </a:p>
                  </a:txBody>
                  <a:tcPr marL="68580" marR="68580" marT="0" marB="0"/>
                </a:tc>
                <a:tc>
                  <a:txBody>
                    <a:bodyPr/>
                    <a:lstStyle/>
                    <a:p>
                      <a:pPr algn="just">
                        <a:lnSpc>
                          <a:spcPct val="107000"/>
                        </a:lnSpc>
                        <a:spcAft>
                          <a:spcPts val="0"/>
                        </a:spcAft>
                        <a:tabLst>
                          <a:tab pos="359410" algn="l"/>
                        </a:tabLst>
                      </a:pPr>
                      <a:r>
                        <a:rPr lang="en-US" sz="2000" dirty="0">
                          <a:effectLst/>
                        </a:rPr>
                        <a:t> </a:t>
                      </a:r>
                      <a:endParaRPr lang="tr-TR" sz="1800" dirty="0">
                        <a:effectLst/>
                        <a:latin typeface="Calibri"/>
                        <a:ea typeface="Calibri"/>
                        <a:cs typeface="Times New Roman"/>
                      </a:endParaRPr>
                    </a:p>
                  </a:txBody>
                  <a:tcPr marL="68580" marR="68580" marT="0" marB="0"/>
                </a:tc>
                <a:tc>
                  <a:txBody>
                    <a:bodyPr/>
                    <a:lstStyle/>
                    <a:p>
                      <a:pPr algn="just">
                        <a:lnSpc>
                          <a:spcPct val="107000"/>
                        </a:lnSpc>
                        <a:spcAft>
                          <a:spcPts val="0"/>
                        </a:spcAft>
                        <a:tabLst>
                          <a:tab pos="359410" algn="l"/>
                        </a:tabLst>
                      </a:pPr>
                      <a:r>
                        <a:rPr lang="en-US" sz="2000">
                          <a:effectLst/>
                        </a:rPr>
                        <a:t> </a:t>
                      </a:r>
                      <a:endParaRPr lang="tr-TR" sz="1800">
                        <a:effectLst/>
                        <a:latin typeface="Calibri"/>
                        <a:ea typeface="Calibri"/>
                        <a:cs typeface="Times New Roman"/>
                      </a:endParaRPr>
                    </a:p>
                  </a:txBody>
                  <a:tcPr marL="68580" marR="68580" marT="0" marB="0"/>
                </a:tc>
                <a:tc>
                  <a:txBody>
                    <a:bodyPr/>
                    <a:lstStyle/>
                    <a:p>
                      <a:pPr algn="just">
                        <a:lnSpc>
                          <a:spcPct val="107000"/>
                        </a:lnSpc>
                        <a:spcAft>
                          <a:spcPts val="0"/>
                        </a:spcAft>
                        <a:tabLst>
                          <a:tab pos="359410" algn="l"/>
                        </a:tabLst>
                      </a:pPr>
                      <a:r>
                        <a:rPr lang="en-US" sz="2000" dirty="0">
                          <a:effectLst/>
                        </a:rPr>
                        <a:t> </a:t>
                      </a:r>
                      <a:endParaRPr lang="tr-TR" sz="1800" dirty="0">
                        <a:effectLst/>
                        <a:latin typeface="Calibri"/>
                        <a:ea typeface="Calibri"/>
                        <a:cs typeface="Times New Roman"/>
                      </a:endParaRPr>
                    </a:p>
                  </a:txBody>
                  <a:tcPr marL="68580" marR="68580" marT="0" marB="0"/>
                </a:tc>
                <a:tc>
                  <a:txBody>
                    <a:bodyPr/>
                    <a:lstStyle/>
                    <a:p>
                      <a:pPr algn="just">
                        <a:lnSpc>
                          <a:spcPct val="107000"/>
                        </a:lnSpc>
                        <a:spcAft>
                          <a:spcPts val="0"/>
                        </a:spcAft>
                        <a:tabLst>
                          <a:tab pos="359410" algn="l"/>
                        </a:tabLst>
                      </a:pPr>
                      <a:r>
                        <a:rPr lang="en-US" sz="2000">
                          <a:effectLst/>
                        </a:rPr>
                        <a:t> </a:t>
                      </a:r>
                      <a:endParaRPr lang="tr-TR" sz="1800">
                        <a:effectLst/>
                        <a:latin typeface="Calibri"/>
                        <a:ea typeface="Calibri"/>
                        <a:cs typeface="Times New Roman"/>
                      </a:endParaRPr>
                    </a:p>
                  </a:txBody>
                  <a:tcPr marL="68580" marR="68580" marT="0" marB="0"/>
                </a:tc>
                <a:extLst>
                  <a:ext uri="{0D108BD9-81ED-4DB2-BD59-A6C34878D82A}">
                    <a16:rowId xmlns:a16="http://schemas.microsoft.com/office/drawing/2014/main" xmlns="" val="10004"/>
                  </a:ext>
                </a:extLst>
              </a:tr>
              <a:tr h="295179">
                <a:tc>
                  <a:txBody>
                    <a:bodyPr/>
                    <a:lstStyle/>
                    <a:p>
                      <a:pPr algn="just">
                        <a:lnSpc>
                          <a:spcPct val="107000"/>
                        </a:lnSpc>
                        <a:spcAft>
                          <a:spcPts val="0"/>
                        </a:spcAft>
                        <a:tabLst>
                          <a:tab pos="359410" algn="l"/>
                        </a:tabLst>
                      </a:pPr>
                      <a:r>
                        <a:rPr lang="en-US" sz="1200" dirty="0">
                          <a:effectLst/>
                        </a:rPr>
                        <a:t>………..</a:t>
                      </a:r>
                      <a:endParaRPr lang="tr-TR" sz="1600" dirty="0">
                        <a:effectLst/>
                        <a:latin typeface="Calibri"/>
                        <a:ea typeface="Calibri"/>
                        <a:cs typeface="Times New Roman"/>
                      </a:endParaRPr>
                    </a:p>
                  </a:txBody>
                  <a:tcPr marL="68580" marR="68580" marT="0" marB="0" anchor="ctr"/>
                </a:tc>
                <a:tc>
                  <a:txBody>
                    <a:bodyPr/>
                    <a:lstStyle/>
                    <a:p>
                      <a:pPr algn="just">
                        <a:lnSpc>
                          <a:spcPct val="107000"/>
                        </a:lnSpc>
                        <a:spcAft>
                          <a:spcPts val="0"/>
                        </a:spcAft>
                        <a:tabLst>
                          <a:tab pos="359410" algn="l"/>
                        </a:tabLst>
                      </a:pPr>
                      <a:r>
                        <a:rPr lang="en-US" sz="1200">
                          <a:effectLst/>
                        </a:rPr>
                        <a:t> </a:t>
                      </a:r>
                      <a:endParaRPr lang="tr-TR" sz="1100">
                        <a:effectLst/>
                        <a:latin typeface="Calibri"/>
                        <a:ea typeface="Calibri"/>
                        <a:cs typeface="Times New Roman"/>
                      </a:endParaRPr>
                    </a:p>
                  </a:txBody>
                  <a:tcPr marL="68580" marR="68580" marT="0" marB="0"/>
                </a:tc>
                <a:tc>
                  <a:txBody>
                    <a:bodyPr/>
                    <a:lstStyle/>
                    <a:p>
                      <a:pPr algn="just">
                        <a:lnSpc>
                          <a:spcPct val="107000"/>
                        </a:lnSpc>
                        <a:spcAft>
                          <a:spcPts val="0"/>
                        </a:spcAft>
                        <a:tabLst>
                          <a:tab pos="359410" algn="l"/>
                        </a:tabLst>
                      </a:pPr>
                      <a:r>
                        <a:rPr lang="en-US" sz="1200">
                          <a:effectLst/>
                        </a:rPr>
                        <a:t> </a:t>
                      </a:r>
                      <a:endParaRPr lang="tr-TR" sz="1100">
                        <a:effectLst/>
                        <a:latin typeface="Calibri"/>
                        <a:ea typeface="Calibri"/>
                        <a:cs typeface="Times New Roman"/>
                      </a:endParaRPr>
                    </a:p>
                  </a:txBody>
                  <a:tcPr marL="68580" marR="68580" marT="0" marB="0"/>
                </a:tc>
                <a:tc>
                  <a:txBody>
                    <a:bodyPr/>
                    <a:lstStyle/>
                    <a:p>
                      <a:pPr algn="just">
                        <a:lnSpc>
                          <a:spcPct val="107000"/>
                        </a:lnSpc>
                        <a:spcAft>
                          <a:spcPts val="0"/>
                        </a:spcAft>
                        <a:tabLst>
                          <a:tab pos="359410" algn="l"/>
                        </a:tabLst>
                      </a:pPr>
                      <a:r>
                        <a:rPr lang="en-US" sz="2000" dirty="0">
                          <a:effectLst/>
                        </a:rPr>
                        <a:t> </a:t>
                      </a:r>
                      <a:endParaRPr lang="tr-TR" sz="1800" dirty="0">
                        <a:effectLst/>
                        <a:latin typeface="Calibri"/>
                        <a:ea typeface="Calibri"/>
                        <a:cs typeface="Times New Roman"/>
                      </a:endParaRPr>
                    </a:p>
                  </a:txBody>
                  <a:tcPr marL="68580" marR="68580" marT="0" marB="0"/>
                </a:tc>
                <a:tc>
                  <a:txBody>
                    <a:bodyPr/>
                    <a:lstStyle/>
                    <a:p>
                      <a:pPr algn="just">
                        <a:lnSpc>
                          <a:spcPct val="107000"/>
                        </a:lnSpc>
                        <a:spcAft>
                          <a:spcPts val="0"/>
                        </a:spcAft>
                        <a:tabLst>
                          <a:tab pos="359410" algn="l"/>
                        </a:tabLst>
                      </a:pPr>
                      <a:r>
                        <a:rPr lang="en-US" sz="2000">
                          <a:effectLst/>
                        </a:rPr>
                        <a:t> </a:t>
                      </a:r>
                      <a:endParaRPr lang="tr-TR" sz="1800">
                        <a:effectLst/>
                        <a:latin typeface="Calibri"/>
                        <a:ea typeface="Calibri"/>
                        <a:cs typeface="Times New Roman"/>
                      </a:endParaRPr>
                    </a:p>
                  </a:txBody>
                  <a:tcPr marL="68580" marR="68580" marT="0" marB="0"/>
                </a:tc>
                <a:tc>
                  <a:txBody>
                    <a:bodyPr/>
                    <a:lstStyle/>
                    <a:p>
                      <a:pPr algn="just">
                        <a:lnSpc>
                          <a:spcPct val="107000"/>
                        </a:lnSpc>
                        <a:spcAft>
                          <a:spcPts val="0"/>
                        </a:spcAft>
                        <a:tabLst>
                          <a:tab pos="359410" algn="l"/>
                        </a:tabLst>
                      </a:pPr>
                      <a:r>
                        <a:rPr lang="en-US" sz="2000">
                          <a:effectLst/>
                        </a:rPr>
                        <a:t> </a:t>
                      </a:r>
                      <a:endParaRPr lang="tr-TR" sz="1800">
                        <a:effectLst/>
                        <a:latin typeface="Calibri"/>
                        <a:ea typeface="Calibri"/>
                        <a:cs typeface="Times New Roman"/>
                      </a:endParaRPr>
                    </a:p>
                  </a:txBody>
                  <a:tcPr marL="68580" marR="68580" marT="0" marB="0"/>
                </a:tc>
                <a:tc>
                  <a:txBody>
                    <a:bodyPr/>
                    <a:lstStyle/>
                    <a:p>
                      <a:pPr algn="just">
                        <a:lnSpc>
                          <a:spcPct val="107000"/>
                        </a:lnSpc>
                        <a:spcAft>
                          <a:spcPts val="0"/>
                        </a:spcAft>
                        <a:tabLst>
                          <a:tab pos="359410" algn="l"/>
                        </a:tabLst>
                      </a:pPr>
                      <a:r>
                        <a:rPr lang="en-US" sz="2000" dirty="0">
                          <a:effectLst/>
                        </a:rPr>
                        <a:t> </a:t>
                      </a:r>
                      <a:endParaRPr lang="tr-TR" sz="1800" dirty="0">
                        <a:effectLst/>
                        <a:latin typeface="Calibri"/>
                        <a:ea typeface="Calibri"/>
                        <a:cs typeface="Times New Roman"/>
                      </a:endParaRPr>
                    </a:p>
                  </a:txBody>
                  <a:tcPr marL="68580" marR="68580" marT="0" marB="0"/>
                </a:tc>
                <a:tc>
                  <a:txBody>
                    <a:bodyPr/>
                    <a:lstStyle/>
                    <a:p>
                      <a:pPr algn="just">
                        <a:lnSpc>
                          <a:spcPct val="107000"/>
                        </a:lnSpc>
                        <a:spcAft>
                          <a:spcPts val="0"/>
                        </a:spcAft>
                        <a:tabLst>
                          <a:tab pos="359410" algn="l"/>
                        </a:tabLst>
                      </a:pPr>
                      <a:r>
                        <a:rPr lang="en-US" sz="2000">
                          <a:effectLst/>
                        </a:rPr>
                        <a:t> </a:t>
                      </a:r>
                      <a:endParaRPr lang="tr-TR" sz="1800">
                        <a:effectLst/>
                        <a:latin typeface="Calibri"/>
                        <a:ea typeface="Calibri"/>
                        <a:cs typeface="Times New Roman"/>
                      </a:endParaRPr>
                    </a:p>
                  </a:txBody>
                  <a:tcPr marL="68580" marR="68580" marT="0" marB="0"/>
                </a:tc>
                <a:extLst>
                  <a:ext uri="{0D108BD9-81ED-4DB2-BD59-A6C34878D82A}">
                    <a16:rowId xmlns:a16="http://schemas.microsoft.com/office/drawing/2014/main" xmlns="" val="10005"/>
                  </a:ext>
                </a:extLst>
              </a:tr>
              <a:tr h="295179">
                <a:tc>
                  <a:txBody>
                    <a:bodyPr/>
                    <a:lstStyle/>
                    <a:p>
                      <a:pPr algn="just">
                        <a:lnSpc>
                          <a:spcPct val="107000"/>
                        </a:lnSpc>
                        <a:spcAft>
                          <a:spcPts val="0"/>
                        </a:spcAft>
                        <a:tabLst>
                          <a:tab pos="359410" algn="l"/>
                        </a:tabLst>
                      </a:pPr>
                      <a:r>
                        <a:rPr lang="en-US" sz="1200" dirty="0">
                          <a:effectLst/>
                        </a:rPr>
                        <a:t>………..</a:t>
                      </a:r>
                      <a:endParaRPr lang="tr-TR" sz="1600" dirty="0">
                        <a:effectLst/>
                        <a:latin typeface="Calibri"/>
                        <a:ea typeface="Calibri"/>
                        <a:cs typeface="Times New Roman"/>
                      </a:endParaRPr>
                    </a:p>
                  </a:txBody>
                  <a:tcPr marL="68580" marR="68580" marT="0" marB="0" anchor="ctr"/>
                </a:tc>
                <a:tc>
                  <a:txBody>
                    <a:bodyPr/>
                    <a:lstStyle/>
                    <a:p>
                      <a:pPr algn="just">
                        <a:lnSpc>
                          <a:spcPct val="107000"/>
                        </a:lnSpc>
                        <a:spcAft>
                          <a:spcPts val="0"/>
                        </a:spcAft>
                        <a:tabLst>
                          <a:tab pos="359410" algn="l"/>
                        </a:tabLst>
                      </a:pPr>
                      <a:r>
                        <a:rPr lang="en-US" sz="1200">
                          <a:effectLst/>
                        </a:rPr>
                        <a:t> </a:t>
                      </a:r>
                      <a:endParaRPr lang="tr-TR" sz="1100">
                        <a:effectLst/>
                        <a:latin typeface="Calibri"/>
                        <a:ea typeface="Calibri"/>
                        <a:cs typeface="Times New Roman"/>
                      </a:endParaRPr>
                    </a:p>
                  </a:txBody>
                  <a:tcPr marL="68580" marR="68580" marT="0" marB="0"/>
                </a:tc>
                <a:tc>
                  <a:txBody>
                    <a:bodyPr/>
                    <a:lstStyle/>
                    <a:p>
                      <a:pPr algn="just">
                        <a:lnSpc>
                          <a:spcPct val="107000"/>
                        </a:lnSpc>
                        <a:spcAft>
                          <a:spcPts val="0"/>
                        </a:spcAft>
                        <a:tabLst>
                          <a:tab pos="359410" algn="l"/>
                        </a:tabLst>
                      </a:pPr>
                      <a:r>
                        <a:rPr lang="en-US" sz="1200">
                          <a:effectLst/>
                        </a:rPr>
                        <a:t> </a:t>
                      </a:r>
                      <a:endParaRPr lang="tr-TR" sz="1100">
                        <a:effectLst/>
                        <a:latin typeface="Calibri"/>
                        <a:ea typeface="Calibri"/>
                        <a:cs typeface="Times New Roman"/>
                      </a:endParaRPr>
                    </a:p>
                  </a:txBody>
                  <a:tcPr marL="68580" marR="68580" marT="0" marB="0"/>
                </a:tc>
                <a:tc>
                  <a:txBody>
                    <a:bodyPr/>
                    <a:lstStyle/>
                    <a:p>
                      <a:pPr algn="just">
                        <a:lnSpc>
                          <a:spcPct val="107000"/>
                        </a:lnSpc>
                        <a:spcAft>
                          <a:spcPts val="0"/>
                        </a:spcAft>
                        <a:tabLst>
                          <a:tab pos="359410" algn="l"/>
                        </a:tabLst>
                      </a:pPr>
                      <a:r>
                        <a:rPr lang="en-US" sz="2000" dirty="0">
                          <a:effectLst/>
                        </a:rPr>
                        <a:t> </a:t>
                      </a:r>
                      <a:endParaRPr lang="tr-TR" sz="1800" dirty="0">
                        <a:effectLst/>
                        <a:latin typeface="Calibri"/>
                        <a:ea typeface="Calibri"/>
                        <a:cs typeface="Times New Roman"/>
                      </a:endParaRPr>
                    </a:p>
                  </a:txBody>
                  <a:tcPr marL="68580" marR="68580" marT="0" marB="0"/>
                </a:tc>
                <a:tc>
                  <a:txBody>
                    <a:bodyPr/>
                    <a:lstStyle/>
                    <a:p>
                      <a:pPr algn="just">
                        <a:lnSpc>
                          <a:spcPct val="107000"/>
                        </a:lnSpc>
                        <a:spcAft>
                          <a:spcPts val="0"/>
                        </a:spcAft>
                        <a:tabLst>
                          <a:tab pos="359410" algn="l"/>
                        </a:tabLst>
                      </a:pPr>
                      <a:r>
                        <a:rPr lang="en-US" sz="2000" dirty="0">
                          <a:effectLst/>
                        </a:rPr>
                        <a:t> </a:t>
                      </a:r>
                      <a:endParaRPr lang="tr-TR" sz="1800" dirty="0">
                        <a:effectLst/>
                        <a:latin typeface="Calibri"/>
                        <a:ea typeface="Calibri"/>
                        <a:cs typeface="Times New Roman"/>
                      </a:endParaRPr>
                    </a:p>
                  </a:txBody>
                  <a:tcPr marL="68580" marR="68580" marT="0" marB="0"/>
                </a:tc>
                <a:tc>
                  <a:txBody>
                    <a:bodyPr/>
                    <a:lstStyle/>
                    <a:p>
                      <a:pPr algn="just">
                        <a:lnSpc>
                          <a:spcPct val="107000"/>
                        </a:lnSpc>
                        <a:spcAft>
                          <a:spcPts val="0"/>
                        </a:spcAft>
                        <a:tabLst>
                          <a:tab pos="359410" algn="l"/>
                        </a:tabLst>
                      </a:pPr>
                      <a:r>
                        <a:rPr lang="en-US" sz="2000">
                          <a:effectLst/>
                        </a:rPr>
                        <a:t> </a:t>
                      </a:r>
                      <a:endParaRPr lang="tr-TR" sz="1800">
                        <a:effectLst/>
                        <a:latin typeface="Calibri"/>
                        <a:ea typeface="Calibri"/>
                        <a:cs typeface="Times New Roman"/>
                      </a:endParaRPr>
                    </a:p>
                  </a:txBody>
                  <a:tcPr marL="68580" marR="68580" marT="0" marB="0"/>
                </a:tc>
                <a:tc>
                  <a:txBody>
                    <a:bodyPr/>
                    <a:lstStyle/>
                    <a:p>
                      <a:pPr algn="just">
                        <a:lnSpc>
                          <a:spcPct val="107000"/>
                        </a:lnSpc>
                        <a:spcAft>
                          <a:spcPts val="0"/>
                        </a:spcAft>
                        <a:tabLst>
                          <a:tab pos="359410" algn="l"/>
                        </a:tabLst>
                      </a:pPr>
                      <a:r>
                        <a:rPr lang="en-US" sz="2000" dirty="0">
                          <a:effectLst/>
                        </a:rPr>
                        <a:t> </a:t>
                      </a:r>
                      <a:endParaRPr lang="tr-TR" sz="1800" dirty="0">
                        <a:effectLst/>
                        <a:latin typeface="Calibri"/>
                        <a:ea typeface="Calibri"/>
                        <a:cs typeface="Times New Roman"/>
                      </a:endParaRPr>
                    </a:p>
                  </a:txBody>
                  <a:tcPr marL="68580" marR="68580" marT="0" marB="0"/>
                </a:tc>
                <a:tc>
                  <a:txBody>
                    <a:bodyPr/>
                    <a:lstStyle/>
                    <a:p>
                      <a:pPr algn="just">
                        <a:lnSpc>
                          <a:spcPct val="107000"/>
                        </a:lnSpc>
                        <a:spcAft>
                          <a:spcPts val="0"/>
                        </a:spcAft>
                        <a:tabLst>
                          <a:tab pos="359410" algn="l"/>
                        </a:tabLst>
                      </a:pPr>
                      <a:r>
                        <a:rPr lang="en-US" sz="2000">
                          <a:effectLst/>
                        </a:rPr>
                        <a:t> </a:t>
                      </a:r>
                      <a:endParaRPr lang="tr-TR" sz="1800">
                        <a:effectLst/>
                        <a:latin typeface="Calibri"/>
                        <a:ea typeface="Calibri"/>
                        <a:cs typeface="Times New Roman"/>
                      </a:endParaRPr>
                    </a:p>
                  </a:txBody>
                  <a:tcPr marL="68580" marR="68580" marT="0" marB="0"/>
                </a:tc>
                <a:extLst>
                  <a:ext uri="{0D108BD9-81ED-4DB2-BD59-A6C34878D82A}">
                    <a16:rowId xmlns:a16="http://schemas.microsoft.com/office/drawing/2014/main" xmlns="" val="10006"/>
                  </a:ext>
                </a:extLst>
              </a:tr>
              <a:tr h="295179">
                <a:tc>
                  <a:txBody>
                    <a:bodyPr/>
                    <a:lstStyle/>
                    <a:p>
                      <a:pPr algn="just">
                        <a:lnSpc>
                          <a:spcPct val="107000"/>
                        </a:lnSpc>
                        <a:spcAft>
                          <a:spcPts val="0"/>
                        </a:spcAft>
                        <a:tabLst>
                          <a:tab pos="359410" algn="l"/>
                        </a:tabLst>
                      </a:pPr>
                      <a:r>
                        <a:rPr lang="en-US" sz="1200" dirty="0">
                          <a:effectLst/>
                        </a:rPr>
                        <a:t>TOPLAM</a:t>
                      </a:r>
                      <a:endParaRPr lang="tr-TR" sz="1600" dirty="0">
                        <a:effectLst/>
                        <a:latin typeface="Calibri"/>
                        <a:ea typeface="Calibri"/>
                        <a:cs typeface="Times New Roman"/>
                      </a:endParaRPr>
                    </a:p>
                  </a:txBody>
                  <a:tcPr marL="68580" marR="68580" marT="0" marB="0" anchor="ctr"/>
                </a:tc>
                <a:tc>
                  <a:txBody>
                    <a:bodyPr/>
                    <a:lstStyle/>
                    <a:p>
                      <a:pPr algn="just">
                        <a:lnSpc>
                          <a:spcPct val="107000"/>
                        </a:lnSpc>
                        <a:spcAft>
                          <a:spcPts val="0"/>
                        </a:spcAft>
                        <a:tabLst>
                          <a:tab pos="359410" algn="l"/>
                        </a:tabLst>
                      </a:pPr>
                      <a:r>
                        <a:rPr lang="en-US" sz="1200">
                          <a:effectLst/>
                        </a:rPr>
                        <a:t> </a:t>
                      </a:r>
                      <a:endParaRPr lang="tr-TR" sz="1100">
                        <a:effectLst/>
                        <a:latin typeface="Calibri"/>
                        <a:ea typeface="Calibri"/>
                        <a:cs typeface="Times New Roman"/>
                      </a:endParaRPr>
                    </a:p>
                  </a:txBody>
                  <a:tcPr marL="68580" marR="68580" marT="0" marB="0"/>
                </a:tc>
                <a:tc>
                  <a:txBody>
                    <a:bodyPr/>
                    <a:lstStyle/>
                    <a:p>
                      <a:pPr algn="just">
                        <a:lnSpc>
                          <a:spcPct val="107000"/>
                        </a:lnSpc>
                        <a:spcAft>
                          <a:spcPts val="0"/>
                        </a:spcAft>
                        <a:tabLst>
                          <a:tab pos="359410" algn="l"/>
                        </a:tabLst>
                      </a:pPr>
                      <a:r>
                        <a:rPr lang="en-US" sz="1200">
                          <a:effectLst/>
                        </a:rPr>
                        <a:t> </a:t>
                      </a:r>
                      <a:endParaRPr lang="tr-TR" sz="1100">
                        <a:effectLst/>
                        <a:latin typeface="Calibri"/>
                        <a:ea typeface="Calibri"/>
                        <a:cs typeface="Times New Roman"/>
                      </a:endParaRPr>
                    </a:p>
                  </a:txBody>
                  <a:tcPr marL="68580" marR="68580" marT="0" marB="0"/>
                </a:tc>
                <a:tc>
                  <a:txBody>
                    <a:bodyPr/>
                    <a:lstStyle/>
                    <a:p>
                      <a:pPr algn="just">
                        <a:lnSpc>
                          <a:spcPct val="107000"/>
                        </a:lnSpc>
                        <a:spcAft>
                          <a:spcPts val="0"/>
                        </a:spcAft>
                        <a:tabLst>
                          <a:tab pos="359410" algn="l"/>
                        </a:tabLst>
                      </a:pPr>
                      <a:r>
                        <a:rPr lang="en-US" sz="2000" dirty="0">
                          <a:effectLst/>
                        </a:rPr>
                        <a:t> </a:t>
                      </a:r>
                      <a:endParaRPr lang="tr-TR" sz="1800" dirty="0">
                        <a:effectLst/>
                        <a:latin typeface="Calibri"/>
                        <a:ea typeface="Calibri"/>
                        <a:cs typeface="Times New Roman"/>
                      </a:endParaRPr>
                    </a:p>
                  </a:txBody>
                  <a:tcPr marL="68580" marR="68580" marT="0" marB="0"/>
                </a:tc>
                <a:tc>
                  <a:txBody>
                    <a:bodyPr/>
                    <a:lstStyle/>
                    <a:p>
                      <a:pPr algn="just">
                        <a:lnSpc>
                          <a:spcPct val="107000"/>
                        </a:lnSpc>
                        <a:spcAft>
                          <a:spcPts val="0"/>
                        </a:spcAft>
                        <a:tabLst>
                          <a:tab pos="359410" algn="l"/>
                        </a:tabLst>
                      </a:pPr>
                      <a:r>
                        <a:rPr lang="en-US" sz="2000" dirty="0">
                          <a:effectLst/>
                        </a:rPr>
                        <a:t> </a:t>
                      </a:r>
                      <a:endParaRPr lang="tr-TR" sz="1800" dirty="0">
                        <a:effectLst/>
                        <a:latin typeface="Calibri"/>
                        <a:ea typeface="Calibri"/>
                        <a:cs typeface="Times New Roman"/>
                      </a:endParaRPr>
                    </a:p>
                  </a:txBody>
                  <a:tcPr marL="68580" marR="68580" marT="0" marB="0"/>
                </a:tc>
                <a:tc>
                  <a:txBody>
                    <a:bodyPr/>
                    <a:lstStyle/>
                    <a:p>
                      <a:pPr algn="just">
                        <a:lnSpc>
                          <a:spcPct val="107000"/>
                        </a:lnSpc>
                        <a:spcAft>
                          <a:spcPts val="0"/>
                        </a:spcAft>
                        <a:tabLst>
                          <a:tab pos="359410" algn="l"/>
                        </a:tabLst>
                      </a:pPr>
                      <a:r>
                        <a:rPr lang="en-US" sz="2000">
                          <a:effectLst/>
                        </a:rPr>
                        <a:t> </a:t>
                      </a:r>
                      <a:endParaRPr lang="tr-TR" sz="1800">
                        <a:effectLst/>
                        <a:latin typeface="Calibri"/>
                        <a:ea typeface="Calibri"/>
                        <a:cs typeface="Times New Roman"/>
                      </a:endParaRPr>
                    </a:p>
                  </a:txBody>
                  <a:tcPr marL="68580" marR="68580" marT="0" marB="0"/>
                </a:tc>
                <a:tc>
                  <a:txBody>
                    <a:bodyPr/>
                    <a:lstStyle/>
                    <a:p>
                      <a:pPr algn="just">
                        <a:lnSpc>
                          <a:spcPct val="107000"/>
                        </a:lnSpc>
                        <a:spcAft>
                          <a:spcPts val="0"/>
                        </a:spcAft>
                        <a:tabLst>
                          <a:tab pos="359410" algn="l"/>
                        </a:tabLst>
                      </a:pPr>
                      <a:r>
                        <a:rPr lang="en-US" sz="2000" dirty="0">
                          <a:effectLst/>
                        </a:rPr>
                        <a:t> </a:t>
                      </a:r>
                      <a:endParaRPr lang="tr-TR" sz="1800" dirty="0">
                        <a:effectLst/>
                        <a:latin typeface="Calibri"/>
                        <a:ea typeface="Calibri"/>
                        <a:cs typeface="Times New Roman"/>
                      </a:endParaRPr>
                    </a:p>
                  </a:txBody>
                  <a:tcPr marL="68580" marR="68580" marT="0" marB="0"/>
                </a:tc>
                <a:tc>
                  <a:txBody>
                    <a:bodyPr/>
                    <a:lstStyle/>
                    <a:p>
                      <a:pPr algn="just">
                        <a:lnSpc>
                          <a:spcPct val="107000"/>
                        </a:lnSpc>
                        <a:spcAft>
                          <a:spcPts val="0"/>
                        </a:spcAft>
                        <a:tabLst>
                          <a:tab pos="359410" algn="l"/>
                        </a:tabLst>
                      </a:pPr>
                      <a:r>
                        <a:rPr lang="en-US" sz="2000" dirty="0">
                          <a:effectLst/>
                        </a:rPr>
                        <a:t> </a:t>
                      </a:r>
                      <a:endParaRPr lang="tr-TR" sz="18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7"/>
                  </a:ext>
                </a:extLst>
              </a:tr>
            </a:tbl>
          </a:graphicData>
        </a:graphic>
      </p:graphicFrame>
      <p:sp>
        <p:nvSpPr>
          <p:cNvPr id="4" name="Metin kutusu 3"/>
          <p:cNvSpPr txBox="1"/>
          <p:nvPr/>
        </p:nvSpPr>
        <p:spPr>
          <a:xfrm>
            <a:off x="317470" y="183920"/>
            <a:ext cx="10874188" cy="461665"/>
          </a:xfrm>
          <a:prstGeom prst="rect">
            <a:avLst/>
          </a:prstGeom>
          <a:noFill/>
        </p:spPr>
        <p:txBody>
          <a:bodyPr wrap="square" rtlCol="0">
            <a:spAutoFit/>
          </a:bodyPr>
          <a:lstStyle/>
          <a:p>
            <a:pPr algn="ctr"/>
            <a:r>
              <a:rPr lang="tr-TR" sz="2400" b="1" dirty="0" smtClean="0">
                <a:solidFill>
                  <a:schemeClr val="bg2"/>
                </a:solidFill>
                <a:latin typeface="Calibri" panose="020F0502020204030204" pitchFamily="34" charset="0"/>
                <a:cs typeface="Calibri" panose="020F0502020204030204" pitchFamily="34" charset="0"/>
              </a:rPr>
              <a:t>YERİNDE DEĞERLENDİRMEDE MHRS</a:t>
            </a:r>
            <a:endParaRPr lang="tr-TR" sz="2400" b="1"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6733941"/>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753319" y="149559"/>
            <a:ext cx="10515600" cy="7613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altLang="en-US" sz="2400" b="1" i="0" u="none" strike="noStrike" kern="1200" cap="none" spc="0" normalizeH="0" baseline="0" noProof="0" dirty="0" smtClean="0">
                <a:ln>
                  <a:noFill/>
                </a:ln>
                <a:solidFill>
                  <a:schemeClr val="bg1">
                    <a:lumMod val="95000"/>
                    <a:lumOff val="5000"/>
                  </a:schemeClr>
                </a:solidFill>
                <a:uLnTx/>
                <a:uFillTx/>
                <a:latin typeface="Calibri" panose="020F0502020204030204" pitchFamily="34" charset="0"/>
                <a:cs typeface="Calibri" panose="020F0502020204030204" pitchFamily="34" charset="0"/>
              </a:rPr>
              <a:t>AÇILAN KAPASİTE ORANI NEDİR? (AKO 1 – AKO 2)</a:t>
            </a:r>
            <a:endParaRPr kumimoji="0" lang="en-US" altLang="en-US" sz="2400" b="1" i="0" u="none" strike="noStrike" kern="1200" cap="none" spc="0" normalizeH="0" baseline="0" noProof="0" dirty="0" smtClean="0">
              <a:ln>
                <a:noFill/>
              </a:ln>
              <a:solidFill>
                <a:schemeClr val="bg1">
                  <a:lumMod val="95000"/>
                  <a:lumOff val="5000"/>
                </a:schemeClr>
              </a:solidFill>
              <a:uLnTx/>
              <a:uFillTx/>
              <a:latin typeface="Calibri" panose="020F0502020204030204" pitchFamily="34" charset="0"/>
              <a:cs typeface="Calibri" panose="020F0502020204030204" pitchFamily="34" charset="0"/>
            </a:endParaRPr>
          </a:p>
        </p:txBody>
      </p:sp>
      <p:sp>
        <p:nvSpPr>
          <p:cNvPr id="5" name="Rectangle 5"/>
          <p:cNvSpPr>
            <a:spLocks noChangeArrowheads="1"/>
          </p:cNvSpPr>
          <p:nvPr/>
        </p:nvSpPr>
        <p:spPr bwMode="gray">
          <a:xfrm>
            <a:off x="573891" y="1351851"/>
            <a:ext cx="4640317" cy="4240925"/>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lstStyle/>
          <a:p>
            <a:pPr defTabSz="870832"/>
            <a:r>
              <a:rPr lang="tr-TR" b="1" dirty="0" smtClean="0">
                <a:solidFill>
                  <a:srgbClr val="FF0000"/>
                </a:solidFill>
                <a:latin typeface="Calibri"/>
              </a:rPr>
              <a:t>AKO 1= </a:t>
            </a:r>
          </a:p>
          <a:p>
            <a:pPr defTabSz="870832"/>
            <a:endParaRPr lang="tr-TR" b="1" dirty="0" smtClean="0">
              <a:solidFill>
                <a:prstClr val="black"/>
              </a:solidFill>
              <a:latin typeface="Calibri"/>
            </a:endParaRPr>
          </a:p>
          <a:p>
            <a:pPr defTabSz="870832"/>
            <a:r>
              <a:rPr lang="tr-TR" dirty="0" smtClean="0">
                <a:solidFill>
                  <a:prstClr val="black"/>
                </a:solidFill>
                <a:latin typeface="Calibri"/>
              </a:rPr>
              <a:t>             </a:t>
            </a:r>
            <a:r>
              <a:rPr lang="tr-TR" b="1" dirty="0" smtClean="0">
                <a:solidFill>
                  <a:prstClr val="black"/>
                </a:solidFill>
                <a:latin typeface="Calibri"/>
              </a:rPr>
              <a:t>Toplam randevu kapasitesi </a:t>
            </a:r>
          </a:p>
          <a:p>
            <a:pPr defTabSz="870832"/>
            <a:r>
              <a:rPr lang="tr-TR" dirty="0" smtClean="0">
                <a:solidFill>
                  <a:prstClr val="black"/>
                </a:solidFill>
                <a:latin typeface="Calibri"/>
              </a:rPr>
              <a:t>(Sağlık Tesisi Tarafından MHRS’ de Tanımlanan       Randevu Kapasitesi Sayısı)</a:t>
            </a:r>
          </a:p>
          <a:p>
            <a:pPr defTabSz="870832"/>
            <a:endParaRPr lang="tr-TR" dirty="0" smtClean="0">
              <a:solidFill>
                <a:prstClr val="black"/>
              </a:solidFill>
              <a:latin typeface="Calibri"/>
            </a:endParaRPr>
          </a:p>
          <a:p>
            <a:pPr defTabSz="870832"/>
            <a:r>
              <a:rPr lang="tr-TR" dirty="0" smtClean="0">
                <a:solidFill>
                  <a:prstClr val="black"/>
                </a:solidFill>
                <a:latin typeface="Calibri"/>
              </a:rPr>
              <a:t>  </a:t>
            </a:r>
            <a:r>
              <a:rPr lang="tr-TR" b="1" dirty="0" smtClean="0">
                <a:solidFill>
                  <a:prstClr val="black"/>
                </a:solidFill>
                <a:latin typeface="Calibri"/>
              </a:rPr>
              <a:t>MHRS’ ye esas poliklinik muayene sayısı </a:t>
            </a:r>
            <a:r>
              <a:rPr lang="tr-TR" dirty="0" smtClean="0">
                <a:solidFill>
                  <a:prstClr val="black"/>
                </a:solidFill>
                <a:latin typeface="Calibri"/>
              </a:rPr>
              <a:t>(MHRS’ den Hasta Kabul Eden Polikliniklerde Yapılan Toplam Muayene Sayısı)</a:t>
            </a:r>
          </a:p>
          <a:p>
            <a:pPr defTabSz="870832"/>
            <a:endParaRPr lang="tr-TR" dirty="0" smtClean="0">
              <a:solidFill>
                <a:prstClr val="black"/>
              </a:solidFill>
              <a:latin typeface="Calibri"/>
            </a:endParaRPr>
          </a:p>
          <a:p>
            <a:pPr defTabSz="870832"/>
            <a:r>
              <a:rPr lang="tr-TR" b="1" dirty="0" smtClean="0">
                <a:solidFill>
                  <a:prstClr val="black"/>
                </a:solidFill>
                <a:latin typeface="Calibri"/>
              </a:rPr>
              <a:t>Bu oranın % 80’ </a:t>
            </a:r>
            <a:r>
              <a:rPr lang="tr-TR" b="1" dirty="0" err="1" smtClean="0">
                <a:solidFill>
                  <a:prstClr val="black"/>
                </a:solidFill>
                <a:latin typeface="Calibri"/>
              </a:rPr>
              <a:t>nin</a:t>
            </a:r>
            <a:r>
              <a:rPr lang="tr-TR" b="1" dirty="0" smtClean="0">
                <a:solidFill>
                  <a:prstClr val="black"/>
                </a:solidFill>
                <a:latin typeface="Calibri"/>
              </a:rPr>
              <a:t> üstünde olması Bakanlık tarafından hedeflenmektedir.</a:t>
            </a:r>
          </a:p>
          <a:p>
            <a:endParaRPr lang="en-US" altLang="en-US" dirty="0">
              <a:solidFill>
                <a:srgbClr val="FFFFFF"/>
              </a:solidFill>
              <a:latin typeface="Calibri"/>
            </a:endParaRPr>
          </a:p>
        </p:txBody>
      </p:sp>
      <p:sp>
        <p:nvSpPr>
          <p:cNvPr id="8" name="Rectangle 8"/>
          <p:cNvSpPr>
            <a:spLocks noChangeArrowheads="1"/>
          </p:cNvSpPr>
          <p:nvPr/>
        </p:nvSpPr>
        <p:spPr bwMode="gray">
          <a:xfrm>
            <a:off x="6507520" y="1342226"/>
            <a:ext cx="4532586" cy="4035972"/>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lstStyle/>
          <a:p>
            <a:r>
              <a:rPr lang="tr-TR" b="1" dirty="0" smtClean="0">
                <a:solidFill>
                  <a:srgbClr val="FF0000"/>
                </a:solidFill>
                <a:latin typeface="Calibri"/>
              </a:rPr>
              <a:t>AKO 2 = </a:t>
            </a:r>
          </a:p>
          <a:p>
            <a:endParaRPr lang="tr-TR" b="1" dirty="0" smtClean="0">
              <a:solidFill>
                <a:prstClr val="black"/>
              </a:solidFill>
              <a:latin typeface="Calibri"/>
            </a:endParaRPr>
          </a:p>
          <a:p>
            <a:pPr algn="ctr"/>
            <a:r>
              <a:rPr lang="tr-TR" b="1" dirty="0" smtClean="0">
                <a:solidFill>
                  <a:prstClr val="black"/>
                </a:solidFill>
                <a:latin typeface="Calibri"/>
              </a:rPr>
              <a:t>                Toplam randevu kapasitesi </a:t>
            </a:r>
          </a:p>
          <a:p>
            <a:pPr algn="ctr"/>
            <a:r>
              <a:rPr lang="tr-TR" dirty="0" smtClean="0">
                <a:solidFill>
                  <a:prstClr val="black"/>
                </a:solidFill>
                <a:latin typeface="Calibri"/>
              </a:rPr>
              <a:t>(Sağlık Tesisi Tarafından Açılan MHRS’ de Tanımlanan Randevu Kapasite Sayısı) </a:t>
            </a:r>
          </a:p>
          <a:p>
            <a:pPr algn="ctr"/>
            <a:endParaRPr lang="tr-TR" dirty="0" smtClean="0">
              <a:solidFill>
                <a:prstClr val="black"/>
              </a:solidFill>
              <a:latin typeface="Calibri"/>
            </a:endParaRPr>
          </a:p>
          <a:p>
            <a:pPr algn="ctr"/>
            <a:r>
              <a:rPr lang="tr-TR" b="1" dirty="0" smtClean="0">
                <a:solidFill>
                  <a:prstClr val="black"/>
                </a:solidFill>
                <a:latin typeface="Calibri"/>
              </a:rPr>
              <a:t>     MHRS' ye esas toplam kapasite sayısı</a:t>
            </a:r>
          </a:p>
          <a:p>
            <a:pPr algn="ctr"/>
            <a:endParaRPr lang="tr-TR" dirty="0" smtClean="0">
              <a:solidFill>
                <a:prstClr val="black"/>
              </a:solidFill>
              <a:latin typeface="Calibri"/>
            </a:endParaRPr>
          </a:p>
          <a:p>
            <a:r>
              <a:rPr lang="tr-TR" b="1" dirty="0" smtClean="0">
                <a:solidFill>
                  <a:prstClr val="black"/>
                </a:solidFill>
                <a:latin typeface="Calibri"/>
              </a:rPr>
              <a:t>Bu oran 95’in üzerinde olmalıdır.</a:t>
            </a:r>
            <a:endParaRPr lang="tr-TR" b="1" dirty="0">
              <a:solidFill>
                <a:prstClr val="black"/>
              </a:solidFill>
              <a:latin typeface="Calibri"/>
            </a:endParaRPr>
          </a:p>
        </p:txBody>
      </p:sp>
      <p:cxnSp>
        <p:nvCxnSpPr>
          <p:cNvPr id="9" name="Düz Bağlayıcı 4"/>
          <p:cNvCxnSpPr/>
          <p:nvPr/>
        </p:nvCxnSpPr>
        <p:spPr>
          <a:xfrm>
            <a:off x="856304" y="3616500"/>
            <a:ext cx="4075493" cy="9569"/>
          </a:xfrm>
          <a:prstGeom prst="line">
            <a:avLst/>
          </a:prstGeom>
          <a:noFill/>
          <a:ln w="12700" cap="flat" cmpd="sng" algn="ctr">
            <a:solidFill>
              <a:sysClr val="windowText" lastClr="000000"/>
            </a:solidFill>
            <a:prstDash val="solid"/>
            <a:miter lim="800000"/>
          </a:ln>
          <a:effectLst/>
        </p:spPr>
      </p:cxnSp>
      <p:cxnSp>
        <p:nvCxnSpPr>
          <p:cNvPr id="10" name="Düz Bağlayıcı 4"/>
          <p:cNvCxnSpPr/>
          <p:nvPr/>
        </p:nvCxnSpPr>
        <p:spPr>
          <a:xfrm>
            <a:off x="6833151" y="3606931"/>
            <a:ext cx="4075493" cy="9569"/>
          </a:xfrm>
          <a:prstGeom prst="line">
            <a:avLst/>
          </a:prstGeom>
          <a:noFill/>
          <a:ln w="12700" cap="flat" cmpd="sng" algn="ctr">
            <a:solidFill>
              <a:sysClr val="windowText" lastClr="000000"/>
            </a:solidFill>
            <a:prstDash val="solid"/>
            <a:miter lim="800000"/>
          </a:ln>
          <a:effectLst/>
        </p:spPr>
      </p:cxnSp>
    </p:spTree>
    <p:extLst>
      <p:ext uri="{BB962C8B-B14F-4D97-AF65-F5344CB8AC3E}">
        <p14:creationId xmlns:p14="http://schemas.microsoft.com/office/powerpoint/2010/main" val="240609519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233368" y="130383"/>
            <a:ext cx="3888169" cy="461665"/>
          </a:xfrm>
          <a:prstGeom prst="rect">
            <a:avLst/>
          </a:prstGeom>
          <a:noFill/>
        </p:spPr>
        <p:txBody>
          <a:bodyPr wrap="square" rtlCol="0">
            <a:spAutoFit/>
          </a:bodyPr>
          <a:lstStyle/>
          <a:p>
            <a:pPr algn="ctr"/>
            <a:r>
              <a:rPr lang="tr-TR" sz="2400" b="1" dirty="0" smtClean="0">
                <a:solidFill>
                  <a:schemeClr val="bg1">
                    <a:lumMod val="85000"/>
                    <a:lumOff val="15000"/>
                  </a:schemeClr>
                </a:solidFill>
                <a:latin typeface="Calibri" panose="020F0502020204030204" pitchFamily="34" charset="0"/>
                <a:cs typeface="Calibri" panose="020F0502020204030204" pitchFamily="34" charset="0"/>
              </a:rPr>
              <a:t>MHRS’NİN KAZANIMLARI</a:t>
            </a:r>
            <a:endParaRPr lang="tr-TR" sz="2400" b="1" dirty="0">
              <a:solidFill>
                <a:schemeClr val="bg1">
                  <a:lumMod val="85000"/>
                  <a:lumOff val="15000"/>
                </a:schemeClr>
              </a:solidFill>
              <a:latin typeface="Calibri" panose="020F0502020204030204" pitchFamily="34" charset="0"/>
              <a:cs typeface="Calibri" panose="020F0502020204030204" pitchFamily="34" charset="0"/>
            </a:endParaRPr>
          </a:p>
        </p:txBody>
      </p:sp>
      <p:pic>
        <p:nvPicPr>
          <p:cNvPr id="3" name="Picture Placeholder 9"/>
          <p:cNvPicPr>
            <a:picLocks noChangeAspect="1"/>
          </p:cNvPicPr>
          <p:nvPr/>
        </p:nvPicPr>
        <p:blipFill>
          <a:blip r:embed="rId2" cstate="print">
            <a:extLst>
              <a:ext uri="{28A0092B-C50C-407E-A947-70E740481C1C}">
                <a14:useLocalDpi xmlns:a14="http://schemas.microsoft.com/office/drawing/2010/main" val="0"/>
              </a:ext>
            </a:extLst>
          </a:blip>
          <a:srcRect t="10414" b="10414"/>
          <a:stretch>
            <a:fillRect/>
          </a:stretch>
        </p:blipFill>
        <p:spPr>
          <a:xfrm>
            <a:off x="1573661" y="1764966"/>
            <a:ext cx="1152128" cy="1116040"/>
          </a:xfrm>
          <a:prstGeom prst="roundRect">
            <a:avLst/>
          </a:prstGeom>
        </p:spPr>
      </p:pic>
      <p:pic>
        <p:nvPicPr>
          <p:cNvPr id="4" name="Picture Placeholder 13"/>
          <p:cNvPicPr>
            <a:picLocks noChangeAspect="1"/>
          </p:cNvPicPr>
          <p:nvPr/>
        </p:nvPicPr>
        <p:blipFill>
          <a:blip r:embed="rId3" cstate="print">
            <a:extLst>
              <a:ext uri="{28A0092B-C50C-407E-A947-70E740481C1C}">
                <a14:useLocalDpi xmlns:a14="http://schemas.microsoft.com/office/drawing/2010/main" val="0"/>
              </a:ext>
            </a:extLst>
          </a:blip>
          <a:srcRect l="8985" r="8985"/>
          <a:stretch>
            <a:fillRect/>
          </a:stretch>
        </p:blipFill>
        <p:spPr>
          <a:xfrm>
            <a:off x="5829313" y="2017186"/>
            <a:ext cx="1143744" cy="1147645"/>
          </a:xfrm>
          <a:prstGeom prst="roundRect">
            <a:avLst/>
          </a:prstGeom>
        </p:spPr>
      </p:pic>
      <p:pic>
        <p:nvPicPr>
          <p:cNvPr id="5" name="Picture Placeholder 11"/>
          <p:cNvPicPr>
            <a:picLocks noChangeAspect="1"/>
          </p:cNvPicPr>
          <p:nvPr/>
        </p:nvPicPr>
        <p:blipFill>
          <a:blip r:embed="rId4" cstate="print">
            <a:extLst>
              <a:ext uri="{28A0092B-C50C-407E-A947-70E740481C1C}">
                <a14:useLocalDpi xmlns:a14="http://schemas.microsoft.com/office/drawing/2010/main" val="0"/>
              </a:ext>
            </a:extLst>
          </a:blip>
          <a:srcRect t="6111" b="6111"/>
          <a:stretch>
            <a:fillRect/>
          </a:stretch>
        </p:blipFill>
        <p:spPr>
          <a:xfrm>
            <a:off x="1707321" y="4581128"/>
            <a:ext cx="946872" cy="1080120"/>
          </a:xfrm>
          <a:prstGeom prst="roundRect">
            <a:avLst/>
          </a:prstGeom>
        </p:spPr>
      </p:pic>
      <p:pic>
        <p:nvPicPr>
          <p:cNvPr id="6" name="Picture Placeholder 19"/>
          <p:cNvPicPr>
            <a:picLocks noChangeAspect="1"/>
          </p:cNvPicPr>
          <p:nvPr/>
        </p:nvPicPr>
        <p:blipFill>
          <a:blip r:embed="rId5" cstate="print">
            <a:extLst>
              <a:ext uri="{28A0092B-C50C-407E-A947-70E740481C1C}">
                <a14:useLocalDpi xmlns:a14="http://schemas.microsoft.com/office/drawing/2010/main" val="0"/>
              </a:ext>
            </a:extLst>
          </a:blip>
          <a:srcRect t="5675" b="5675"/>
          <a:stretch>
            <a:fillRect/>
          </a:stretch>
        </p:blipFill>
        <p:spPr>
          <a:xfrm>
            <a:off x="5890673" y="4854702"/>
            <a:ext cx="1082385" cy="917885"/>
          </a:xfrm>
          <a:prstGeom prst="roundRect">
            <a:avLst/>
          </a:prstGeom>
        </p:spPr>
      </p:pic>
      <p:sp>
        <p:nvSpPr>
          <p:cNvPr id="7" name="Dikdörtgen 6"/>
          <p:cNvSpPr/>
          <p:nvPr/>
        </p:nvSpPr>
        <p:spPr>
          <a:xfrm>
            <a:off x="2871504" y="1983208"/>
            <a:ext cx="2723728" cy="1477328"/>
          </a:xfrm>
          <a:prstGeom prst="rect">
            <a:avLst/>
          </a:prstGeom>
        </p:spPr>
        <p:txBody>
          <a:bodyPr wrap="square">
            <a:spAutoFit/>
          </a:bodyPr>
          <a:lstStyle/>
          <a:p>
            <a:pPr>
              <a:buFont typeface="Arial" pitchFamily="34" charset="0"/>
              <a:buChar char="•"/>
              <a:defRPr/>
            </a:pPr>
            <a:r>
              <a:rPr lang="tr-TR" b="1" dirty="0">
                <a:solidFill>
                  <a:prstClr val="black">
                    <a:lumMod val="75000"/>
                    <a:lumOff val="25000"/>
                  </a:prstClr>
                </a:solidFill>
                <a:latin typeface="Calibri"/>
              </a:rPr>
              <a:t>Vatandaşların sağlık kurumlarındaki randevu hizmetlerine tek merkezden kolayca ulaşmasını sağlamak.</a:t>
            </a:r>
            <a:endParaRPr lang="en-JM" b="1" dirty="0">
              <a:solidFill>
                <a:prstClr val="black">
                  <a:lumMod val="75000"/>
                  <a:lumOff val="25000"/>
                </a:prstClr>
              </a:solidFill>
              <a:latin typeface="Calibri"/>
            </a:endParaRPr>
          </a:p>
        </p:txBody>
      </p:sp>
      <p:sp>
        <p:nvSpPr>
          <p:cNvPr id="8" name="Dikdörtgen 7"/>
          <p:cNvSpPr/>
          <p:nvPr/>
        </p:nvSpPr>
        <p:spPr>
          <a:xfrm>
            <a:off x="7073517" y="2010817"/>
            <a:ext cx="3373558" cy="1477328"/>
          </a:xfrm>
          <a:prstGeom prst="rect">
            <a:avLst/>
          </a:prstGeom>
        </p:spPr>
        <p:txBody>
          <a:bodyPr wrap="square">
            <a:spAutoFit/>
          </a:bodyPr>
          <a:lstStyle/>
          <a:p>
            <a:pPr>
              <a:buFont typeface="Arial" pitchFamily="34" charset="0"/>
              <a:buChar char="•"/>
              <a:defRPr/>
            </a:pPr>
            <a:r>
              <a:rPr lang="tr-TR" b="1" dirty="0">
                <a:solidFill>
                  <a:prstClr val="black">
                    <a:lumMod val="75000"/>
                    <a:lumOff val="25000"/>
                  </a:prstClr>
                </a:solidFill>
                <a:latin typeface="Calibri"/>
              </a:rPr>
              <a:t>Randevu sisteminin işleyişinden elde edilen verilere bakarak vatandaşlar, hekimler ve T.C. Sağlık Bakanlığı için kolay uygulanabilir çözümler üretmek.</a:t>
            </a:r>
            <a:endParaRPr lang="en-JM" b="1" dirty="0">
              <a:solidFill>
                <a:prstClr val="black">
                  <a:lumMod val="75000"/>
                  <a:lumOff val="25000"/>
                </a:prstClr>
              </a:solidFill>
              <a:latin typeface="Calibri"/>
            </a:endParaRPr>
          </a:p>
        </p:txBody>
      </p:sp>
      <p:sp>
        <p:nvSpPr>
          <p:cNvPr id="9" name="Dikdörtgen 8"/>
          <p:cNvSpPr/>
          <p:nvPr/>
        </p:nvSpPr>
        <p:spPr>
          <a:xfrm>
            <a:off x="2703870" y="4465362"/>
            <a:ext cx="3507074" cy="1754326"/>
          </a:xfrm>
          <a:prstGeom prst="rect">
            <a:avLst/>
          </a:prstGeom>
        </p:spPr>
        <p:txBody>
          <a:bodyPr wrap="square">
            <a:spAutoFit/>
          </a:bodyPr>
          <a:lstStyle/>
          <a:p>
            <a:pPr>
              <a:buFont typeface="Arial" pitchFamily="34" charset="0"/>
              <a:buChar char="•"/>
              <a:defRPr/>
            </a:pPr>
            <a:r>
              <a:rPr lang="tr-TR" b="1" dirty="0">
                <a:solidFill>
                  <a:prstClr val="black">
                    <a:lumMod val="75000"/>
                    <a:lumOff val="25000"/>
                  </a:prstClr>
                </a:solidFill>
                <a:latin typeface="Calibri"/>
              </a:rPr>
              <a:t>Hantal kamu hizmetleri anlayışını ortadan kaldırarak yerine sağlık hizmetleri sunumunda zamana değer veren, zamanın kolay yönetimini sağlayan merkezi bir sistemin yerleşmesini sağlamak. </a:t>
            </a:r>
            <a:endParaRPr lang="en-JM" b="1" dirty="0">
              <a:solidFill>
                <a:prstClr val="black">
                  <a:lumMod val="75000"/>
                  <a:lumOff val="25000"/>
                </a:prstClr>
              </a:solidFill>
              <a:latin typeface="Calibri"/>
            </a:endParaRPr>
          </a:p>
        </p:txBody>
      </p:sp>
      <p:sp>
        <p:nvSpPr>
          <p:cNvPr id="10" name="Dikdörtgen 9"/>
          <p:cNvSpPr/>
          <p:nvPr/>
        </p:nvSpPr>
        <p:spPr>
          <a:xfrm>
            <a:off x="6975602" y="4690034"/>
            <a:ext cx="3096344" cy="1477328"/>
          </a:xfrm>
          <a:prstGeom prst="rect">
            <a:avLst/>
          </a:prstGeom>
        </p:spPr>
        <p:txBody>
          <a:bodyPr wrap="square">
            <a:spAutoFit/>
          </a:bodyPr>
          <a:lstStyle/>
          <a:p>
            <a:pPr>
              <a:buFont typeface="Arial" pitchFamily="34" charset="0"/>
              <a:buChar char="•"/>
              <a:defRPr/>
            </a:pPr>
            <a:r>
              <a:rPr lang="tr-TR" b="1" dirty="0">
                <a:solidFill>
                  <a:prstClr val="black">
                    <a:lumMod val="75000"/>
                    <a:lumOff val="25000"/>
                  </a:prstClr>
                </a:solidFill>
                <a:latin typeface="Calibri"/>
              </a:rPr>
              <a:t>MHRS’ </a:t>
            </a:r>
            <a:r>
              <a:rPr lang="tr-TR" b="1" dirty="0" err="1">
                <a:solidFill>
                  <a:prstClr val="black">
                    <a:lumMod val="75000"/>
                    <a:lumOff val="25000"/>
                  </a:prstClr>
                </a:solidFill>
                <a:latin typeface="Calibri"/>
              </a:rPr>
              <a:t>nin</a:t>
            </a:r>
            <a:r>
              <a:rPr lang="tr-TR" b="1" dirty="0">
                <a:solidFill>
                  <a:prstClr val="black">
                    <a:lumMod val="75000"/>
                    <a:lumOff val="25000"/>
                  </a:prstClr>
                </a:solidFill>
                <a:latin typeface="Calibri"/>
              </a:rPr>
              <a:t> e-sağlık sistemleri ile entegrasyonu sayesinde yerel, bölgesel ve ulusal çapta raporlar üretilmesine katkıda bulunmak. </a:t>
            </a:r>
            <a:endParaRPr lang="en-JM" b="1" dirty="0">
              <a:solidFill>
                <a:prstClr val="black">
                  <a:lumMod val="75000"/>
                  <a:lumOff val="25000"/>
                </a:prstClr>
              </a:solidFill>
              <a:latin typeface="Calibri"/>
            </a:endParaRPr>
          </a:p>
        </p:txBody>
      </p:sp>
      <p:sp>
        <p:nvSpPr>
          <p:cNvPr id="11" name="Dikdörtgen 10"/>
          <p:cNvSpPr/>
          <p:nvPr/>
        </p:nvSpPr>
        <p:spPr>
          <a:xfrm>
            <a:off x="6914743" y="1580126"/>
            <a:ext cx="3384376" cy="35472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1" i="0" u="none" strike="noStrike" kern="0" cap="none" spc="0" normalizeH="0" baseline="0" noProof="0" dirty="0" smtClean="0">
                <a:ln>
                  <a:noFill/>
                </a:ln>
                <a:solidFill>
                  <a:prstClr val="black"/>
                </a:solidFill>
                <a:effectLst/>
                <a:uLnTx/>
                <a:uFillTx/>
                <a:latin typeface="Calibri"/>
                <a:ea typeface="+mn-ea"/>
                <a:cs typeface="+mn-cs"/>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black"/>
                </a:solidFill>
                <a:effectLst/>
                <a:uLnTx/>
                <a:uFillTx/>
                <a:latin typeface="Calibri"/>
                <a:ea typeface="+mn-ea"/>
                <a:cs typeface="+mn-cs"/>
              </a:rPr>
              <a:t>VERİMİ VE KALİTEYİ ARTIRMAK</a:t>
            </a:r>
          </a:p>
          <a:p>
            <a:pPr marL="0" marR="0" lvl="0" indent="0" defTabSz="914400" eaLnBrk="1" fontAlgn="auto" latinLnBrk="0" hangingPunct="1">
              <a:lnSpc>
                <a:spcPct val="100000"/>
              </a:lnSpc>
              <a:spcBef>
                <a:spcPts val="0"/>
              </a:spcBef>
              <a:spcAft>
                <a:spcPts val="0"/>
              </a:spcAft>
              <a:buClrTx/>
              <a:buSzTx/>
              <a:buFontTx/>
              <a:buNone/>
              <a:tabLst/>
              <a:defRPr/>
            </a:pPr>
            <a:endParaRPr kumimoji="0" lang="en-JM" altLang="tr-TR" sz="18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2" name="Dikdörtgen 11"/>
          <p:cNvSpPr/>
          <p:nvPr/>
        </p:nvSpPr>
        <p:spPr>
          <a:xfrm>
            <a:off x="2725789" y="3933438"/>
            <a:ext cx="3485155" cy="35472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1" i="0" u="none" strike="noStrike" kern="0" cap="none" spc="0" normalizeH="0" baseline="0" noProof="0" dirty="0" smtClean="0">
                <a:ln>
                  <a:noFill/>
                </a:ln>
                <a:solidFill>
                  <a:prstClr val="black"/>
                </a:solidFill>
                <a:effectLst/>
                <a:uLnTx/>
                <a:uFillTx/>
                <a:latin typeface="Calibri"/>
                <a:ea typeface="+mn-ea"/>
                <a:cs typeface="+mn-cs"/>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black"/>
                </a:solidFill>
                <a:effectLst/>
                <a:uLnTx/>
                <a:uFillTx/>
                <a:latin typeface="Calibri"/>
                <a:ea typeface="+mn-ea"/>
                <a:cs typeface="+mn-cs"/>
              </a:rPr>
              <a:t>ZAMAN YÖNETİMİNİ SAĞLAMAK</a:t>
            </a:r>
          </a:p>
          <a:p>
            <a:pPr marL="0" marR="0" lvl="0" indent="0" defTabSz="914400" eaLnBrk="1" fontAlgn="auto" latinLnBrk="0" hangingPunct="1">
              <a:lnSpc>
                <a:spcPct val="100000"/>
              </a:lnSpc>
              <a:spcBef>
                <a:spcPts val="0"/>
              </a:spcBef>
              <a:spcAft>
                <a:spcPts val="0"/>
              </a:spcAft>
              <a:buClrTx/>
              <a:buSzTx/>
              <a:buFontTx/>
              <a:buNone/>
              <a:tabLst/>
              <a:defRPr/>
            </a:pPr>
            <a:endParaRPr kumimoji="0" lang="en-JM" altLang="tr-TR" sz="18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3" name="Dikdörtgen 12"/>
          <p:cNvSpPr/>
          <p:nvPr/>
        </p:nvSpPr>
        <p:spPr>
          <a:xfrm>
            <a:off x="6914743" y="3940533"/>
            <a:ext cx="3586235" cy="35472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1" i="0" u="none" strike="noStrike" kern="0" cap="none" spc="0" normalizeH="0" baseline="0" noProof="0" dirty="0" smtClean="0">
                <a:ln>
                  <a:noFill/>
                </a:ln>
                <a:solidFill>
                  <a:prstClr val="black"/>
                </a:solidFill>
                <a:effectLst/>
                <a:uLnTx/>
                <a:uFillTx/>
                <a:latin typeface="Calibri"/>
                <a:ea typeface="+mn-ea"/>
                <a:cs typeface="+mn-cs"/>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black"/>
                </a:solidFill>
                <a:effectLst/>
                <a:uLnTx/>
                <a:uFillTx/>
                <a:latin typeface="Calibri"/>
                <a:ea typeface="+mn-ea"/>
                <a:cs typeface="+mn-cs"/>
              </a:rPr>
              <a:t>KARAR DESTEĞİ SAĞLAMAK</a:t>
            </a:r>
          </a:p>
          <a:p>
            <a:pPr marL="0" marR="0" lvl="0" indent="0" defTabSz="914400" eaLnBrk="1" fontAlgn="auto" latinLnBrk="0" hangingPunct="1">
              <a:lnSpc>
                <a:spcPct val="100000"/>
              </a:lnSpc>
              <a:spcBef>
                <a:spcPts val="0"/>
              </a:spcBef>
              <a:spcAft>
                <a:spcPts val="0"/>
              </a:spcAft>
              <a:buClrTx/>
              <a:buSzTx/>
              <a:buFontTx/>
              <a:buNone/>
              <a:tabLst/>
              <a:defRPr/>
            </a:pPr>
            <a:endParaRPr kumimoji="0" lang="en-JM" altLang="tr-TR" sz="18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5" name="Dikdörtgen 14"/>
          <p:cNvSpPr/>
          <p:nvPr/>
        </p:nvSpPr>
        <p:spPr>
          <a:xfrm>
            <a:off x="2826568" y="1587603"/>
            <a:ext cx="3384376" cy="35472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1800" b="1" i="0" u="none" strike="noStrike" kern="0" cap="none" spc="0" normalizeH="0" baseline="0" noProof="0" dirty="0" smtClean="0">
                <a:ln>
                  <a:noFill/>
                </a:ln>
                <a:solidFill>
                  <a:prstClr val="black"/>
                </a:solidFill>
                <a:effectLst/>
                <a:uLnTx/>
                <a:uFillTx/>
                <a:latin typeface="Calibri"/>
                <a:ea typeface="+mn-ea"/>
                <a:cs typeface="+mn-cs"/>
              </a:rPr>
              <a:t>  ERİŞİMİ KOLAYLAŞTIRMAK</a:t>
            </a:r>
            <a:endParaRPr kumimoji="0" lang="en-JM" altLang="tr-TR" sz="1800" b="1" i="0" u="none" strike="noStrike" kern="0" cap="none" spc="0" normalizeH="0" baseline="0" noProof="0" dirty="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55894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25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1250" fill="hold"/>
                                        <p:tgtEl>
                                          <p:spTgt spid="10"/>
                                        </p:tgtEl>
                                        <p:attrNameLst>
                                          <p:attrName>ppt_x</p:attrName>
                                        </p:attrNameLst>
                                      </p:cBhvr>
                                      <p:tavLst>
                                        <p:tav tm="0">
                                          <p:val>
                                            <p:strVal val="#ppt_x"/>
                                          </p:val>
                                        </p:tav>
                                        <p:tav tm="100000">
                                          <p:val>
                                            <p:strVal val="#ppt_x"/>
                                          </p:val>
                                        </p:tav>
                                      </p:tavLst>
                                    </p:anim>
                                    <p:anim calcmode="lin" valueType="num">
                                      <p:cBhvr additive="base">
                                        <p:cTn id="68" dur="12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animBg="1"/>
      <p:bldP spid="12" grpId="0" animBg="1"/>
      <p:bldP spid="13" grpId="0" animBg="1"/>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10"/>
          <p:cNvGraphicFramePr>
            <a:graphicFrameLocks noGrp="1"/>
          </p:cNvGraphicFramePr>
          <p:nvPr>
            <p:extLst>
              <p:ext uri="{D42A27DB-BD31-4B8C-83A1-F6EECF244321}">
                <p14:modId xmlns:p14="http://schemas.microsoft.com/office/powerpoint/2010/main" val="3444043190"/>
              </p:ext>
            </p:extLst>
          </p:nvPr>
        </p:nvGraphicFramePr>
        <p:xfrm>
          <a:off x="1314054" y="1071717"/>
          <a:ext cx="9136507" cy="1829466"/>
        </p:xfrm>
        <a:graphic>
          <a:graphicData uri="http://schemas.openxmlformats.org/drawingml/2006/table">
            <a:tbl>
              <a:tblPr firstRow="1" firstCol="1" bandRow="1"/>
              <a:tblGrid>
                <a:gridCol w="6337937">
                  <a:extLst>
                    <a:ext uri="{9D8B030D-6E8A-4147-A177-3AD203B41FA5}">
                      <a16:colId xmlns:a16="http://schemas.microsoft.com/office/drawing/2014/main" xmlns="" val="20000"/>
                    </a:ext>
                  </a:extLst>
                </a:gridCol>
                <a:gridCol w="2798570">
                  <a:extLst>
                    <a:ext uri="{9D8B030D-6E8A-4147-A177-3AD203B41FA5}">
                      <a16:colId xmlns:a16="http://schemas.microsoft.com/office/drawing/2014/main" xmlns="" val="20001"/>
                    </a:ext>
                  </a:extLst>
                </a:gridCol>
              </a:tblGrid>
              <a:tr h="263934">
                <a:tc>
                  <a:txBody>
                    <a:bodyPr/>
                    <a:lstStyle>
                      <a:lvl1pPr marL="0" algn="l" defTabSz="457189" rtl="0" eaLnBrk="1" latinLnBrk="0" hangingPunct="1">
                        <a:defRPr sz="1800" kern="1200">
                          <a:solidFill>
                            <a:schemeClr val="tx1"/>
                          </a:solidFill>
                          <a:latin typeface="Calibri"/>
                        </a:defRPr>
                      </a:lvl1pPr>
                      <a:lvl2pPr marL="457189" algn="l" defTabSz="457189" rtl="0" eaLnBrk="1" latinLnBrk="0" hangingPunct="1">
                        <a:defRPr sz="1800" kern="1200">
                          <a:solidFill>
                            <a:schemeClr val="tx1"/>
                          </a:solidFill>
                          <a:latin typeface="Calibri"/>
                        </a:defRPr>
                      </a:lvl2pPr>
                      <a:lvl3pPr marL="914377" algn="l" defTabSz="457189" rtl="0" eaLnBrk="1" latinLnBrk="0" hangingPunct="1">
                        <a:defRPr sz="1800" kern="1200">
                          <a:solidFill>
                            <a:schemeClr val="tx1"/>
                          </a:solidFill>
                          <a:latin typeface="Calibri"/>
                        </a:defRPr>
                      </a:lvl3pPr>
                      <a:lvl4pPr marL="1371566" algn="l" defTabSz="457189" rtl="0" eaLnBrk="1" latinLnBrk="0" hangingPunct="1">
                        <a:defRPr sz="1800" kern="1200">
                          <a:solidFill>
                            <a:schemeClr val="tx1"/>
                          </a:solidFill>
                          <a:latin typeface="Calibri"/>
                        </a:defRPr>
                      </a:lvl4pPr>
                      <a:lvl5pPr marL="1828754" algn="l" defTabSz="457189" rtl="0" eaLnBrk="1" latinLnBrk="0" hangingPunct="1">
                        <a:defRPr sz="1800" kern="1200">
                          <a:solidFill>
                            <a:schemeClr val="tx1"/>
                          </a:solidFill>
                          <a:latin typeface="Calibri"/>
                        </a:defRPr>
                      </a:lvl5pPr>
                      <a:lvl6pPr marL="2285943" algn="l" defTabSz="457189" rtl="0" eaLnBrk="1" latinLnBrk="0" hangingPunct="1">
                        <a:defRPr sz="1800" kern="1200">
                          <a:solidFill>
                            <a:schemeClr val="tx1"/>
                          </a:solidFill>
                          <a:latin typeface="Calibri"/>
                        </a:defRPr>
                      </a:lvl6pPr>
                      <a:lvl7pPr marL="2743131" algn="l" defTabSz="457189" rtl="0" eaLnBrk="1" latinLnBrk="0" hangingPunct="1">
                        <a:defRPr sz="1800" kern="1200">
                          <a:solidFill>
                            <a:schemeClr val="tx1"/>
                          </a:solidFill>
                          <a:latin typeface="Calibri"/>
                        </a:defRPr>
                      </a:lvl7pPr>
                      <a:lvl8pPr marL="3200320" algn="l" defTabSz="457189" rtl="0" eaLnBrk="1" latinLnBrk="0" hangingPunct="1">
                        <a:defRPr sz="1800" kern="1200">
                          <a:solidFill>
                            <a:schemeClr val="tx1"/>
                          </a:solidFill>
                          <a:latin typeface="Calibri"/>
                        </a:defRPr>
                      </a:lvl8pPr>
                      <a:lvl9pPr marL="3657509" algn="l" defTabSz="457189" rtl="0" eaLnBrk="1" latinLnBrk="0" hangingPunct="1">
                        <a:defRPr sz="1800" kern="1200">
                          <a:solidFill>
                            <a:schemeClr val="tx1"/>
                          </a:solidFill>
                          <a:latin typeface="Calibri"/>
                        </a:defRPr>
                      </a:lvl9pPr>
                    </a:lstStyle>
                    <a:p>
                      <a:pPr algn="ctr">
                        <a:lnSpc>
                          <a:spcPct val="107000"/>
                        </a:lnSpc>
                        <a:spcAft>
                          <a:spcPts val="0"/>
                        </a:spcAft>
                        <a:tabLst>
                          <a:tab pos="359410" algn="l"/>
                        </a:tabLst>
                      </a:pPr>
                      <a:r>
                        <a:rPr lang="en-US" sz="1600" b="1" dirty="0" smtClean="0">
                          <a:solidFill>
                            <a:srgbClr val="FF0000"/>
                          </a:solidFill>
                          <a:effectLst/>
                        </a:rPr>
                        <a:t>POLIKLINIKLER</a:t>
                      </a:r>
                      <a:endParaRPr lang="tr-TR" sz="1400" b="1" dirty="0">
                        <a:solidFill>
                          <a:srgbClr val="FF0000"/>
                        </a:solidFill>
                        <a:effectLst/>
                        <a:latin typeface="Calibri"/>
                        <a:ea typeface="Calibri"/>
                        <a:cs typeface="Times New Roman"/>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tx1"/>
                          </a:solidFill>
                          <a:latin typeface="Calibri"/>
                        </a:defRPr>
                      </a:lvl1pPr>
                      <a:lvl2pPr marL="457189" algn="l" defTabSz="457189" rtl="0" eaLnBrk="1" latinLnBrk="0" hangingPunct="1">
                        <a:defRPr sz="1800" kern="1200">
                          <a:solidFill>
                            <a:schemeClr val="tx1"/>
                          </a:solidFill>
                          <a:latin typeface="Calibri"/>
                        </a:defRPr>
                      </a:lvl2pPr>
                      <a:lvl3pPr marL="914377" algn="l" defTabSz="457189" rtl="0" eaLnBrk="1" latinLnBrk="0" hangingPunct="1">
                        <a:defRPr sz="1800" kern="1200">
                          <a:solidFill>
                            <a:schemeClr val="tx1"/>
                          </a:solidFill>
                          <a:latin typeface="Calibri"/>
                        </a:defRPr>
                      </a:lvl3pPr>
                      <a:lvl4pPr marL="1371566" algn="l" defTabSz="457189" rtl="0" eaLnBrk="1" latinLnBrk="0" hangingPunct="1">
                        <a:defRPr sz="1800" kern="1200">
                          <a:solidFill>
                            <a:schemeClr val="tx1"/>
                          </a:solidFill>
                          <a:latin typeface="Calibri"/>
                        </a:defRPr>
                      </a:lvl4pPr>
                      <a:lvl5pPr marL="1828754" algn="l" defTabSz="457189" rtl="0" eaLnBrk="1" latinLnBrk="0" hangingPunct="1">
                        <a:defRPr sz="1800" kern="1200">
                          <a:solidFill>
                            <a:schemeClr val="tx1"/>
                          </a:solidFill>
                          <a:latin typeface="Calibri"/>
                        </a:defRPr>
                      </a:lvl5pPr>
                      <a:lvl6pPr marL="2285943" algn="l" defTabSz="457189" rtl="0" eaLnBrk="1" latinLnBrk="0" hangingPunct="1">
                        <a:defRPr sz="1800" kern="1200">
                          <a:solidFill>
                            <a:schemeClr val="tx1"/>
                          </a:solidFill>
                          <a:latin typeface="Calibri"/>
                        </a:defRPr>
                      </a:lvl6pPr>
                      <a:lvl7pPr marL="2743131" algn="l" defTabSz="457189" rtl="0" eaLnBrk="1" latinLnBrk="0" hangingPunct="1">
                        <a:defRPr sz="1800" kern="1200">
                          <a:solidFill>
                            <a:schemeClr val="tx1"/>
                          </a:solidFill>
                          <a:latin typeface="Calibri"/>
                        </a:defRPr>
                      </a:lvl7pPr>
                      <a:lvl8pPr marL="3200320" algn="l" defTabSz="457189" rtl="0" eaLnBrk="1" latinLnBrk="0" hangingPunct="1">
                        <a:defRPr sz="1800" kern="1200">
                          <a:solidFill>
                            <a:schemeClr val="tx1"/>
                          </a:solidFill>
                          <a:latin typeface="Calibri"/>
                        </a:defRPr>
                      </a:lvl8pPr>
                      <a:lvl9pPr marL="3657509" algn="l" defTabSz="457189" rtl="0" eaLnBrk="1" latinLnBrk="0" hangingPunct="1">
                        <a:defRPr sz="1800" kern="1200">
                          <a:solidFill>
                            <a:schemeClr val="tx1"/>
                          </a:solidFill>
                          <a:latin typeface="Calibri"/>
                        </a:defRPr>
                      </a:lvl9pPr>
                    </a:lstStyle>
                    <a:p>
                      <a:pPr algn="ctr">
                        <a:lnSpc>
                          <a:spcPct val="107000"/>
                        </a:lnSpc>
                        <a:spcAft>
                          <a:spcPts val="0"/>
                        </a:spcAft>
                        <a:tabLst>
                          <a:tab pos="359410" algn="l"/>
                        </a:tabLst>
                      </a:pPr>
                      <a:r>
                        <a:rPr lang="en-US" sz="1600" b="1" dirty="0" err="1">
                          <a:solidFill>
                            <a:srgbClr val="FF0000"/>
                          </a:solidFill>
                          <a:effectLst/>
                        </a:rPr>
                        <a:t>Günlük</a:t>
                      </a:r>
                      <a:r>
                        <a:rPr lang="en-US" sz="1600" b="1" dirty="0">
                          <a:solidFill>
                            <a:srgbClr val="FF0000"/>
                          </a:solidFill>
                          <a:effectLst/>
                        </a:rPr>
                        <a:t> </a:t>
                      </a:r>
                      <a:r>
                        <a:rPr lang="en-US" sz="1600" b="1" dirty="0" err="1">
                          <a:solidFill>
                            <a:srgbClr val="FF0000"/>
                          </a:solidFill>
                          <a:effectLst/>
                        </a:rPr>
                        <a:t>Poliklinik</a:t>
                      </a:r>
                      <a:r>
                        <a:rPr lang="en-US" sz="1600" b="1" dirty="0">
                          <a:solidFill>
                            <a:srgbClr val="FF0000"/>
                          </a:solidFill>
                          <a:effectLst/>
                        </a:rPr>
                        <a:t> </a:t>
                      </a:r>
                      <a:r>
                        <a:rPr lang="en-US" sz="1600" b="1" dirty="0" err="1">
                          <a:solidFill>
                            <a:srgbClr val="FF0000"/>
                          </a:solidFill>
                          <a:effectLst/>
                        </a:rPr>
                        <a:t>Kapasitesi</a:t>
                      </a:r>
                      <a:endParaRPr lang="tr-TR" sz="1400" b="1" dirty="0">
                        <a:solidFill>
                          <a:srgbClr val="FF0000"/>
                        </a:solidFill>
                        <a:effectLst/>
                        <a:latin typeface="Calibri"/>
                        <a:ea typeface="Calibri"/>
                        <a:cs typeface="Times New Roman"/>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48521">
                <a:tc>
                  <a:txBody>
                    <a:bodyPr/>
                    <a:lstStyle>
                      <a:lvl1pPr marL="0" algn="l" defTabSz="457189" rtl="0" eaLnBrk="1" latinLnBrk="0" hangingPunct="1">
                        <a:defRPr sz="1800" kern="1200">
                          <a:solidFill>
                            <a:schemeClr val="tx1"/>
                          </a:solidFill>
                          <a:latin typeface="Calibri"/>
                        </a:defRPr>
                      </a:lvl1pPr>
                      <a:lvl2pPr marL="457189" algn="l" defTabSz="457189" rtl="0" eaLnBrk="1" latinLnBrk="0" hangingPunct="1">
                        <a:defRPr sz="1800" kern="1200">
                          <a:solidFill>
                            <a:schemeClr val="tx1"/>
                          </a:solidFill>
                          <a:latin typeface="Calibri"/>
                        </a:defRPr>
                      </a:lvl2pPr>
                      <a:lvl3pPr marL="914377" algn="l" defTabSz="457189" rtl="0" eaLnBrk="1" latinLnBrk="0" hangingPunct="1">
                        <a:defRPr sz="1800" kern="1200">
                          <a:solidFill>
                            <a:schemeClr val="tx1"/>
                          </a:solidFill>
                          <a:latin typeface="Calibri"/>
                        </a:defRPr>
                      </a:lvl3pPr>
                      <a:lvl4pPr marL="1371566" algn="l" defTabSz="457189" rtl="0" eaLnBrk="1" latinLnBrk="0" hangingPunct="1">
                        <a:defRPr sz="1800" kern="1200">
                          <a:solidFill>
                            <a:schemeClr val="tx1"/>
                          </a:solidFill>
                          <a:latin typeface="Calibri"/>
                        </a:defRPr>
                      </a:lvl4pPr>
                      <a:lvl5pPr marL="1828754" algn="l" defTabSz="457189" rtl="0" eaLnBrk="1" latinLnBrk="0" hangingPunct="1">
                        <a:defRPr sz="1800" kern="1200">
                          <a:solidFill>
                            <a:schemeClr val="tx1"/>
                          </a:solidFill>
                          <a:latin typeface="Calibri"/>
                        </a:defRPr>
                      </a:lvl5pPr>
                      <a:lvl6pPr marL="2285943" algn="l" defTabSz="457189" rtl="0" eaLnBrk="1" latinLnBrk="0" hangingPunct="1">
                        <a:defRPr sz="1800" kern="1200">
                          <a:solidFill>
                            <a:schemeClr val="tx1"/>
                          </a:solidFill>
                          <a:latin typeface="Calibri"/>
                        </a:defRPr>
                      </a:lvl6pPr>
                      <a:lvl7pPr marL="2743131" algn="l" defTabSz="457189" rtl="0" eaLnBrk="1" latinLnBrk="0" hangingPunct="1">
                        <a:defRPr sz="1800" kern="1200">
                          <a:solidFill>
                            <a:schemeClr val="tx1"/>
                          </a:solidFill>
                          <a:latin typeface="Calibri"/>
                        </a:defRPr>
                      </a:lvl7pPr>
                      <a:lvl8pPr marL="3200320" algn="l" defTabSz="457189" rtl="0" eaLnBrk="1" latinLnBrk="0" hangingPunct="1">
                        <a:defRPr sz="1800" kern="1200">
                          <a:solidFill>
                            <a:schemeClr val="tx1"/>
                          </a:solidFill>
                          <a:latin typeface="Calibri"/>
                        </a:defRPr>
                      </a:lvl8pPr>
                      <a:lvl9pPr marL="3657509" algn="l" defTabSz="457189" rtl="0" eaLnBrk="1" latinLnBrk="0" hangingPunct="1">
                        <a:defRPr sz="1800" kern="1200">
                          <a:solidFill>
                            <a:schemeClr val="tx1"/>
                          </a:solidFill>
                          <a:latin typeface="Calibri"/>
                        </a:defRPr>
                      </a:lvl9pPr>
                    </a:lstStyle>
                    <a:p>
                      <a:pPr algn="just">
                        <a:lnSpc>
                          <a:spcPct val="107000"/>
                        </a:lnSpc>
                        <a:spcAft>
                          <a:spcPts val="0"/>
                        </a:spcAft>
                        <a:tabLst>
                          <a:tab pos="359410" algn="l"/>
                        </a:tabLst>
                      </a:pPr>
                      <a:r>
                        <a:rPr lang="en-US" sz="1600" dirty="0">
                          <a:solidFill>
                            <a:schemeClr val="bg1"/>
                          </a:solidFill>
                          <a:effectLst/>
                        </a:rPr>
                        <a:t>Ana Dal </a:t>
                      </a:r>
                      <a:r>
                        <a:rPr lang="en-US" sz="1600" dirty="0" err="1">
                          <a:solidFill>
                            <a:schemeClr val="bg1"/>
                          </a:solidFill>
                          <a:effectLst/>
                        </a:rPr>
                        <a:t>Branş</a:t>
                      </a:r>
                      <a:r>
                        <a:rPr lang="en-US" sz="1600" dirty="0">
                          <a:solidFill>
                            <a:schemeClr val="bg1"/>
                          </a:solidFill>
                          <a:effectLst/>
                        </a:rPr>
                        <a:t> </a:t>
                      </a:r>
                      <a:r>
                        <a:rPr lang="tr-TR" sz="1600" dirty="0" smtClean="0">
                          <a:solidFill>
                            <a:schemeClr val="bg1"/>
                          </a:solidFill>
                          <a:effectLst/>
                        </a:rPr>
                        <a:t> </a:t>
                      </a:r>
                      <a:r>
                        <a:rPr lang="en-US" sz="1600" dirty="0" err="1" smtClean="0">
                          <a:solidFill>
                            <a:schemeClr val="bg1"/>
                          </a:solidFill>
                          <a:effectLst/>
                        </a:rPr>
                        <a:t>Poliklinikleri</a:t>
                      </a:r>
                      <a:endParaRPr lang="tr-TR" sz="1400" dirty="0">
                        <a:solidFill>
                          <a:schemeClr val="bg1"/>
                        </a:solidFill>
                        <a:effectLst/>
                        <a:latin typeface="Calibri"/>
                        <a:ea typeface="Calibri"/>
                        <a:cs typeface="Times New Roman"/>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tx1"/>
                          </a:solidFill>
                          <a:latin typeface="Calibri"/>
                        </a:defRPr>
                      </a:lvl1pPr>
                      <a:lvl2pPr marL="457189" algn="l" defTabSz="457189" rtl="0" eaLnBrk="1" latinLnBrk="0" hangingPunct="1">
                        <a:defRPr sz="1800" kern="1200">
                          <a:solidFill>
                            <a:schemeClr val="tx1"/>
                          </a:solidFill>
                          <a:latin typeface="Calibri"/>
                        </a:defRPr>
                      </a:lvl2pPr>
                      <a:lvl3pPr marL="914377" algn="l" defTabSz="457189" rtl="0" eaLnBrk="1" latinLnBrk="0" hangingPunct="1">
                        <a:defRPr sz="1800" kern="1200">
                          <a:solidFill>
                            <a:schemeClr val="tx1"/>
                          </a:solidFill>
                          <a:latin typeface="Calibri"/>
                        </a:defRPr>
                      </a:lvl3pPr>
                      <a:lvl4pPr marL="1371566" algn="l" defTabSz="457189" rtl="0" eaLnBrk="1" latinLnBrk="0" hangingPunct="1">
                        <a:defRPr sz="1800" kern="1200">
                          <a:solidFill>
                            <a:schemeClr val="tx1"/>
                          </a:solidFill>
                          <a:latin typeface="Calibri"/>
                        </a:defRPr>
                      </a:lvl4pPr>
                      <a:lvl5pPr marL="1828754" algn="l" defTabSz="457189" rtl="0" eaLnBrk="1" latinLnBrk="0" hangingPunct="1">
                        <a:defRPr sz="1800" kern="1200">
                          <a:solidFill>
                            <a:schemeClr val="tx1"/>
                          </a:solidFill>
                          <a:latin typeface="Calibri"/>
                        </a:defRPr>
                      </a:lvl5pPr>
                      <a:lvl6pPr marL="2285943" algn="l" defTabSz="457189" rtl="0" eaLnBrk="1" latinLnBrk="0" hangingPunct="1">
                        <a:defRPr sz="1800" kern="1200">
                          <a:solidFill>
                            <a:schemeClr val="tx1"/>
                          </a:solidFill>
                          <a:latin typeface="Calibri"/>
                        </a:defRPr>
                      </a:lvl6pPr>
                      <a:lvl7pPr marL="2743131" algn="l" defTabSz="457189" rtl="0" eaLnBrk="1" latinLnBrk="0" hangingPunct="1">
                        <a:defRPr sz="1800" kern="1200">
                          <a:solidFill>
                            <a:schemeClr val="tx1"/>
                          </a:solidFill>
                          <a:latin typeface="Calibri"/>
                        </a:defRPr>
                      </a:lvl7pPr>
                      <a:lvl8pPr marL="3200320" algn="l" defTabSz="457189" rtl="0" eaLnBrk="1" latinLnBrk="0" hangingPunct="1">
                        <a:defRPr sz="1800" kern="1200">
                          <a:solidFill>
                            <a:schemeClr val="tx1"/>
                          </a:solidFill>
                          <a:latin typeface="Calibri"/>
                        </a:defRPr>
                      </a:lvl8pPr>
                      <a:lvl9pPr marL="3657509" algn="l" defTabSz="457189" rtl="0" eaLnBrk="1" latinLnBrk="0" hangingPunct="1">
                        <a:defRPr sz="1800" kern="1200">
                          <a:solidFill>
                            <a:schemeClr val="tx1"/>
                          </a:solidFill>
                          <a:latin typeface="Calibri"/>
                        </a:defRPr>
                      </a:lvl9pPr>
                    </a:lstStyle>
                    <a:p>
                      <a:pPr algn="ctr">
                        <a:lnSpc>
                          <a:spcPct val="107000"/>
                        </a:lnSpc>
                        <a:spcAft>
                          <a:spcPts val="0"/>
                        </a:spcAft>
                        <a:tabLst>
                          <a:tab pos="359410" algn="l"/>
                        </a:tabLst>
                      </a:pPr>
                      <a:r>
                        <a:rPr lang="en-US" sz="1600" dirty="0">
                          <a:solidFill>
                            <a:schemeClr val="bg1"/>
                          </a:solidFill>
                          <a:effectLst/>
                        </a:rPr>
                        <a:t>42</a:t>
                      </a:r>
                      <a:endParaRPr lang="tr-TR" sz="1400" dirty="0">
                        <a:solidFill>
                          <a:schemeClr val="bg1"/>
                        </a:solidFill>
                        <a:effectLst/>
                        <a:latin typeface="Calibri"/>
                        <a:ea typeface="Calibri"/>
                        <a:cs typeface="Times New Roman"/>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48521">
                <a:tc>
                  <a:txBody>
                    <a:bodyPr/>
                    <a:lstStyle>
                      <a:lvl1pPr marL="0" algn="l" defTabSz="457189" rtl="0" eaLnBrk="1" latinLnBrk="0" hangingPunct="1">
                        <a:defRPr sz="1800" kern="1200">
                          <a:solidFill>
                            <a:schemeClr val="tx1"/>
                          </a:solidFill>
                          <a:latin typeface="Calibri"/>
                        </a:defRPr>
                      </a:lvl1pPr>
                      <a:lvl2pPr marL="457189" algn="l" defTabSz="457189" rtl="0" eaLnBrk="1" latinLnBrk="0" hangingPunct="1">
                        <a:defRPr sz="1800" kern="1200">
                          <a:solidFill>
                            <a:schemeClr val="tx1"/>
                          </a:solidFill>
                          <a:latin typeface="Calibri"/>
                        </a:defRPr>
                      </a:lvl2pPr>
                      <a:lvl3pPr marL="914377" algn="l" defTabSz="457189" rtl="0" eaLnBrk="1" latinLnBrk="0" hangingPunct="1">
                        <a:defRPr sz="1800" kern="1200">
                          <a:solidFill>
                            <a:schemeClr val="tx1"/>
                          </a:solidFill>
                          <a:latin typeface="Calibri"/>
                        </a:defRPr>
                      </a:lvl3pPr>
                      <a:lvl4pPr marL="1371566" algn="l" defTabSz="457189" rtl="0" eaLnBrk="1" latinLnBrk="0" hangingPunct="1">
                        <a:defRPr sz="1800" kern="1200">
                          <a:solidFill>
                            <a:schemeClr val="tx1"/>
                          </a:solidFill>
                          <a:latin typeface="Calibri"/>
                        </a:defRPr>
                      </a:lvl4pPr>
                      <a:lvl5pPr marL="1828754" algn="l" defTabSz="457189" rtl="0" eaLnBrk="1" latinLnBrk="0" hangingPunct="1">
                        <a:defRPr sz="1800" kern="1200">
                          <a:solidFill>
                            <a:schemeClr val="tx1"/>
                          </a:solidFill>
                          <a:latin typeface="Calibri"/>
                        </a:defRPr>
                      </a:lvl5pPr>
                      <a:lvl6pPr marL="2285943" algn="l" defTabSz="457189" rtl="0" eaLnBrk="1" latinLnBrk="0" hangingPunct="1">
                        <a:defRPr sz="1800" kern="1200">
                          <a:solidFill>
                            <a:schemeClr val="tx1"/>
                          </a:solidFill>
                          <a:latin typeface="Calibri"/>
                        </a:defRPr>
                      </a:lvl6pPr>
                      <a:lvl7pPr marL="2743131" algn="l" defTabSz="457189" rtl="0" eaLnBrk="1" latinLnBrk="0" hangingPunct="1">
                        <a:defRPr sz="1800" kern="1200">
                          <a:solidFill>
                            <a:schemeClr val="tx1"/>
                          </a:solidFill>
                          <a:latin typeface="Calibri"/>
                        </a:defRPr>
                      </a:lvl7pPr>
                      <a:lvl8pPr marL="3200320" algn="l" defTabSz="457189" rtl="0" eaLnBrk="1" latinLnBrk="0" hangingPunct="1">
                        <a:defRPr sz="1800" kern="1200">
                          <a:solidFill>
                            <a:schemeClr val="tx1"/>
                          </a:solidFill>
                          <a:latin typeface="Calibri"/>
                        </a:defRPr>
                      </a:lvl8pPr>
                      <a:lvl9pPr marL="3657509" algn="l" defTabSz="457189" rtl="0" eaLnBrk="1" latinLnBrk="0" hangingPunct="1">
                        <a:defRPr sz="1800" kern="1200">
                          <a:solidFill>
                            <a:schemeClr val="tx1"/>
                          </a:solidFill>
                          <a:latin typeface="Calibri"/>
                        </a:defRPr>
                      </a:lvl9pPr>
                    </a:lstStyle>
                    <a:p>
                      <a:pPr algn="just">
                        <a:lnSpc>
                          <a:spcPct val="107000"/>
                        </a:lnSpc>
                        <a:spcAft>
                          <a:spcPts val="0"/>
                        </a:spcAft>
                        <a:tabLst>
                          <a:tab pos="359410" algn="l"/>
                        </a:tabLst>
                      </a:pPr>
                      <a:r>
                        <a:rPr lang="en-US" sz="1600" dirty="0" err="1">
                          <a:solidFill>
                            <a:schemeClr val="bg1"/>
                          </a:solidFill>
                          <a:effectLst/>
                        </a:rPr>
                        <a:t>Erişkin</a:t>
                      </a:r>
                      <a:r>
                        <a:rPr lang="en-US" sz="1600" dirty="0">
                          <a:solidFill>
                            <a:schemeClr val="bg1"/>
                          </a:solidFill>
                          <a:effectLst/>
                        </a:rPr>
                        <a:t> Yan </a:t>
                      </a:r>
                      <a:r>
                        <a:rPr lang="en-US" sz="1600" dirty="0" err="1">
                          <a:solidFill>
                            <a:schemeClr val="bg1"/>
                          </a:solidFill>
                          <a:effectLst/>
                        </a:rPr>
                        <a:t>Dal</a:t>
                      </a:r>
                      <a:r>
                        <a:rPr lang="en-US" sz="1600" dirty="0">
                          <a:solidFill>
                            <a:schemeClr val="bg1"/>
                          </a:solidFill>
                          <a:effectLst/>
                        </a:rPr>
                        <a:t> </a:t>
                      </a:r>
                      <a:r>
                        <a:rPr lang="en-US" sz="1600" dirty="0" err="1" smtClean="0">
                          <a:solidFill>
                            <a:schemeClr val="bg1"/>
                          </a:solidFill>
                          <a:effectLst/>
                        </a:rPr>
                        <a:t>Branş</a:t>
                      </a:r>
                      <a:r>
                        <a:rPr lang="tr-TR" sz="1600" dirty="0" smtClean="0">
                          <a:solidFill>
                            <a:schemeClr val="bg1"/>
                          </a:solidFill>
                          <a:effectLst/>
                        </a:rPr>
                        <a:t> </a:t>
                      </a:r>
                      <a:r>
                        <a:rPr lang="en-US" sz="1600" dirty="0" smtClean="0">
                          <a:solidFill>
                            <a:schemeClr val="bg1"/>
                          </a:solidFill>
                          <a:effectLst/>
                        </a:rPr>
                        <a:t> </a:t>
                      </a:r>
                      <a:r>
                        <a:rPr lang="en-US" sz="1600" dirty="0" err="1">
                          <a:solidFill>
                            <a:schemeClr val="bg1"/>
                          </a:solidFill>
                          <a:effectLst/>
                        </a:rPr>
                        <a:t>Poliklinikleri</a:t>
                      </a:r>
                      <a:endParaRPr lang="tr-TR" sz="1400" dirty="0">
                        <a:solidFill>
                          <a:schemeClr val="bg1"/>
                        </a:solidFill>
                        <a:effectLst/>
                        <a:latin typeface="Calibri"/>
                        <a:ea typeface="Calibri"/>
                        <a:cs typeface="Times New Roman"/>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tx1"/>
                          </a:solidFill>
                          <a:latin typeface="Calibri"/>
                        </a:defRPr>
                      </a:lvl1pPr>
                      <a:lvl2pPr marL="457189" algn="l" defTabSz="457189" rtl="0" eaLnBrk="1" latinLnBrk="0" hangingPunct="1">
                        <a:defRPr sz="1800" kern="1200">
                          <a:solidFill>
                            <a:schemeClr val="tx1"/>
                          </a:solidFill>
                          <a:latin typeface="Calibri"/>
                        </a:defRPr>
                      </a:lvl2pPr>
                      <a:lvl3pPr marL="914377" algn="l" defTabSz="457189" rtl="0" eaLnBrk="1" latinLnBrk="0" hangingPunct="1">
                        <a:defRPr sz="1800" kern="1200">
                          <a:solidFill>
                            <a:schemeClr val="tx1"/>
                          </a:solidFill>
                          <a:latin typeface="Calibri"/>
                        </a:defRPr>
                      </a:lvl3pPr>
                      <a:lvl4pPr marL="1371566" algn="l" defTabSz="457189" rtl="0" eaLnBrk="1" latinLnBrk="0" hangingPunct="1">
                        <a:defRPr sz="1800" kern="1200">
                          <a:solidFill>
                            <a:schemeClr val="tx1"/>
                          </a:solidFill>
                          <a:latin typeface="Calibri"/>
                        </a:defRPr>
                      </a:lvl4pPr>
                      <a:lvl5pPr marL="1828754" algn="l" defTabSz="457189" rtl="0" eaLnBrk="1" latinLnBrk="0" hangingPunct="1">
                        <a:defRPr sz="1800" kern="1200">
                          <a:solidFill>
                            <a:schemeClr val="tx1"/>
                          </a:solidFill>
                          <a:latin typeface="Calibri"/>
                        </a:defRPr>
                      </a:lvl5pPr>
                      <a:lvl6pPr marL="2285943" algn="l" defTabSz="457189" rtl="0" eaLnBrk="1" latinLnBrk="0" hangingPunct="1">
                        <a:defRPr sz="1800" kern="1200">
                          <a:solidFill>
                            <a:schemeClr val="tx1"/>
                          </a:solidFill>
                          <a:latin typeface="Calibri"/>
                        </a:defRPr>
                      </a:lvl6pPr>
                      <a:lvl7pPr marL="2743131" algn="l" defTabSz="457189" rtl="0" eaLnBrk="1" latinLnBrk="0" hangingPunct="1">
                        <a:defRPr sz="1800" kern="1200">
                          <a:solidFill>
                            <a:schemeClr val="tx1"/>
                          </a:solidFill>
                          <a:latin typeface="Calibri"/>
                        </a:defRPr>
                      </a:lvl7pPr>
                      <a:lvl8pPr marL="3200320" algn="l" defTabSz="457189" rtl="0" eaLnBrk="1" latinLnBrk="0" hangingPunct="1">
                        <a:defRPr sz="1800" kern="1200">
                          <a:solidFill>
                            <a:schemeClr val="tx1"/>
                          </a:solidFill>
                          <a:latin typeface="Calibri"/>
                        </a:defRPr>
                      </a:lvl8pPr>
                      <a:lvl9pPr marL="3657509" algn="l" defTabSz="457189" rtl="0" eaLnBrk="1" latinLnBrk="0" hangingPunct="1">
                        <a:defRPr sz="1800" kern="1200">
                          <a:solidFill>
                            <a:schemeClr val="tx1"/>
                          </a:solidFill>
                          <a:latin typeface="Calibri"/>
                        </a:defRPr>
                      </a:lvl9pPr>
                    </a:lstStyle>
                    <a:p>
                      <a:pPr algn="ctr">
                        <a:lnSpc>
                          <a:spcPct val="107000"/>
                        </a:lnSpc>
                        <a:spcAft>
                          <a:spcPts val="0"/>
                        </a:spcAft>
                        <a:tabLst>
                          <a:tab pos="359410" algn="l"/>
                        </a:tabLst>
                      </a:pPr>
                      <a:r>
                        <a:rPr lang="en-US" sz="1600" dirty="0">
                          <a:solidFill>
                            <a:schemeClr val="bg1"/>
                          </a:solidFill>
                          <a:effectLst/>
                        </a:rPr>
                        <a:t>42</a:t>
                      </a:r>
                      <a:endParaRPr lang="tr-TR" sz="1400" dirty="0">
                        <a:solidFill>
                          <a:schemeClr val="bg1"/>
                        </a:solidFill>
                        <a:effectLst/>
                        <a:latin typeface="Calibri"/>
                        <a:ea typeface="Calibri"/>
                        <a:cs typeface="Times New Roman"/>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48521">
                <a:tc>
                  <a:txBody>
                    <a:bodyPr/>
                    <a:lstStyle>
                      <a:lvl1pPr marL="0" algn="l" defTabSz="457189" rtl="0" eaLnBrk="1" latinLnBrk="0" hangingPunct="1">
                        <a:defRPr sz="1800" kern="1200">
                          <a:solidFill>
                            <a:schemeClr val="tx1"/>
                          </a:solidFill>
                          <a:latin typeface="Calibri"/>
                        </a:defRPr>
                      </a:lvl1pPr>
                      <a:lvl2pPr marL="457189" algn="l" defTabSz="457189" rtl="0" eaLnBrk="1" latinLnBrk="0" hangingPunct="1">
                        <a:defRPr sz="1800" kern="1200">
                          <a:solidFill>
                            <a:schemeClr val="tx1"/>
                          </a:solidFill>
                          <a:latin typeface="Calibri"/>
                        </a:defRPr>
                      </a:lvl2pPr>
                      <a:lvl3pPr marL="914377" algn="l" defTabSz="457189" rtl="0" eaLnBrk="1" latinLnBrk="0" hangingPunct="1">
                        <a:defRPr sz="1800" kern="1200">
                          <a:solidFill>
                            <a:schemeClr val="tx1"/>
                          </a:solidFill>
                          <a:latin typeface="Calibri"/>
                        </a:defRPr>
                      </a:lvl3pPr>
                      <a:lvl4pPr marL="1371566" algn="l" defTabSz="457189" rtl="0" eaLnBrk="1" latinLnBrk="0" hangingPunct="1">
                        <a:defRPr sz="1800" kern="1200">
                          <a:solidFill>
                            <a:schemeClr val="tx1"/>
                          </a:solidFill>
                          <a:latin typeface="Calibri"/>
                        </a:defRPr>
                      </a:lvl4pPr>
                      <a:lvl5pPr marL="1828754" algn="l" defTabSz="457189" rtl="0" eaLnBrk="1" latinLnBrk="0" hangingPunct="1">
                        <a:defRPr sz="1800" kern="1200">
                          <a:solidFill>
                            <a:schemeClr val="tx1"/>
                          </a:solidFill>
                          <a:latin typeface="Calibri"/>
                        </a:defRPr>
                      </a:lvl5pPr>
                      <a:lvl6pPr marL="2285943" algn="l" defTabSz="457189" rtl="0" eaLnBrk="1" latinLnBrk="0" hangingPunct="1">
                        <a:defRPr sz="1800" kern="1200">
                          <a:solidFill>
                            <a:schemeClr val="tx1"/>
                          </a:solidFill>
                          <a:latin typeface="Calibri"/>
                        </a:defRPr>
                      </a:lvl6pPr>
                      <a:lvl7pPr marL="2743131" algn="l" defTabSz="457189" rtl="0" eaLnBrk="1" latinLnBrk="0" hangingPunct="1">
                        <a:defRPr sz="1800" kern="1200">
                          <a:solidFill>
                            <a:schemeClr val="tx1"/>
                          </a:solidFill>
                          <a:latin typeface="Calibri"/>
                        </a:defRPr>
                      </a:lvl7pPr>
                      <a:lvl8pPr marL="3200320" algn="l" defTabSz="457189" rtl="0" eaLnBrk="1" latinLnBrk="0" hangingPunct="1">
                        <a:defRPr sz="1800" kern="1200">
                          <a:solidFill>
                            <a:schemeClr val="tx1"/>
                          </a:solidFill>
                          <a:latin typeface="Calibri"/>
                        </a:defRPr>
                      </a:lvl8pPr>
                      <a:lvl9pPr marL="3657509" algn="l" defTabSz="457189" rtl="0" eaLnBrk="1" latinLnBrk="0" hangingPunct="1">
                        <a:defRPr sz="1800" kern="1200">
                          <a:solidFill>
                            <a:schemeClr val="tx1"/>
                          </a:solidFill>
                          <a:latin typeface="Calibri"/>
                        </a:defRPr>
                      </a:lvl9pPr>
                    </a:lstStyle>
                    <a:p>
                      <a:pPr algn="just">
                        <a:lnSpc>
                          <a:spcPct val="107000"/>
                        </a:lnSpc>
                        <a:spcAft>
                          <a:spcPts val="0"/>
                        </a:spcAft>
                        <a:tabLst>
                          <a:tab pos="359410" algn="l"/>
                        </a:tabLst>
                      </a:pPr>
                      <a:r>
                        <a:rPr lang="en-US" sz="1600" dirty="0" err="1">
                          <a:solidFill>
                            <a:schemeClr val="bg1"/>
                          </a:solidFill>
                          <a:effectLst/>
                        </a:rPr>
                        <a:t>Çocuk</a:t>
                      </a:r>
                      <a:r>
                        <a:rPr lang="en-US" sz="1600" dirty="0">
                          <a:solidFill>
                            <a:schemeClr val="bg1"/>
                          </a:solidFill>
                          <a:effectLst/>
                        </a:rPr>
                        <a:t> Yan Dal </a:t>
                      </a:r>
                      <a:r>
                        <a:rPr lang="en-US" sz="1600" dirty="0" err="1">
                          <a:solidFill>
                            <a:schemeClr val="bg1"/>
                          </a:solidFill>
                          <a:effectLst/>
                        </a:rPr>
                        <a:t>Branş</a:t>
                      </a:r>
                      <a:r>
                        <a:rPr lang="en-US" sz="1600" dirty="0">
                          <a:solidFill>
                            <a:schemeClr val="bg1"/>
                          </a:solidFill>
                          <a:effectLst/>
                        </a:rPr>
                        <a:t> </a:t>
                      </a:r>
                      <a:r>
                        <a:rPr lang="tr-TR" sz="1600" dirty="0" smtClean="0">
                          <a:solidFill>
                            <a:schemeClr val="bg1"/>
                          </a:solidFill>
                          <a:effectLst/>
                        </a:rPr>
                        <a:t> </a:t>
                      </a:r>
                      <a:r>
                        <a:rPr lang="en-US" sz="1600" dirty="0" err="1" smtClean="0">
                          <a:solidFill>
                            <a:schemeClr val="bg1"/>
                          </a:solidFill>
                          <a:effectLst/>
                        </a:rPr>
                        <a:t>Poliklinikleri</a:t>
                      </a:r>
                      <a:endParaRPr lang="tr-TR" sz="1400" dirty="0">
                        <a:solidFill>
                          <a:schemeClr val="bg1"/>
                        </a:solidFill>
                        <a:effectLst/>
                        <a:latin typeface="Calibri"/>
                        <a:ea typeface="Calibri"/>
                        <a:cs typeface="Times New Roman"/>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tx1"/>
                          </a:solidFill>
                          <a:latin typeface="Calibri"/>
                        </a:defRPr>
                      </a:lvl1pPr>
                      <a:lvl2pPr marL="457189" algn="l" defTabSz="457189" rtl="0" eaLnBrk="1" latinLnBrk="0" hangingPunct="1">
                        <a:defRPr sz="1800" kern="1200">
                          <a:solidFill>
                            <a:schemeClr val="tx1"/>
                          </a:solidFill>
                          <a:latin typeface="Calibri"/>
                        </a:defRPr>
                      </a:lvl2pPr>
                      <a:lvl3pPr marL="914377" algn="l" defTabSz="457189" rtl="0" eaLnBrk="1" latinLnBrk="0" hangingPunct="1">
                        <a:defRPr sz="1800" kern="1200">
                          <a:solidFill>
                            <a:schemeClr val="tx1"/>
                          </a:solidFill>
                          <a:latin typeface="Calibri"/>
                        </a:defRPr>
                      </a:lvl3pPr>
                      <a:lvl4pPr marL="1371566" algn="l" defTabSz="457189" rtl="0" eaLnBrk="1" latinLnBrk="0" hangingPunct="1">
                        <a:defRPr sz="1800" kern="1200">
                          <a:solidFill>
                            <a:schemeClr val="tx1"/>
                          </a:solidFill>
                          <a:latin typeface="Calibri"/>
                        </a:defRPr>
                      </a:lvl4pPr>
                      <a:lvl5pPr marL="1828754" algn="l" defTabSz="457189" rtl="0" eaLnBrk="1" latinLnBrk="0" hangingPunct="1">
                        <a:defRPr sz="1800" kern="1200">
                          <a:solidFill>
                            <a:schemeClr val="tx1"/>
                          </a:solidFill>
                          <a:latin typeface="Calibri"/>
                        </a:defRPr>
                      </a:lvl5pPr>
                      <a:lvl6pPr marL="2285943" algn="l" defTabSz="457189" rtl="0" eaLnBrk="1" latinLnBrk="0" hangingPunct="1">
                        <a:defRPr sz="1800" kern="1200">
                          <a:solidFill>
                            <a:schemeClr val="tx1"/>
                          </a:solidFill>
                          <a:latin typeface="Calibri"/>
                        </a:defRPr>
                      </a:lvl6pPr>
                      <a:lvl7pPr marL="2743131" algn="l" defTabSz="457189" rtl="0" eaLnBrk="1" latinLnBrk="0" hangingPunct="1">
                        <a:defRPr sz="1800" kern="1200">
                          <a:solidFill>
                            <a:schemeClr val="tx1"/>
                          </a:solidFill>
                          <a:latin typeface="Calibri"/>
                        </a:defRPr>
                      </a:lvl7pPr>
                      <a:lvl8pPr marL="3200320" algn="l" defTabSz="457189" rtl="0" eaLnBrk="1" latinLnBrk="0" hangingPunct="1">
                        <a:defRPr sz="1800" kern="1200">
                          <a:solidFill>
                            <a:schemeClr val="tx1"/>
                          </a:solidFill>
                          <a:latin typeface="Calibri"/>
                        </a:defRPr>
                      </a:lvl8pPr>
                      <a:lvl9pPr marL="3657509" algn="l" defTabSz="457189" rtl="0" eaLnBrk="1" latinLnBrk="0" hangingPunct="1">
                        <a:defRPr sz="1800" kern="1200">
                          <a:solidFill>
                            <a:schemeClr val="tx1"/>
                          </a:solidFill>
                          <a:latin typeface="Calibri"/>
                        </a:defRPr>
                      </a:lvl9pPr>
                    </a:lstStyle>
                    <a:p>
                      <a:pPr algn="ctr">
                        <a:lnSpc>
                          <a:spcPct val="107000"/>
                        </a:lnSpc>
                        <a:spcAft>
                          <a:spcPts val="0"/>
                        </a:spcAft>
                        <a:tabLst>
                          <a:tab pos="359410" algn="l"/>
                        </a:tabLst>
                      </a:pPr>
                      <a:r>
                        <a:rPr lang="en-US" sz="1600" dirty="0">
                          <a:solidFill>
                            <a:schemeClr val="bg1"/>
                          </a:solidFill>
                          <a:effectLst/>
                        </a:rPr>
                        <a:t>28</a:t>
                      </a:r>
                      <a:endParaRPr lang="tr-TR" sz="1400" dirty="0">
                        <a:solidFill>
                          <a:schemeClr val="bg1"/>
                        </a:solidFill>
                        <a:effectLst/>
                        <a:latin typeface="Calibri"/>
                        <a:ea typeface="Calibri"/>
                        <a:cs typeface="Times New Roman"/>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48521">
                <a:tc>
                  <a:txBody>
                    <a:bodyPr/>
                    <a:lstStyle>
                      <a:lvl1pPr marL="0" algn="l" defTabSz="457189" rtl="0" eaLnBrk="1" latinLnBrk="0" hangingPunct="1">
                        <a:defRPr sz="1800" kern="1200">
                          <a:solidFill>
                            <a:schemeClr val="tx1"/>
                          </a:solidFill>
                          <a:latin typeface="Calibri"/>
                        </a:defRPr>
                      </a:lvl1pPr>
                      <a:lvl2pPr marL="457189" algn="l" defTabSz="457189" rtl="0" eaLnBrk="1" latinLnBrk="0" hangingPunct="1">
                        <a:defRPr sz="1800" kern="1200">
                          <a:solidFill>
                            <a:schemeClr val="tx1"/>
                          </a:solidFill>
                          <a:latin typeface="Calibri"/>
                        </a:defRPr>
                      </a:lvl2pPr>
                      <a:lvl3pPr marL="914377" algn="l" defTabSz="457189" rtl="0" eaLnBrk="1" latinLnBrk="0" hangingPunct="1">
                        <a:defRPr sz="1800" kern="1200">
                          <a:solidFill>
                            <a:schemeClr val="tx1"/>
                          </a:solidFill>
                          <a:latin typeface="Calibri"/>
                        </a:defRPr>
                      </a:lvl3pPr>
                      <a:lvl4pPr marL="1371566" algn="l" defTabSz="457189" rtl="0" eaLnBrk="1" latinLnBrk="0" hangingPunct="1">
                        <a:defRPr sz="1800" kern="1200">
                          <a:solidFill>
                            <a:schemeClr val="tx1"/>
                          </a:solidFill>
                          <a:latin typeface="Calibri"/>
                        </a:defRPr>
                      </a:lvl4pPr>
                      <a:lvl5pPr marL="1828754" algn="l" defTabSz="457189" rtl="0" eaLnBrk="1" latinLnBrk="0" hangingPunct="1">
                        <a:defRPr sz="1800" kern="1200">
                          <a:solidFill>
                            <a:schemeClr val="tx1"/>
                          </a:solidFill>
                          <a:latin typeface="Calibri"/>
                        </a:defRPr>
                      </a:lvl5pPr>
                      <a:lvl6pPr marL="2285943" algn="l" defTabSz="457189" rtl="0" eaLnBrk="1" latinLnBrk="0" hangingPunct="1">
                        <a:defRPr sz="1800" kern="1200">
                          <a:solidFill>
                            <a:schemeClr val="tx1"/>
                          </a:solidFill>
                          <a:latin typeface="Calibri"/>
                        </a:defRPr>
                      </a:lvl6pPr>
                      <a:lvl7pPr marL="2743131" algn="l" defTabSz="457189" rtl="0" eaLnBrk="1" latinLnBrk="0" hangingPunct="1">
                        <a:defRPr sz="1800" kern="1200">
                          <a:solidFill>
                            <a:schemeClr val="tx1"/>
                          </a:solidFill>
                          <a:latin typeface="Calibri"/>
                        </a:defRPr>
                      </a:lvl7pPr>
                      <a:lvl8pPr marL="3200320" algn="l" defTabSz="457189" rtl="0" eaLnBrk="1" latinLnBrk="0" hangingPunct="1">
                        <a:defRPr sz="1800" kern="1200">
                          <a:solidFill>
                            <a:schemeClr val="tx1"/>
                          </a:solidFill>
                          <a:latin typeface="Calibri"/>
                        </a:defRPr>
                      </a:lvl8pPr>
                      <a:lvl9pPr marL="3657509" algn="l" defTabSz="457189" rtl="0" eaLnBrk="1" latinLnBrk="0" hangingPunct="1">
                        <a:defRPr sz="1800" kern="1200">
                          <a:solidFill>
                            <a:schemeClr val="tx1"/>
                          </a:solidFill>
                          <a:latin typeface="Calibri"/>
                        </a:defRPr>
                      </a:lvl9pPr>
                    </a:lstStyle>
                    <a:p>
                      <a:pPr algn="just">
                        <a:lnSpc>
                          <a:spcPct val="107000"/>
                        </a:lnSpc>
                        <a:spcAft>
                          <a:spcPts val="0"/>
                        </a:spcAft>
                        <a:tabLst>
                          <a:tab pos="359410" algn="l"/>
                        </a:tabLst>
                      </a:pPr>
                      <a:r>
                        <a:rPr lang="en-US" sz="1600">
                          <a:solidFill>
                            <a:schemeClr val="bg1"/>
                          </a:solidFill>
                          <a:effectLst/>
                        </a:rPr>
                        <a:t>Ağız ve Diş Sağlığı Poliklinikleri</a:t>
                      </a:r>
                      <a:endParaRPr lang="tr-TR" sz="1400">
                        <a:solidFill>
                          <a:schemeClr val="bg1"/>
                        </a:solidFill>
                        <a:effectLst/>
                        <a:latin typeface="Calibri"/>
                        <a:ea typeface="Calibri"/>
                        <a:cs typeface="Times New Roman"/>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tx1"/>
                          </a:solidFill>
                          <a:latin typeface="Calibri"/>
                        </a:defRPr>
                      </a:lvl1pPr>
                      <a:lvl2pPr marL="457189" algn="l" defTabSz="457189" rtl="0" eaLnBrk="1" latinLnBrk="0" hangingPunct="1">
                        <a:defRPr sz="1800" kern="1200">
                          <a:solidFill>
                            <a:schemeClr val="tx1"/>
                          </a:solidFill>
                          <a:latin typeface="Calibri"/>
                        </a:defRPr>
                      </a:lvl2pPr>
                      <a:lvl3pPr marL="914377" algn="l" defTabSz="457189" rtl="0" eaLnBrk="1" latinLnBrk="0" hangingPunct="1">
                        <a:defRPr sz="1800" kern="1200">
                          <a:solidFill>
                            <a:schemeClr val="tx1"/>
                          </a:solidFill>
                          <a:latin typeface="Calibri"/>
                        </a:defRPr>
                      </a:lvl3pPr>
                      <a:lvl4pPr marL="1371566" algn="l" defTabSz="457189" rtl="0" eaLnBrk="1" latinLnBrk="0" hangingPunct="1">
                        <a:defRPr sz="1800" kern="1200">
                          <a:solidFill>
                            <a:schemeClr val="tx1"/>
                          </a:solidFill>
                          <a:latin typeface="Calibri"/>
                        </a:defRPr>
                      </a:lvl4pPr>
                      <a:lvl5pPr marL="1828754" algn="l" defTabSz="457189" rtl="0" eaLnBrk="1" latinLnBrk="0" hangingPunct="1">
                        <a:defRPr sz="1800" kern="1200">
                          <a:solidFill>
                            <a:schemeClr val="tx1"/>
                          </a:solidFill>
                          <a:latin typeface="Calibri"/>
                        </a:defRPr>
                      </a:lvl5pPr>
                      <a:lvl6pPr marL="2285943" algn="l" defTabSz="457189" rtl="0" eaLnBrk="1" latinLnBrk="0" hangingPunct="1">
                        <a:defRPr sz="1800" kern="1200">
                          <a:solidFill>
                            <a:schemeClr val="tx1"/>
                          </a:solidFill>
                          <a:latin typeface="Calibri"/>
                        </a:defRPr>
                      </a:lvl6pPr>
                      <a:lvl7pPr marL="2743131" algn="l" defTabSz="457189" rtl="0" eaLnBrk="1" latinLnBrk="0" hangingPunct="1">
                        <a:defRPr sz="1800" kern="1200">
                          <a:solidFill>
                            <a:schemeClr val="tx1"/>
                          </a:solidFill>
                          <a:latin typeface="Calibri"/>
                        </a:defRPr>
                      </a:lvl7pPr>
                      <a:lvl8pPr marL="3200320" algn="l" defTabSz="457189" rtl="0" eaLnBrk="1" latinLnBrk="0" hangingPunct="1">
                        <a:defRPr sz="1800" kern="1200">
                          <a:solidFill>
                            <a:schemeClr val="tx1"/>
                          </a:solidFill>
                          <a:latin typeface="Calibri"/>
                        </a:defRPr>
                      </a:lvl8pPr>
                      <a:lvl9pPr marL="3657509" algn="l" defTabSz="457189" rtl="0" eaLnBrk="1" latinLnBrk="0" hangingPunct="1">
                        <a:defRPr sz="1800" kern="1200">
                          <a:solidFill>
                            <a:schemeClr val="tx1"/>
                          </a:solidFill>
                          <a:latin typeface="Calibri"/>
                        </a:defRPr>
                      </a:lvl9pPr>
                    </a:lstStyle>
                    <a:p>
                      <a:pPr algn="ctr">
                        <a:lnSpc>
                          <a:spcPct val="107000"/>
                        </a:lnSpc>
                        <a:spcAft>
                          <a:spcPts val="0"/>
                        </a:spcAft>
                        <a:tabLst>
                          <a:tab pos="359410" algn="l"/>
                        </a:tabLst>
                      </a:pPr>
                      <a:r>
                        <a:rPr lang="en-US" sz="1600" dirty="0">
                          <a:solidFill>
                            <a:schemeClr val="bg1"/>
                          </a:solidFill>
                          <a:effectLst/>
                        </a:rPr>
                        <a:t>21</a:t>
                      </a:r>
                      <a:endParaRPr lang="tr-TR" sz="1400" dirty="0">
                        <a:solidFill>
                          <a:schemeClr val="bg1"/>
                        </a:solidFill>
                        <a:effectLst/>
                        <a:latin typeface="Calibri"/>
                        <a:ea typeface="Calibri"/>
                        <a:cs typeface="Times New Roman"/>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48521">
                <a:tc>
                  <a:txBody>
                    <a:bodyPr/>
                    <a:lstStyle>
                      <a:lvl1pPr marL="0" algn="l" defTabSz="457189" rtl="0" eaLnBrk="1" latinLnBrk="0" hangingPunct="1">
                        <a:defRPr sz="1800" kern="1200">
                          <a:solidFill>
                            <a:schemeClr val="tx1"/>
                          </a:solidFill>
                          <a:latin typeface="Calibri"/>
                        </a:defRPr>
                      </a:lvl1pPr>
                      <a:lvl2pPr marL="457189" algn="l" defTabSz="457189" rtl="0" eaLnBrk="1" latinLnBrk="0" hangingPunct="1">
                        <a:defRPr sz="1800" kern="1200">
                          <a:solidFill>
                            <a:schemeClr val="tx1"/>
                          </a:solidFill>
                          <a:latin typeface="Calibri"/>
                        </a:defRPr>
                      </a:lvl2pPr>
                      <a:lvl3pPr marL="914377" algn="l" defTabSz="457189" rtl="0" eaLnBrk="1" latinLnBrk="0" hangingPunct="1">
                        <a:defRPr sz="1800" kern="1200">
                          <a:solidFill>
                            <a:schemeClr val="tx1"/>
                          </a:solidFill>
                          <a:latin typeface="Calibri"/>
                        </a:defRPr>
                      </a:lvl3pPr>
                      <a:lvl4pPr marL="1371566" algn="l" defTabSz="457189" rtl="0" eaLnBrk="1" latinLnBrk="0" hangingPunct="1">
                        <a:defRPr sz="1800" kern="1200">
                          <a:solidFill>
                            <a:schemeClr val="tx1"/>
                          </a:solidFill>
                          <a:latin typeface="Calibri"/>
                        </a:defRPr>
                      </a:lvl4pPr>
                      <a:lvl5pPr marL="1828754" algn="l" defTabSz="457189" rtl="0" eaLnBrk="1" latinLnBrk="0" hangingPunct="1">
                        <a:defRPr sz="1800" kern="1200">
                          <a:solidFill>
                            <a:schemeClr val="tx1"/>
                          </a:solidFill>
                          <a:latin typeface="Calibri"/>
                        </a:defRPr>
                      </a:lvl5pPr>
                      <a:lvl6pPr marL="2285943" algn="l" defTabSz="457189" rtl="0" eaLnBrk="1" latinLnBrk="0" hangingPunct="1">
                        <a:defRPr sz="1800" kern="1200">
                          <a:solidFill>
                            <a:schemeClr val="tx1"/>
                          </a:solidFill>
                          <a:latin typeface="Calibri"/>
                        </a:defRPr>
                      </a:lvl6pPr>
                      <a:lvl7pPr marL="2743131" algn="l" defTabSz="457189" rtl="0" eaLnBrk="1" latinLnBrk="0" hangingPunct="1">
                        <a:defRPr sz="1800" kern="1200">
                          <a:solidFill>
                            <a:schemeClr val="tx1"/>
                          </a:solidFill>
                          <a:latin typeface="Calibri"/>
                        </a:defRPr>
                      </a:lvl7pPr>
                      <a:lvl8pPr marL="3200320" algn="l" defTabSz="457189" rtl="0" eaLnBrk="1" latinLnBrk="0" hangingPunct="1">
                        <a:defRPr sz="1800" kern="1200">
                          <a:solidFill>
                            <a:schemeClr val="tx1"/>
                          </a:solidFill>
                          <a:latin typeface="Calibri"/>
                        </a:defRPr>
                      </a:lvl8pPr>
                      <a:lvl9pPr marL="3657509" algn="l" defTabSz="457189" rtl="0" eaLnBrk="1" latinLnBrk="0" hangingPunct="1">
                        <a:defRPr sz="1800" kern="1200">
                          <a:solidFill>
                            <a:schemeClr val="tx1"/>
                          </a:solidFill>
                          <a:latin typeface="Calibri"/>
                        </a:defRPr>
                      </a:lvl9pPr>
                    </a:lstStyle>
                    <a:p>
                      <a:pPr algn="just">
                        <a:lnSpc>
                          <a:spcPct val="107000"/>
                        </a:lnSpc>
                        <a:spcAft>
                          <a:spcPts val="0"/>
                        </a:spcAft>
                        <a:tabLst>
                          <a:tab pos="359410" algn="l"/>
                        </a:tabLst>
                      </a:pPr>
                      <a:r>
                        <a:rPr lang="en-US" sz="1600">
                          <a:solidFill>
                            <a:schemeClr val="bg1"/>
                          </a:solidFill>
                          <a:effectLst/>
                        </a:rPr>
                        <a:t>Erişkin Ruh Sağlığı ve Hastalıkları Poliklinikleri</a:t>
                      </a:r>
                      <a:endParaRPr lang="tr-TR" sz="1400">
                        <a:solidFill>
                          <a:schemeClr val="bg1"/>
                        </a:solidFill>
                        <a:effectLst/>
                        <a:latin typeface="Calibri"/>
                        <a:ea typeface="Calibri"/>
                        <a:cs typeface="Times New Roman"/>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tx1"/>
                          </a:solidFill>
                          <a:latin typeface="Calibri"/>
                        </a:defRPr>
                      </a:lvl1pPr>
                      <a:lvl2pPr marL="457189" algn="l" defTabSz="457189" rtl="0" eaLnBrk="1" latinLnBrk="0" hangingPunct="1">
                        <a:defRPr sz="1800" kern="1200">
                          <a:solidFill>
                            <a:schemeClr val="tx1"/>
                          </a:solidFill>
                          <a:latin typeface="Calibri"/>
                        </a:defRPr>
                      </a:lvl2pPr>
                      <a:lvl3pPr marL="914377" algn="l" defTabSz="457189" rtl="0" eaLnBrk="1" latinLnBrk="0" hangingPunct="1">
                        <a:defRPr sz="1800" kern="1200">
                          <a:solidFill>
                            <a:schemeClr val="tx1"/>
                          </a:solidFill>
                          <a:latin typeface="Calibri"/>
                        </a:defRPr>
                      </a:lvl3pPr>
                      <a:lvl4pPr marL="1371566" algn="l" defTabSz="457189" rtl="0" eaLnBrk="1" latinLnBrk="0" hangingPunct="1">
                        <a:defRPr sz="1800" kern="1200">
                          <a:solidFill>
                            <a:schemeClr val="tx1"/>
                          </a:solidFill>
                          <a:latin typeface="Calibri"/>
                        </a:defRPr>
                      </a:lvl4pPr>
                      <a:lvl5pPr marL="1828754" algn="l" defTabSz="457189" rtl="0" eaLnBrk="1" latinLnBrk="0" hangingPunct="1">
                        <a:defRPr sz="1800" kern="1200">
                          <a:solidFill>
                            <a:schemeClr val="tx1"/>
                          </a:solidFill>
                          <a:latin typeface="Calibri"/>
                        </a:defRPr>
                      </a:lvl5pPr>
                      <a:lvl6pPr marL="2285943" algn="l" defTabSz="457189" rtl="0" eaLnBrk="1" latinLnBrk="0" hangingPunct="1">
                        <a:defRPr sz="1800" kern="1200">
                          <a:solidFill>
                            <a:schemeClr val="tx1"/>
                          </a:solidFill>
                          <a:latin typeface="Calibri"/>
                        </a:defRPr>
                      </a:lvl6pPr>
                      <a:lvl7pPr marL="2743131" algn="l" defTabSz="457189" rtl="0" eaLnBrk="1" latinLnBrk="0" hangingPunct="1">
                        <a:defRPr sz="1800" kern="1200">
                          <a:solidFill>
                            <a:schemeClr val="tx1"/>
                          </a:solidFill>
                          <a:latin typeface="Calibri"/>
                        </a:defRPr>
                      </a:lvl7pPr>
                      <a:lvl8pPr marL="3200320" algn="l" defTabSz="457189" rtl="0" eaLnBrk="1" latinLnBrk="0" hangingPunct="1">
                        <a:defRPr sz="1800" kern="1200">
                          <a:solidFill>
                            <a:schemeClr val="tx1"/>
                          </a:solidFill>
                          <a:latin typeface="Calibri"/>
                        </a:defRPr>
                      </a:lvl8pPr>
                      <a:lvl9pPr marL="3657509" algn="l" defTabSz="457189" rtl="0" eaLnBrk="1" latinLnBrk="0" hangingPunct="1">
                        <a:defRPr sz="1800" kern="1200">
                          <a:solidFill>
                            <a:schemeClr val="tx1"/>
                          </a:solidFill>
                          <a:latin typeface="Calibri"/>
                        </a:defRPr>
                      </a:lvl9pPr>
                    </a:lstStyle>
                    <a:p>
                      <a:pPr algn="ctr">
                        <a:lnSpc>
                          <a:spcPct val="107000"/>
                        </a:lnSpc>
                        <a:spcAft>
                          <a:spcPts val="0"/>
                        </a:spcAft>
                        <a:tabLst>
                          <a:tab pos="359410" algn="l"/>
                        </a:tabLst>
                      </a:pPr>
                      <a:r>
                        <a:rPr lang="en-US" sz="1600" dirty="0">
                          <a:solidFill>
                            <a:schemeClr val="bg1"/>
                          </a:solidFill>
                          <a:effectLst/>
                        </a:rPr>
                        <a:t>21</a:t>
                      </a:r>
                      <a:endParaRPr lang="tr-TR" sz="1400" dirty="0">
                        <a:solidFill>
                          <a:schemeClr val="bg1"/>
                        </a:solidFill>
                        <a:effectLst/>
                        <a:latin typeface="Calibri"/>
                        <a:ea typeface="Calibri"/>
                        <a:cs typeface="Times New Roman"/>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48521">
                <a:tc>
                  <a:txBody>
                    <a:bodyPr/>
                    <a:lstStyle>
                      <a:lvl1pPr marL="0" algn="l" defTabSz="457189" rtl="0" eaLnBrk="1" latinLnBrk="0" hangingPunct="1">
                        <a:defRPr sz="1800" kern="1200">
                          <a:solidFill>
                            <a:schemeClr val="tx1"/>
                          </a:solidFill>
                          <a:latin typeface="Calibri"/>
                        </a:defRPr>
                      </a:lvl1pPr>
                      <a:lvl2pPr marL="457189" algn="l" defTabSz="457189" rtl="0" eaLnBrk="1" latinLnBrk="0" hangingPunct="1">
                        <a:defRPr sz="1800" kern="1200">
                          <a:solidFill>
                            <a:schemeClr val="tx1"/>
                          </a:solidFill>
                          <a:latin typeface="Calibri"/>
                        </a:defRPr>
                      </a:lvl2pPr>
                      <a:lvl3pPr marL="914377" algn="l" defTabSz="457189" rtl="0" eaLnBrk="1" latinLnBrk="0" hangingPunct="1">
                        <a:defRPr sz="1800" kern="1200">
                          <a:solidFill>
                            <a:schemeClr val="tx1"/>
                          </a:solidFill>
                          <a:latin typeface="Calibri"/>
                        </a:defRPr>
                      </a:lvl3pPr>
                      <a:lvl4pPr marL="1371566" algn="l" defTabSz="457189" rtl="0" eaLnBrk="1" latinLnBrk="0" hangingPunct="1">
                        <a:defRPr sz="1800" kern="1200">
                          <a:solidFill>
                            <a:schemeClr val="tx1"/>
                          </a:solidFill>
                          <a:latin typeface="Calibri"/>
                        </a:defRPr>
                      </a:lvl4pPr>
                      <a:lvl5pPr marL="1828754" algn="l" defTabSz="457189" rtl="0" eaLnBrk="1" latinLnBrk="0" hangingPunct="1">
                        <a:defRPr sz="1800" kern="1200">
                          <a:solidFill>
                            <a:schemeClr val="tx1"/>
                          </a:solidFill>
                          <a:latin typeface="Calibri"/>
                        </a:defRPr>
                      </a:lvl5pPr>
                      <a:lvl6pPr marL="2285943" algn="l" defTabSz="457189" rtl="0" eaLnBrk="1" latinLnBrk="0" hangingPunct="1">
                        <a:defRPr sz="1800" kern="1200">
                          <a:solidFill>
                            <a:schemeClr val="tx1"/>
                          </a:solidFill>
                          <a:latin typeface="Calibri"/>
                        </a:defRPr>
                      </a:lvl6pPr>
                      <a:lvl7pPr marL="2743131" algn="l" defTabSz="457189" rtl="0" eaLnBrk="1" latinLnBrk="0" hangingPunct="1">
                        <a:defRPr sz="1800" kern="1200">
                          <a:solidFill>
                            <a:schemeClr val="tx1"/>
                          </a:solidFill>
                          <a:latin typeface="Calibri"/>
                        </a:defRPr>
                      </a:lvl7pPr>
                      <a:lvl8pPr marL="3200320" algn="l" defTabSz="457189" rtl="0" eaLnBrk="1" latinLnBrk="0" hangingPunct="1">
                        <a:defRPr sz="1800" kern="1200">
                          <a:solidFill>
                            <a:schemeClr val="tx1"/>
                          </a:solidFill>
                          <a:latin typeface="Calibri"/>
                        </a:defRPr>
                      </a:lvl8pPr>
                      <a:lvl9pPr marL="3657509" algn="l" defTabSz="457189" rtl="0" eaLnBrk="1" latinLnBrk="0" hangingPunct="1">
                        <a:defRPr sz="1800" kern="1200">
                          <a:solidFill>
                            <a:schemeClr val="tx1"/>
                          </a:solidFill>
                          <a:latin typeface="Calibri"/>
                        </a:defRPr>
                      </a:lvl9pPr>
                    </a:lstStyle>
                    <a:p>
                      <a:pPr algn="just">
                        <a:lnSpc>
                          <a:spcPct val="107000"/>
                        </a:lnSpc>
                        <a:spcAft>
                          <a:spcPts val="0"/>
                        </a:spcAft>
                        <a:tabLst>
                          <a:tab pos="359410" algn="l"/>
                        </a:tabLst>
                      </a:pPr>
                      <a:r>
                        <a:rPr lang="en-US" sz="1600" dirty="0" err="1">
                          <a:solidFill>
                            <a:schemeClr val="bg1"/>
                          </a:solidFill>
                          <a:effectLst/>
                        </a:rPr>
                        <a:t>Çocuk</a:t>
                      </a:r>
                      <a:r>
                        <a:rPr lang="en-US" sz="1600" dirty="0">
                          <a:solidFill>
                            <a:schemeClr val="bg1"/>
                          </a:solidFill>
                          <a:effectLst/>
                        </a:rPr>
                        <a:t> </a:t>
                      </a:r>
                      <a:r>
                        <a:rPr lang="en-US" sz="1600" dirty="0" err="1">
                          <a:solidFill>
                            <a:schemeClr val="bg1"/>
                          </a:solidFill>
                          <a:effectLst/>
                        </a:rPr>
                        <a:t>Ergen</a:t>
                      </a:r>
                      <a:r>
                        <a:rPr lang="en-US" sz="1600" dirty="0">
                          <a:solidFill>
                            <a:schemeClr val="bg1"/>
                          </a:solidFill>
                          <a:effectLst/>
                        </a:rPr>
                        <a:t> </a:t>
                      </a:r>
                      <a:r>
                        <a:rPr lang="en-US" sz="1600" dirty="0" err="1">
                          <a:solidFill>
                            <a:schemeClr val="bg1"/>
                          </a:solidFill>
                          <a:effectLst/>
                        </a:rPr>
                        <a:t>Ruh</a:t>
                      </a:r>
                      <a:r>
                        <a:rPr lang="en-US" sz="1600" dirty="0">
                          <a:solidFill>
                            <a:schemeClr val="bg1"/>
                          </a:solidFill>
                          <a:effectLst/>
                        </a:rPr>
                        <a:t> </a:t>
                      </a:r>
                      <a:r>
                        <a:rPr lang="en-US" sz="1600" dirty="0" err="1">
                          <a:solidFill>
                            <a:schemeClr val="bg1"/>
                          </a:solidFill>
                          <a:effectLst/>
                        </a:rPr>
                        <a:t>Sağlığı</a:t>
                      </a:r>
                      <a:r>
                        <a:rPr lang="en-US" sz="1600" dirty="0">
                          <a:solidFill>
                            <a:schemeClr val="bg1"/>
                          </a:solidFill>
                          <a:effectLst/>
                        </a:rPr>
                        <a:t> </a:t>
                      </a:r>
                      <a:r>
                        <a:rPr lang="en-US" sz="1600" dirty="0" err="1">
                          <a:solidFill>
                            <a:schemeClr val="bg1"/>
                          </a:solidFill>
                          <a:effectLst/>
                        </a:rPr>
                        <a:t>ve</a:t>
                      </a:r>
                      <a:r>
                        <a:rPr lang="en-US" sz="1600" dirty="0">
                          <a:solidFill>
                            <a:schemeClr val="bg1"/>
                          </a:solidFill>
                          <a:effectLst/>
                        </a:rPr>
                        <a:t> </a:t>
                      </a:r>
                      <a:r>
                        <a:rPr lang="en-US" sz="1600" dirty="0" err="1">
                          <a:solidFill>
                            <a:schemeClr val="bg1"/>
                          </a:solidFill>
                          <a:effectLst/>
                        </a:rPr>
                        <a:t>Hastalıkları</a:t>
                      </a:r>
                      <a:r>
                        <a:rPr lang="en-US" sz="1600" dirty="0">
                          <a:solidFill>
                            <a:schemeClr val="bg1"/>
                          </a:solidFill>
                          <a:effectLst/>
                        </a:rPr>
                        <a:t> </a:t>
                      </a:r>
                      <a:r>
                        <a:rPr lang="en-US" sz="1600" dirty="0" err="1">
                          <a:solidFill>
                            <a:schemeClr val="bg1"/>
                          </a:solidFill>
                          <a:effectLst/>
                        </a:rPr>
                        <a:t>Poliklinikleri</a:t>
                      </a:r>
                      <a:endParaRPr lang="tr-TR" sz="1400" dirty="0">
                        <a:solidFill>
                          <a:schemeClr val="bg1"/>
                        </a:solidFill>
                        <a:effectLst/>
                        <a:latin typeface="Calibri"/>
                        <a:ea typeface="Calibri"/>
                        <a:cs typeface="Times New Roman"/>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57189" rtl="0" eaLnBrk="1" latinLnBrk="0" hangingPunct="1">
                        <a:defRPr sz="1800" kern="1200">
                          <a:solidFill>
                            <a:schemeClr val="tx1"/>
                          </a:solidFill>
                          <a:latin typeface="Calibri"/>
                        </a:defRPr>
                      </a:lvl1pPr>
                      <a:lvl2pPr marL="457189" algn="l" defTabSz="457189" rtl="0" eaLnBrk="1" latinLnBrk="0" hangingPunct="1">
                        <a:defRPr sz="1800" kern="1200">
                          <a:solidFill>
                            <a:schemeClr val="tx1"/>
                          </a:solidFill>
                          <a:latin typeface="Calibri"/>
                        </a:defRPr>
                      </a:lvl2pPr>
                      <a:lvl3pPr marL="914377" algn="l" defTabSz="457189" rtl="0" eaLnBrk="1" latinLnBrk="0" hangingPunct="1">
                        <a:defRPr sz="1800" kern="1200">
                          <a:solidFill>
                            <a:schemeClr val="tx1"/>
                          </a:solidFill>
                          <a:latin typeface="Calibri"/>
                        </a:defRPr>
                      </a:lvl3pPr>
                      <a:lvl4pPr marL="1371566" algn="l" defTabSz="457189" rtl="0" eaLnBrk="1" latinLnBrk="0" hangingPunct="1">
                        <a:defRPr sz="1800" kern="1200">
                          <a:solidFill>
                            <a:schemeClr val="tx1"/>
                          </a:solidFill>
                          <a:latin typeface="Calibri"/>
                        </a:defRPr>
                      </a:lvl4pPr>
                      <a:lvl5pPr marL="1828754" algn="l" defTabSz="457189" rtl="0" eaLnBrk="1" latinLnBrk="0" hangingPunct="1">
                        <a:defRPr sz="1800" kern="1200">
                          <a:solidFill>
                            <a:schemeClr val="tx1"/>
                          </a:solidFill>
                          <a:latin typeface="Calibri"/>
                        </a:defRPr>
                      </a:lvl5pPr>
                      <a:lvl6pPr marL="2285943" algn="l" defTabSz="457189" rtl="0" eaLnBrk="1" latinLnBrk="0" hangingPunct="1">
                        <a:defRPr sz="1800" kern="1200">
                          <a:solidFill>
                            <a:schemeClr val="tx1"/>
                          </a:solidFill>
                          <a:latin typeface="Calibri"/>
                        </a:defRPr>
                      </a:lvl6pPr>
                      <a:lvl7pPr marL="2743131" algn="l" defTabSz="457189" rtl="0" eaLnBrk="1" latinLnBrk="0" hangingPunct="1">
                        <a:defRPr sz="1800" kern="1200">
                          <a:solidFill>
                            <a:schemeClr val="tx1"/>
                          </a:solidFill>
                          <a:latin typeface="Calibri"/>
                        </a:defRPr>
                      </a:lvl7pPr>
                      <a:lvl8pPr marL="3200320" algn="l" defTabSz="457189" rtl="0" eaLnBrk="1" latinLnBrk="0" hangingPunct="1">
                        <a:defRPr sz="1800" kern="1200">
                          <a:solidFill>
                            <a:schemeClr val="tx1"/>
                          </a:solidFill>
                          <a:latin typeface="Calibri"/>
                        </a:defRPr>
                      </a:lvl8pPr>
                      <a:lvl9pPr marL="3657509" algn="l" defTabSz="457189" rtl="0" eaLnBrk="1" latinLnBrk="0" hangingPunct="1">
                        <a:defRPr sz="1800" kern="1200">
                          <a:solidFill>
                            <a:schemeClr val="tx1"/>
                          </a:solidFill>
                          <a:latin typeface="Calibri"/>
                        </a:defRPr>
                      </a:lvl9pPr>
                    </a:lstStyle>
                    <a:p>
                      <a:pPr algn="ctr">
                        <a:lnSpc>
                          <a:spcPct val="107000"/>
                        </a:lnSpc>
                        <a:spcAft>
                          <a:spcPts val="0"/>
                        </a:spcAft>
                        <a:tabLst>
                          <a:tab pos="359410" algn="l"/>
                        </a:tabLst>
                      </a:pPr>
                      <a:r>
                        <a:rPr lang="en-US" sz="1600" dirty="0">
                          <a:solidFill>
                            <a:schemeClr val="bg1"/>
                          </a:solidFill>
                          <a:effectLst/>
                        </a:rPr>
                        <a:t>16</a:t>
                      </a:r>
                      <a:endParaRPr lang="tr-TR" sz="1400" dirty="0">
                        <a:solidFill>
                          <a:schemeClr val="bg1"/>
                        </a:solidFill>
                        <a:effectLst/>
                        <a:latin typeface="Calibri"/>
                        <a:ea typeface="Calibri"/>
                        <a:cs typeface="Times New Roman"/>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
        <p:nvSpPr>
          <p:cNvPr id="6" name="Dikdörtgen 5"/>
          <p:cNvSpPr/>
          <p:nvPr/>
        </p:nvSpPr>
        <p:spPr>
          <a:xfrm>
            <a:off x="1469139" y="3144698"/>
            <a:ext cx="7781675" cy="2862322"/>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1800" b="0" i="0" u="none" strike="noStrike" kern="0" cap="none" spc="0" normalizeH="0" baseline="0" noProof="0" dirty="0" smtClean="0">
                <a:ln>
                  <a:noFill/>
                </a:ln>
                <a:solidFill>
                  <a:prstClr val="black"/>
                </a:solidFill>
                <a:effectLst/>
                <a:uLnTx/>
                <a:uFillTx/>
                <a:latin typeface="Calibri"/>
                <a:ea typeface="+mn-ea"/>
                <a:cs typeface="+mn-cs"/>
              </a:rPr>
              <a:t>İlk muayenesi yapılan hastanın, devam eden tedavi ve kontrol muayene randevuları MHRS üzerinden verilmelidir. </a:t>
            </a:r>
          </a:p>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smtClean="0">
              <a:ln>
                <a:noFill/>
              </a:ln>
              <a:solidFill>
                <a:prstClr val="black"/>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srgbClr val="FF0000"/>
                </a:solidFill>
                <a:effectLst/>
                <a:uLnTx/>
                <a:uFillTx/>
                <a:latin typeface="Calibri"/>
                <a:ea typeface="+mn-ea"/>
                <a:cs typeface="+mn-cs"/>
              </a:rPr>
              <a:t>Devam Eden Muayene Cetvellerine Randevu Verme Oranı= </a:t>
            </a:r>
          </a:p>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1" i="0" u="none" strike="noStrike" kern="0" cap="none" spc="0" normalizeH="0" baseline="0" noProof="0" dirty="0" smtClean="0">
              <a:ln>
                <a:noFill/>
              </a:ln>
              <a:solidFill>
                <a:prstClr val="black"/>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prstClr val="black"/>
                </a:solidFill>
                <a:effectLst/>
                <a:uLnTx/>
                <a:uFillTx/>
                <a:latin typeface="Calibri"/>
                <a:ea typeface="+mn-ea"/>
                <a:cs typeface="+mn-cs"/>
              </a:rPr>
              <a:t>    Açılan Devam Eden Muayene cetvelinden verilen randevu sayısı</a:t>
            </a:r>
          </a:p>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smtClean="0">
              <a:ln>
                <a:noFill/>
              </a:ln>
              <a:solidFill>
                <a:prstClr val="black"/>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prstClr val="black"/>
                </a:solidFill>
                <a:effectLst/>
                <a:uLnTx/>
                <a:uFillTx/>
                <a:latin typeface="Calibri"/>
                <a:ea typeface="+mn-ea"/>
                <a:cs typeface="+mn-cs"/>
              </a:rPr>
              <a:t>        Açılan Devam Eden Muayene Cetveli kapasite sayısı</a:t>
            </a:r>
          </a:p>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smtClean="0">
              <a:ln>
                <a:noFill/>
              </a:ln>
              <a:solidFill>
                <a:prstClr val="black"/>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black"/>
                </a:solidFill>
                <a:effectLst/>
                <a:uLnTx/>
                <a:uFillTx/>
                <a:latin typeface="Calibri"/>
                <a:ea typeface="+mn-ea"/>
                <a:cs typeface="+mn-cs"/>
              </a:rPr>
              <a:t>Bu oran %90’ </a:t>
            </a:r>
            <a:r>
              <a:rPr kumimoji="0" lang="tr-TR" sz="1800" b="1" i="0" u="none" strike="noStrike" kern="0" cap="none" spc="0" normalizeH="0" baseline="0" noProof="0" dirty="0" err="1" smtClean="0">
                <a:ln>
                  <a:noFill/>
                </a:ln>
                <a:solidFill>
                  <a:prstClr val="black"/>
                </a:solidFill>
                <a:effectLst/>
                <a:uLnTx/>
                <a:uFillTx/>
                <a:latin typeface="Calibri"/>
                <a:ea typeface="+mn-ea"/>
                <a:cs typeface="+mn-cs"/>
              </a:rPr>
              <a:t>ın</a:t>
            </a:r>
            <a:r>
              <a:rPr kumimoji="0" lang="tr-TR" sz="1800" b="1" i="0" u="none" strike="noStrike" kern="0" cap="none" spc="0" normalizeH="0" baseline="0" noProof="0" dirty="0" smtClean="0">
                <a:ln>
                  <a:noFill/>
                </a:ln>
                <a:solidFill>
                  <a:prstClr val="black"/>
                </a:solidFill>
                <a:effectLst/>
                <a:uLnTx/>
                <a:uFillTx/>
                <a:latin typeface="Calibri"/>
                <a:ea typeface="+mn-ea"/>
                <a:cs typeface="+mn-cs"/>
              </a:rPr>
              <a:t> üstünde olmalıdır.</a:t>
            </a:r>
          </a:p>
        </p:txBody>
      </p:sp>
      <p:cxnSp>
        <p:nvCxnSpPr>
          <p:cNvPr id="7" name="Düz Bağlayıcı 4"/>
          <p:cNvCxnSpPr/>
          <p:nvPr/>
        </p:nvCxnSpPr>
        <p:spPr>
          <a:xfrm flipV="1">
            <a:off x="1737692" y="4922327"/>
            <a:ext cx="5975131" cy="15765"/>
          </a:xfrm>
          <a:prstGeom prst="line">
            <a:avLst/>
          </a:prstGeom>
          <a:noFill/>
          <a:ln w="12700" cap="flat" cmpd="sng" algn="ctr">
            <a:solidFill>
              <a:sysClr val="windowText" lastClr="000000"/>
            </a:solidFill>
            <a:prstDash val="solid"/>
            <a:miter lim="800000"/>
          </a:ln>
          <a:effectLst/>
        </p:spPr>
      </p:cxnSp>
    </p:spTree>
    <p:extLst>
      <p:ext uri="{BB962C8B-B14F-4D97-AF65-F5344CB8AC3E}">
        <p14:creationId xmlns:p14="http://schemas.microsoft.com/office/powerpoint/2010/main" val="3525801369"/>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a:xfrm>
            <a:off x="2136808" y="21519"/>
            <a:ext cx="7815714" cy="6656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altLang="en-US" sz="2400" b="1" i="0" u="none" strike="noStrike" kern="1200" cap="none" spc="0" normalizeH="0" baseline="0" noProof="0" dirty="0" smtClean="0">
                <a:ln>
                  <a:noFill/>
                </a:ln>
                <a:solidFill>
                  <a:schemeClr val="bg2"/>
                </a:solidFill>
                <a:uLnTx/>
                <a:uFillTx/>
                <a:latin typeface="Calibri" panose="020F0502020204030204" pitchFamily="34" charset="0"/>
                <a:cs typeface="Calibri" panose="020F0502020204030204" pitchFamily="34" charset="0"/>
              </a:rPr>
              <a:t>CETVEL</a:t>
            </a:r>
            <a:r>
              <a:rPr kumimoji="0" lang="tr-TR" altLang="en-US" sz="2400" b="1" i="0" u="none" strike="noStrike" kern="1200" cap="none" spc="0" normalizeH="0" noProof="0" dirty="0" smtClean="0">
                <a:ln>
                  <a:noFill/>
                </a:ln>
                <a:solidFill>
                  <a:schemeClr val="bg2"/>
                </a:solidFill>
                <a:uLnTx/>
                <a:uFillTx/>
                <a:latin typeface="Calibri" panose="020F0502020204030204" pitchFamily="34" charset="0"/>
                <a:cs typeface="Calibri" panose="020F0502020204030204" pitchFamily="34" charset="0"/>
              </a:rPr>
              <a:t> AÇMAYAN HEKİM ORANI </a:t>
            </a:r>
            <a:r>
              <a:rPr kumimoji="0" lang="tr-TR" altLang="en-US" sz="2400" b="1" i="0" u="none" strike="noStrike" kern="1200" cap="none" spc="0" normalizeH="0" baseline="0" noProof="0" dirty="0" smtClean="0">
                <a:ln>
                  <a:noFill/>
                </a:ln>
                <a:solidFill>
                  <a:schemeClr val="bg2"/>
                </a:solidFill>
                <a:uLnTx/>
                <a:uFillTx/>
                <a:latin typeface="Calibri" panose="020F0502020204030204" pitchFamily="34" charset="0"/>
                <a:cs typeface="Calibri" panose="020F0502020204030204" pitchFamily="34" charset="0"/>
              </a:rPr>
              <a:t>(CHO)</a:t>
            </a:r>
            <a:br>
              <a:rPr kumimoji="0" lang="tr-TR" altLang="en-US" sz="2400" b="1" i="0" u="none" strike="noStrike" kern="1200" cap="none" spc="0" normalizeH="0" baseline="0" noProof="0" dirty="0" smtClean="0">
                <a:ln>
                  <a:noFill/>
                </a:ln>
                <a:solidFill>
                  <a:schemeClr val="bg2"/>
                </a:solidFill>
                <a:uLnTx/>
                <a:uFillTx/>
                <a:latin typeface="Calibri" panose="020F0502020204030204" pitchFamily="34" charset="0"/>
                <a:cs typeface="Calibri" panose="020F0502020204030204" pitchFamily="34" charset="0"/>
              </a:rPr>
            </a:br>
            <a:r>
              <a:rPr kumimoji="0" lang="tr-TR" altLang="en-US" sz="2400" b="1" i="0" u="none" strike="noStrike" kern="1200" cap="none" spc="0" normalizeH="0" baseline="0" noProof="0" dirty="0" smtClean="0">
                <a:ln>
                  <a:noFill/>
                </a:ln>
                <a:solidFill>
                  <a:schemeClr val="bg2"/>
                </a:solidFill>
                <a:uLnTx/>
                <a:uFillTx/>
                <a:latin typeface="Calibri" panose="020F0502020204030204" pitchFamily="34" charset="0"/>
                <a:cs typeface="Calibri" panose="020F0502020204030204" pitchFamily="34" charset="0"/>
              </a:rPr>
              <a:t>KAPALI CETVEL TANIMLAYAN HEKİM ORANI (KCHO)</a:t>
            </a:r>
            <a:endParaRPr kumimoji="0" lang="en-US" altLang="en-US" sz="2400" b="1" i="0" u="none" strike="noStrike" kern="1200" cap="none" spc="0" normalizeH="0" baseline="0" noProof="0" dirty="0" smtClean="0">
              <a:ln>
                <a:noFill/>
              </a:ln>
              <a:solidFill>
                <a:schemeClr val="bg2"/>
              </a:solidFill>
              <a:uLnTx/>
              <a:uFillTx/>
              <a:latin typeface="Calibri" panose="020F0502020204030204" pitchFamily="34" charset="0"/>
              <a:cs typeface="Calibri" panose="020F0502020204030204" pitchFamily="34" charset="0"/>
            </a:endParaRPr>
          </a:p>
        </p:txBody>
      </p:sp>
      <p:sp>
        <p:nvSpPr>
          <p:cNvPr id="14" name="Rectangle 5"/>
          <p:cNvSpPr>
            <a:spLocks noChangeArrowheads="1"/>
          </p:cNvSpPr>
          <p:nvPr/>
        </p:nvSpPr>
        <p:spPr bwMode="gray">
          <a:xfrm>
            <a:off x="748756" y="1411040"/>
            <a:ext cx="4264678" cy="3799435"/>
          </a:xfrm>
          <a:prstGeom prst="rect">
            <a:avLst/>
          </a:prstGeom>
          <a:ln>
            <a:headEnd/>
            <a:tailEnd/>
          </a:ln>
        </p:spPr>
        <p:style>
          <a:lnRef idx="1">
            <a:schemeClr val="dk1"/>
          </a:lnRef>
          <a:fillRef idx="2">
            <a:schemeClr val="dk1"/>
          </a:fillRef>
          <a:effectRef idx="1">
            <a:schemeClr val="dk1"/>
          </a:effectRef>
          <a:fontRef idx="minor">
            <a:schemeClr val="dk1"/>
          </a:fontRef>
        </p:style>
        <p:txBody>
          <a:bodyPr anchor="t"/>
          <a:lstStyle/>
          <a:p>
            <a:pPr marL="342900" indent="-342900"/>
            <a:endParaRPr lang="tr-TR" sz="1600" b="1" dirty="0" smtClean="0">
              <a:solidFill>
                <a:prstClr val="black"/>
              </a:solidFill>
              <a:latin typeface="Calibri"/>
            </a:endParaRPr>
          </a:p>
          <a:p>
            <a:pPr marL="342900" indent="-342900"/>
            <a:endParaRPr lang="tr-TR" sz="1600" b="1" dirty="0" smtClean="0">
              <a:solidFill>
                <a:prstClr val="black"/>
              </a:solidFill>
              <a:latin typeface="Calibri"/>
            </a:endParaRPr>
          </a:p>
          <a:p>
            <a:pPr marL="342900" indent="-342900"/>
            <a:endParaRPr lang="tr-TR" sz="1600" b="1" dirty="0" smtClean="0">
              <a:solidFill>
                <a:prstClr val="black"/>
              </a:solidFill>
              <a:latin typeface="Calibri"/>
            </a:endParaRPr>
          </a:p>
          <a:p>
            <a:pPr marL="342900" indent="-342900"/>
            <a:endParaRPr lang="tr-TR" sz="1600" b="1" dirty="0" smtClean="0">
              <a:solidFill>
                <a:prstClr val="black"/>
              </a:solidFill>
              <a:latin typeface="Calibri"/>
            </a:endParaRPr>
          </a:p>
          <a:p>
            <a:pPr marL="342900" indent="-342900"/>
            <a:r>
              <a:rPr lang="tr-TR" sz="1600" b="1" dirty="0" smtClean="0">
                <a:solidFill>
                  <a:srgbClr val="FF0000"/>
                </a:solidFill>
                <a:latin typeface="Calibri"/>
              </a:rPr>
              <a:t>CETVEL AÇMAYAN HEKİM ORANI(CHO)= </a:t>
            </a:r>
          </a:p>
          <a:p>
            <a:pPr marL="342900" indent="-342900"/>
            <a:endParaRPr lang="tr-TR" sz="1600" b="1" dirty="0" smtClean="0">
              <a:solidFill>
                <a:prstClr val="black"/>
              </a:solidFill>
              <a:latin typeface="Calibri"/>
            </a:endParaRPr>
          </a:p>
          <a:p>
            <a:pPr marL="342900" indent="-342900" algn="ctr"/>
            <a:r>
              <a:rPr lang="tr-TR" dirty="0" smtClean="0">
                <a:solidFill>
                  <a:prstClr val="black"/>
                </a:solidFill>
                <a:latin typeface="Calibri"/>
              </a:rPr>
              <a:t>Poliklinik Yaptığı Halde MHRS Randevu Cetveli Açamayan Hekimler </a:t>
            </a:r>
          </a:p>
          <a:p>
            <a:pPr marL="342900" indent="-342900" algn="ctr"/>
            <a:endParaRPr lang="tr-TR" dirty="0" smtClean="0">
              <a:solidFill>
                <a:prstClr val="black"/>
              </a:solidFill>
              <a:latin typeface="Calibri"/>
            </a:endParaRPr>
          </a:p>
          <a:p>
            <a:pPr marL="342900" indent="-342900"/>
            <a:r>
              <a:rPr lang="tr-TR" dirty="0" smtClean="0">
                <a:solidFill>
                  <a:prstClr val="black"/>
                </a:solidFill>
                <a:latin typeface="Calibri"/>
              </a:rPr>
              <a:t>         Poliklinik Yapan Toplam Hekim Sayısı</a:t>
            </a:r>
            <a:endParaRPr lang="tr-TR" dirty="0">
              <a:solidFill>
                <a:prstClr val="black"/>
              </a:solidFill>
              <a:latin typeface="Calibri"/>
            </a:endParaRPr>
          </a:p>
        </p:txBody>
      </p:sp>
      <p:sp>
        <p:nvSpPr>
          <p:cNvPr id="17" name="Rectangle 8"/>
          <p:cNvSpPr>
            <a:spLocks noChangeArrowheads="1"/>
          </p:cNvSpPr>
          <p:nvPr/>
        </p:nvSpPr>
        <p:spPr bwMode="gray">
          <a:xfrm>
            <a:off x="6153863" y="1411040"/>
            <a:ext cx="4532586" cy="3704841"/>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lstStyle/>
          <a:p>
            <a:r>
              <a:rPr lang="tr-TR" b="1" dirty="0" smtClean="0">
                <a:solidFill>
                  <a:srgbClr val="FF0000"/>
                </a:solidFill>
                <a:latin typeface="Calibri"/>
              </a:rPr>
              <a:t>Kapalı Cetvel Tanımlayan Hekim Oranı     (KCHO) = </a:t>
            </a:r>
          </a:p>
          <a:p>
            <a:pPr algn="ctr"/>
            <a:endParaRPr lang="tr-TR" b="1" dirty="0" smtClean="0">
              <a:solidFill>
                <a:prstClr val="black"/>
              </a:solidFill>
              <a:latin typeface="Calibri"/>
            </a:endParaRPr>
          </a:p>
          <a:p>
            <a:pPr algn="ctr"/>
            <a:r>
              <a:rPr lang="tr-TR" dirty="0" smtClean="0">
                <a:solidFill>
                  <a:prstClr val="black"/>
                </a:solidFill>
                <a:latin typeface="Calibri"/>
              </a:rPr>
              <a:t>İlgili Ayda Hep Kapalı Cetvel Tanımlayan Hekim Sayısı </a:t>
            </a:r>
          </a:p>
          <a:p>
            <a:endParaRPr lang="tr-TR" dirty="0" smtClean="0">
              <a:solidFill>
                <a:prstClr val="black"/>
              </a:solidFill>
              <a:latin typeface="Calibri"/>
            </a:endParaRPr>
          </a:p>
          <a:p>
            <a:pPr algn="ctr"/>
            <a:r>
              <a:rPr lang="tr-TR" dirty="0" smtClean="0">
                <a:solidFill>
                  <a:prstClr val="black"/>
                </a:solidFill>
                <a:latin typeface="Calibri"/>
              </a:rPr>
              <a:t>İlgili Ayda MHRS’ ye Tanımlı Hekim Sayısı </a:t>
            </a:r>
          </a:p>
          <a:p>
            <a:endParaRPr lang="tr-TR" b="1" dirty="0">
              <a:solidFill>
                <a:prstClr val="black"/>
              </a:solidFill>
              <a:latin typeface="Calibri"/>
            </a:endParaRPr>
          </a:p>
        </p:txBody>
      </p:sp>
      <p:cxnSp>
        <p:nvCxnSpPr>
          <p:cNvPr id="18" name="Düz Bağlayıcı 4"/>
          <p:cNvCxnSpPr/>
          <p:nvPr/>
        </p:nvCxnSpPr>
        <p:spPr>
          <a:xfrm>
            <a:off x="937941" y="3561737"/>
            <a:ext cx="4075493" cy="9569"/>
          </a:xfrm>
          <a:prstGeom prst="line">
            <a:avLst/>
          </a:prstGeom>
          <a:noFill/>
          <a:ln w="12700" cap="flat" cmpd="sng" algn="ctr">
            <a:solidFill>
              <a:sysClr val="windowText" lastClr="000000"/>
            </a:solidFill>
            <a:prstDash val="solid"/>
            <a:miter lim="800000"/>
          </a:ln>
          <a:effectLst/>
        </p:spPr>
      </p:cxnSp>
      <p:cxnSp>
        <p:nvCxnSpPr>
          <p:cNvPr id="19" name="Düz Bağlayıcı 4"/>
          <p:cNvCxnSpPr/>
          <p:nvPr/>
        </p:nvCxnSpPr>
        <p:spPr>
          <a:xfrm>
            <a:off x="6382409" y="3716791"/>
            <a:ext cx="4075493" cy="9569"/>
          </a:xfrm>
          <a:prstGeom prst="line">
            <a:avLst/>
          </a:prstGeom>
          <a:noFill/>
          <a:ln w="12700" cap="flat" cmpd="sng" algn="ctr">
            <a:solidFill>
              <a:sysClr val="windowText" lastClr="000000"/>
            </a:solidFill>
            <a:prstDash val="solid"/>
            <a:miter lim="800000"/>
          </a:ln>
          <a:effectLst/>
        </p:spPr>
      </p:cxnSp>
      <p:sp>
        <p:nvSpPr>
          <p:cNvPr id="20" name="15 Metin kutusu"/>
          <p:cNvSpPr txBox="1"/>
          <p:nvPr/>
        </p:nvSpPr>
        <p:spPr>
          <a:xfrm>
            <a:off x="1637645" y="4564144"/>
            <a:ext cx="2486899" cy="646331"/>
          </a:xfrm>
          <a:prstGeom prst="rect">
            <a:avLst/>
          </a:prstGeom>
          <a:noFill/>
        </p:spPr>
        <p:txBody>
          <a:bodyPr wrap="none" rtlCol="0">
            <a:spAutoFit/>
          </a:bodyPr>
          <a:lstStyle/>
          <a:p>
            <a:pPr marL="342900" indent="-342900" algn="ctr"/>
            <a:r>
              <a:rPr lang="tr-TR" dirty="0" smtClean="0">
                <a:solidFill>
                  <a:srgbClr val="FF0000"/>
                </a:solidFill>
                <a:latin typeface="Calibri"/>
              </a:rPr>
              <a:t>CHO≤ 0,03 tam puan.</a:t>
            </a:r>
          </a:p>
          <a:p>
            <a:endParaRPr lang="tr-TR" dirty="0">
              <a:solidFill>
                <a:prstClr val="black"/>
              </a:solidFill>
              <a:latin typeface="Calibri"/>
            </a:endParaRPr>
          </a:p>
        </p:txBody>
      </p:sp>
      <p:sp>
        <p:nvSpPr>
          <p:cNvPr id="21" name="16 Metin kutusu"/>
          <p:cNvSpPr txBox="1"/>
          <p:nvPr/>
        </p:nvSpPr>
        <p:spPr>
          <a:xfrm>
            <a:off x="7477336" y="4564144"/>
            <a:ext cx="2290627" cy="646331"/>
          </a:xfrm>
          <a:prstGeom prst="rect">
            <a:avLst/>
          </a:prstGeom>
          <a:noFill/>
        </p:spPr>
        <p:txBody>
          <a:bodyPr wrap="none" rtlCol="0">
            <a:spAutoFit/>
          </a:bodyPr>
          <a:lstStyle/>
          <a:p>
            <a:r>
              <a:rPr lang="tr-TR" dirty="0" smtClean="0">
                <a:solidFill>
                  <a:srgbClr val="FF0000"/>
                </a:solidFill>
                <a:latin typeface="Calibri"/>
              </a:rPr>
              <a:t>KCHO</a:t>
            </a:r>
            <a:r>
              <a:rPr lang="tr-TR" dirty="0" smtClean="0">
                <a:solidFill>
                  <a:prstClr val="black"/>
                </a:solidFill>
                <a:latin typeface="Calibri"/>
              </a:rPr>
              <a:t> </a:t>
            </a:r>
            <a:r>
              <a:rPr lang="tr-TR" dirty="0" smtClean="0">
                <a:solidFill>
                  <a:srgbClr val="FF0000"/>
                </a:solidFill>
                <a:latin typeface="Calibri"/>
              </a:rPr>
              <a:t>≤ 0,1 tam puan. </a:t>
            </a:r>
            <a:endParaRPr lang="tr-TR" dirty="0" smtClean="0">
              <a:solidFill>
                <a:prstClr val="black"/>
              </a:solidFill>
              <a:latin typeface="Calibri"/>
            </a:endParaRPr>
          </a:p>
          <a:p>
            <a:endParaRPr lang="tr-TR" dirty="0">
              <a:solidFill>
                <a:prstClr val="black"/>
              </a:solidFill>
              <a:latin typeface="Calibri"/>
            </a:endParaRPr>
          </a:p>
        </p:txBody>
      </p:sp>
    </p:spTree>
    <p:extLst>
      <p:ext uri="{BB962C8B-B14F-4D97-AF65-F5344CB8AC3E}">
        <p14:creationId xmlns:p14="http://schemas.microsoft.com/office/powerpoint/2010/main" val="2082347045"/>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581474" y="1190617"/>
            <a:ext cx="4104456" cy="738664"/>
          </a:xfrm>
          <a:prstGeom prst="rect">
            <a:avLst/>
          </a:prstGeom>
        </p:spPr>
        <p:txBody>
          <a:bodyPr wrap="square">
            <a:spAutoFit/>
          </a:bodyPr>
          <a:lstStyle/>
          <a:p>
            <a:pPr algn="just">
              <a:defRPr/>
            </a:pPr>
            <a:r>
              <a:rPr lang="tr-TR" sz="1400" b="1" dirty="0">
                <a:solidFill>
                  <a:prstClr val="black"/>
                </a:solidFill>
                <a:latin typeface="Calibri" panose="020F0502020204030204" pitchFamily="34" charset="0"/>
                <a:cs typeface="Calibri" panose="020F0502020204030204" pitchFamily="34" charset="0"/>
              </a:rPr>
              <a:t>   Poliklinik yaptığı halde MHRS’ ye randevu cetveli açmayan hekimlerin, poliklinik yapan toplam hekimlere oranı ile hesaplanır.</a:t>
            </a:r>
          </a:p>
        </p:txBody>
      </p:sp>
      <p:sp>
        <p:nvSpPr>
          <p:cNvPr id="6" name="Dikdörtgen 5"/>
          <p:cNvSpPr/>
          <p:nvPr/>
        </p:nvSpPr>
        <p:spPr>
          <a:xfrm>
            <a:off x="1535510" y="2067425"/>
            <a:ext cx="4296444" cy="116955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882" indent="-342882">
              <a:defRPr/>
            </a:pPr>
            <a:r>
              <a:rPr lang="tr-TR" sz="1400" b="1" dirty="0">
                <a:solidFill>
                  <a:prstClr val="black"/>
                </a:solidFill>
              </a:rPr>
              <a:t>       CETVEL AÇMAYAN HEKİM ORANI(CHO)= </a:t>
            </a:r>
          </a:p>
          <a:p>
            <a:pPr marL="342882" indent="-342882" algn="ctr">
              <a:defRPr/>
            </a:pPr>
            <a:r>
              <a:rPr lang="tr-TR" sz="1400" dirty="0">
                <a:solidFill>
                  <a:prstClr val="black"/>
                </a:solidFill>
              </a:rPr>
              <a:t>Poliklinik Yaptığı Halde MHRS Randevu Cetveli Açamayan Hekimler </a:t>
            </a:r>
          </a:p>
          <a:p>
            <a:pPr marL="342882" indent="-342882">
              <a:defRPr/>
            </a:pPr>
            <a:r>
              <a:rPr lang="tr-TR" sz="1400" dirty="0">
                <a:solidFill>
                  <a:prstClr val="black"/>
                </a:solidFill>
              </a:rPr>
              <a:t>         </a:t>
            </a:r>
          </a:p>
          <a:p>
            <a:pPr marL="342882" indent="-342882">
              <a:defRPr/>
            </a:pPr>
            <a:r>
              <a:rPr lang="tr-TR" sz="1400" dirty="0">
                <a:solidFill>
                  <a:prstClr val="black"/>
                </a:solidFill>
              </a:rPr>
              <a:t>           </a:t>
            </a:r>
            <a:r>
              <a:rPr lang="tr-TR" sz="1400" dirty="0" err="1" smtClean="0">
                <a:solidFill>
                  <a:prstClr val="black"/>
                </a:solidFill>
              </a:rPr>
              <a:t>MHRS’ye</a:t>
            </a:r>
            <a:r>
              <a:rPr lang="tr-TR" sz="1400" dirty="0" smtClean="0">
                <a:solidFill>
                  <a:prstClr val="black"/>
                </a:solidFill>
              </a:rPr>
              <a:t> Tanımlı Hekim </a:t>
            </a:r>
            <a:r>
              <a:rPr lang="tr-TR" sz="1400" dirty="0">
                <a:solidFill>
                  <a:prstClr val="black"/>
                </a:solidFill>
              </a:rPr>
              <a:t>Sayısı</a:t>
            </a:r>
          </a:p>
        </p:txBody>
      </p:sp>
      <p:cxnSp>
        <p:nvCxnSpPr>
          <p:cNvPr id="8" name="Düz Bağlayıcı 7"/>
          <p:cNvCxnSpPr/>
          <p:nvPr/>
        </p:nvCxnSpPr>
        <p:spPr>
          <a:xfrm>
            <a:off x="1799505" y="2881321"/>
            <a:ext cx="4032449" cy="0"/>
          </a:xfrm>
          <a:prstGeom prst="line">
            <a:avLst/>
          </a:prstGeom>
          <a:ln/>
        </p:spPr>
        <p:style>
          <a:lnRef idx="2">
            <a:schemeClr val="dk1"/>
          </a:lnRef>
          <a:fillRef idx="0">
            <a:schemeClr val="dk1"/>
          </a:fillRef>
          <a:effectRef idx="1">
            <a:schemeClr val="dk1"/>
          </a:effectRef>
          <a:fontRef idx="minor">
            <a:schemeClr val="tx1"/>
          </a:fontRef>
        </p:style>
      </p:cxnSp>
      <p:sp>
        <p:nvSpPr>
          <p:cNvPr id="11" name="Dikdörtgen 10"/>
          <p:cNvSpPr/>
          <p:nvPr/>
        </p:nvSpPr>
        <p:spPr>
          <a:xfrm>
            <a:off x="2703478" y="3357618"/>
            <a:ext cx="2069797" cy="307777"/>
          </a:xfrm>
          <a:prstGeom prst="rect">
            <a:avLst/>
          </a:prstGeom>
        </p:spPr>
        <p:txBody>
          <a:bodyPr wrap="none">
            <a:spAutoFit/>
          </a:bodyPr>
          <a:lstStyle/>
          <a:p>
            <a:pPr marL="342882" indent="-342882" algn="ctr">
              <a:defRPr/>
            </a:pPr>
            <a:r>
              <a:rPr lang="tr-TR" sz="1400" dirty="0">
                <a:solidFill>
                  <a:srgbClr val="FF0000"/>
                </a:solidFill>
              </a:rPr>
              <a:t>CHO≤ 0,03 tam puan.</a:t>
            </a:r>
          </a:p>
        </p:txBody>
      </p:sp>
      <p:sp>
        <p:nvSpPr>
          <p:cNvPr id="12" name="Dikdörtgen 11"/>
          <p:cNvSpPr/>
          <p:nvPr/>
        </p:nvSpPr>
        <p:spPr>
          <a:xfrm>
            <a:off x="6684020" y="1165965"/>
            <a:ext cx="4045024" cy="738664"/>
          </a:xfrm>
          <a:prstGeom prst="rect">
            <a:avLst/>
          </a:prstGeom>
        </p:spPr>
        <p:txBody>
          <a:bodyPr wrap="square">
            <a:spAutoFit/>
          </a:bodyPr>
          <a:lstStyle/>
          <a:p>
            <a:pPr algn="just">
              <a:defRPr/>
            </a:pPr>
            <a:r>
              <a:rPr lang="tr-TR" sz="1400" dirty="0">
                <a:solidFill>
                  <a:prstClr val="black"/>
                </a:solidFill>
              </a:rPr>
              <a:t>     </a:t>
            </a:r>
            <a:r>
              <a:rPr lang="tr-TR" sz="1400" b="1" dirty="0">
                <a:solidFill>
                  <a:prstClr val="black"/>
                </a:solidFill>
                <a:latin typeface="Calibri" panose="020F0502020204030204" pitchFamily="34" charset="0"/>
                <a:cs typeface="Calibri" panose="020F0502020204030204" pitchFamily="34" charset="0"/>
              </a:rPr>
              <a:t>İlgili ayda hep kapalı cetvel tanımlayan hekim sayısının MHRS’ ye tanımlı hekim sayısına oranı hesaplanmalıdır. Bu oran %10 ‘dan küçük olmalıdır.</a:t>
            </a:r>
          </a:p>
        </p:txBody>
      </p:sp>
      <p:sp>
        <p:nvSpPr>
          <p:cNvPr id="13" name="Dikdörtgen 12"/>
          <p:cNvSpPr/>
          <p:nvPr/>
        </p:nvSpPr>
        <p:spPr>
          <a:xfrm>
            <a:off x="6753342" y="2126511"/>
            <a:ext cx="418904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tr-TR" sz="1400" b="1" dirty="0">
                <a:solidFill>
                  <a:prstClr val="black"/>
                </a:solidFill>
              </a:rPr>
              <a:t>Kapalı Cetvel Tanımlayan Hekim Oranı     (KCHO) = </a:t>
            </a:r>
          </a:p>
          <a:p>
            <a:pPr algn="ctr">
              <a:defRPr/>
            </a:pPr>
            <a:r>
              <a:rPr lang="tr-TR" sz="1400" dirty="0">
                <a:solidFill>
                  <a:prstClr val="black"/>
                </a:solidFill>
              </a:rPr>
              <a:t>İlgili Ayda Hep Kapalı Cetvel Tanımlayan Hekim Sayısı </a:t>
            </a:r>
          </a:p>
          <a:p>
            <a:pPr>
              <a:defRPr/>
            </a:pPr>
            <a:endParaRPr lang="tr-TR" sz="1400" dirty="0">
              <a:solidFill>
                <a:prstClr val="black"/>
              </a:solidFill>
            </a:endParaRPr>
          </a:p>
          <a:p>
            <a:pPr>
              <a:defRPr/>
            </a:pPr>
            <a:r>
              <a:rPr lang="tr-TR" sz="1400" dirty="0">
                <a:solidFill>
                  <a:prstClr val="black"/>
                </a:solidFill>
              </a:rPr>
              <a:t> İlgili Ayda MHRS’ ye Tanımlı Hekim Sayısı </a:t>
            </a:r>
          </a:p>
        </p:txBody>
      </p:sp>
      <p:cxnSp>
        <p:nvCxnSpPr>
          <p:cNvPr id="14" name="Düz Bağlayıcı 13"/>
          <p:cNvCxnSpPr/>
          <p:nvPr/>
        </p:nvCxnSpPr>
        <p:spPr>
          <a:xfrm>
            <a:off x="6684020" y="3150538"/>
            <a:ext cx="3466729" cy="0"/>
          </a:xfrm>
          <a:prstGeom prst="line">
            <a:avLst/>
          </a:prstGeom>
          <a:ln/>
        </p:spPr>
        <p:style>
          <a:lnRef idx="2">
            <a:schemeClr val="dk1"/>
          </a:lnRef>
          <a:fillRef idx="0">
            <a:schemeClr val="dk1"/>
          </a:fillRef>
          <a:effectRef idx="1">
            <a:schemeClr val="dk1"/>
          </a:effectRef>
          <a:fontRef idx="minor">
            <a:schemeClr val="tx1"/>
          </a:fontRef>
        </p:style>
      </p:cxnSp>
      <p:sp>
        <p:nvSpPr>
          <p:cNvPr id="17" name="Metin kutusu 16"/>
          <p:cNvSpPr txBox="1"/>
          <p:nvPr/>
        </p:nvSpPr>
        <p:spPr>
          <a:xfrm>
            <a:off x="7918501" y="3615525"/>
            <a:ext cx="2232248" cy="307777"/>
          </a:xfrm>
          <a:prstGeom prst="rect">
            <a:avLst/>
          </a:prstGeom>
          <a:noFill/>
        </p:spPr>
        <p:txBody>
          <a:bodyPr wrap="square" rtlCol="0">
            <a:spAutoFit/>
          </a:bodyPr>
          <a:lstStyle/>
          <a:p>
            <a:pPr>
              <a:defRPr/>
            </a:pPr>
            <a:r>
              <a:rPr lang="tr-TR" sz="1400" dirty="0">
                <a:solidFill>
                  <a:srgbClr val="FF0000"/>
                </a:solidFill>
              </a:rPr>
              <a:t>KCHO</a:t>
            </a:r>
            <a:r>
              <a:rPr lang="tr-TR" sz="1400" dirty="0">
                <a:solidFill>
                  <a:prstClr val="white"/>
                </a:solidFill>
              </a:rPr>
              <a:t> </a:t>
            </a:r>
            <a:r>
              <a:rPr lang="tr-TR" sz="1400" dirty="0">
                <a:solidFill>
                  <a:srgbClr val="FF0000"/>
                </a:solidFill>
              </a:rPr>
              <a:t>≤ 0,1 tam puan. </a:t>
            </a:r>
            <a:endParaRPr lang="tr-TR" sz="1400" dirty="0">
              <a:solidFill>
                <a:prstClr val="white"/>
              </a:solidFill>
            </a:endParaRPr>
          </a:p>
        </p:txBody>
      </p:sp>
      <p:graphicFrame>
        <p:nvGraphicFramePr>
          <p:cNvPr id="10" name="Tablo 9"/>
          <p:cNvGraphicFramePr>
            <a:graphicFrameLocks noGrp="1"/>
          </p:cNvGraphicFramePr>
          <p:nvPr>
            <p:extLst>
              <p:ext uri="{D42A27DB-BD31-4B8C-83A1-F6EECF244321}">
                <p14:modId xmlns:p14="http://schemas.microsoft.com/office/powerpoint/2010/main" val="3420530120"/>
              </p:ext>
            </p:extLst>
          </p:nvPr>
        </p:nvGraphicFramePr>
        <p:xfrm>
          <a:off x="6753039" y="4035226"/>
          <a:ext cx="4104453" cy="1109875"/>
        </p:xfrm>
        <a:graphic>
          <a:graphicData uri="http://schemas.openxmlformats.org/drawingml/2006/table">
            <a:tbl>
              <a:tblPr firstRow="1" firstCol="1" bandRow="1">
                <a:tableStyleId>{0505E3EF-67EA-436B-97B2-0124C06EBD24}</a:tableStyleId>
              </a:tblPr>
              <a:tblGrid>
                <a:gridCol w="1548851">
                  <a:extLst>
                    <a:ext uri="{9D8B030D-6E8A-4147-A177-3AD203B41FA5}">
                      <a16:colId xmlns:a16="http://schemas.microsoft.com/office/drawing/2014/main" xmlns="" val="20000"/>
                    </a:ext>
                  </a:extLst>
                </a:gridCol>
                <a:gridCol w="1187452">
                  <a:extLst>
                    <a:ext uri="{9D8B030D-6E8A-4147-A177-3AD203B41FA5}">
                      <a16:colId xmlns:a16="http://schemas.microsoft.com/office/drawing/2014/main" xmlns="" val="20001"/>
                    </a:ext>
                  </a:extLst>
                </a:gridCol>
                <a:gridCol w="1368150">
                  <a:extLst>
                    <a:ext uri="{9D8B030D-6E8A-4147-A177-3AD203B41FA5}">
                      <a16:colId xmlns:a16="http://schemas.microsoft.com/office/drawing/2014/main" xmlns="" val="20002"/>
                    </a:ext>
                  </a:extLst>
                </a:gridCol>
              </a:tblGrid>
              <a:tr h="901308">
                <a:tc>
                  <a:txBody>
                    <a:bodyPr/>
                    <a:lstStyle/>
                    <a:p>
                      <a:pPr>
                        <a:spcAft>
                          <a:spcPts val="0"/>
                        </a:spcAft>
                      </a:pPr>
                      <a:r>
                        <a:rPr lang="tr-TR" sz="1100" dirty="0" smtClean="0">
                          <a:effectLst/>
                        </a:rPr>
                        <a:t>Ekim </a:t>
                      </a:r>
                      <a:r>
                        <a:rPr lang="tr-TR" sz="1100" dirty="0">
                          <a:effectLst/>
                        </a:rPr>
                        <a:t>2018 Hep Kapalı Cetvel Tanımlayan Hekim Sayısı </a:t>
                      </a:r>
                    </a:p>
                    <a:p>
                      <a:pPr>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endParaRPr>
                    </a:p>
                  </a:txBody>
                  <a:tcPr marL="68581" marR="68581" marT="0" marB="0"/>
                </a:tc>
                <a:tc>
                  <a:txBody>
                    <a:bodyPr/>
                    <a:lstStyle/>
                    <a:p>
                      <a:pPr>
                        <a:spcAft>
                          <a:spcPts val="0"/>
                        </a:spcAft>
                      </a:pPr>
                      <a:r>
                        <a:rPr lang="tr-TR" sz="1100" dirty="0" smtClean="0">
                          <a:effectLst/>
                        </a:rPr>
                        <a:t>Ekim </a:t>
                      </a:r>
                      <a:r>
                        <a:rPr lang="tr-TR" sz="1100" dirty="0">
                          <a:effectLst/>
                        </a:rPr>
                        <a:t>2018 de MHRS’ ye Tanımlı Hekim Sayısı</a:t>
                      </a:r>
                    </a:p>
                    <a:p>
                      <a:pPr>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endParaRPr>
                    </a:p>
                  </a:txBody>
                  <a:tcPr marL="68581" marR="68581" marT="0" marB="0"/>
                </a:tc>
                <a:tc>
                  <a:txBody>
                    <a:bodyPr/>
                    <a:lstStyle/>
                    <a:p>
                      <a:pPr>
                        <a:spcAft>
                          <a:spcPts val="0"/>
                        </a:spcAft>
                      </a:pPr>
                      <a:r>
                        <a:rPr lang="tr-TR" sz="1100" dirty="0">
                          <a:effectLst/>
                        </a:rPr>
                        <a:t>Kapalı Cetvel Tanımlayan Hekim Oranı     (KCHO) </a:t>
                      </a:r>
                    </a:p>
                    <a:p>
                      <a:pPr>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endParaRPr>
                    </a:p>
                  </a:txBody>
                  <a:tcPr marL="68581" marR="68581" marT="0" marB="0"/>
                </a:tc>
                <a:extLst>
                  <a:ext uri="{0D108BD9-81ED-4DB2-BD59-A6C34878D82A}">
                    <a16:rowId xmlns:a16="http://schemas.microsoft.com/office/drawing/2014/main" xmlns="" val="10000"/>
                  </a:ext>
                </a:extLst>
              </a:tr>
              <a:tr h="208567">
                <a:tc>
                  <a:txBody>
                    <a:bodyPr/>
                    <a:lstStyle/>
                    <a:p>
                      <a:pPr algn="l">
                        <a:spcAft>
                          <a:spcPts val="0"/>
                        </a:spcAft>
                      </a:pPr>
                      <a:r>
                        <a:rPr lang="tr-TR" sz="1100" b="1" dirty="0" smtClean="0">
                          <a:effectLst/>
                          <a:latin typeface="+mj-lt"/>
                          <a:ea typeface="Calibri" panose="020F0502020204030204" pitchFamily="34" charset="0"/>
                        </a:rPr>
                        <a:t>8.819</a:t>
                      </a:r>
                      <a:endParaRPr lang="tr-TR" sz="1100" b="1" dirty="0">
                        <a:effectLst/>
                        <a:latin typeface="+mj-lt"/>
                        <a:ea typeface="Calibri" panose="020F0502020204030204" pitchFamily="34" charset="0"/>
                      </a:endParaRPr>
                    </a:p>
                  </a:txBody>
                  <a:tcPr marL="68581" marR="68581" marT="0" marB="0" anchor="ctr"/>
                </a:tc>
                <a:tc>
                  <a:txBody>
                    <a:bodyPr/>
                    <a:lstStyle/>
                    <a:p>
                      <a:pPr algn="l">
                        <a:spcAft>
                          <a:spcPts val="0"/>
                        </a:spcAft>
                      </a:pPr>
                      <a:r>
                        <a:rPr lang="tr-TR" sz="1100" b="1" dirty="0" smtClean="0">
                          <a:effectLst/>
                          <a:latin typeface="+mj-lt"/>
                          <a:ea typeface="Calibri" panose="020F0502020204030204" pitchFamily="34" charset="0"/>
                        </a:rPr>
                        <a:t>52.416</a:t>
                      </a:r>
                      <a:endParaRPr lang="tr-TR" sz="1100" b="1" dirty="0">
                        <a:effectLst/>
                        <a:latin typeface="+mj-lt"/>
                        <a:ea typeface="Calibri" panose="020F0502020204030204" pitchFamily="34" charset="0"/>
                      </a:endParaRPr>
                    </a:p>
                  </a:txBody>
                  <a:tcPr marL="68581" marR="68581" marT="0" marB="0" anchor="ctr"/>
                </a:tc>
                <a:tc>
                  <a:txBody>
                    <a:bodyPr/>
                    <a:lstStyle/>
                    <a:p>
                      <a:pPr algn="l">
                        <a:spcAft>
                          <a:spcPts val="0"/>
                        </a:spcAft>
                      </a:pPr>
                      <a:r>
                        <a:rPr lang="tr-TR" sz="1100" b="1" dirty="0" smtClean="0">
                          <a:effectLst/>
                          <a:latin typeface="+mj-lt"/>
                          <a:ea typeface="Calibri" panose="020F0502020204030204" pitchFamily="34" charset="0"/>
                        </a:rPr>
                        <a:t>16,83</a:t>
                      </a:r>
                      <a:endParaRPr lang="tr-TR" sz="1100" b="1" dirty="0">
                        <a:effectLst/>
                        <a:latin typeface="+mj-lt"/>
                        <a:ea typeface="Calibri" panose="020F0502020204030204" pitchFamily="34" charset="0"/>
                      </a:endParaRPr>
                    </a:p>
                  </a:txBody>
                  <a:tcPr marL="68581" marR="68581" marT="0" marB="0" anchor="ctr"/>
                </a:tc>
                <a:extLst>
                  <a:ext uri="{0D108BD9-81ED-4DB2-BD59-A6C34878D82A}">
                    <a16:rowId xmlns:a16="http://schemas.microsoft.com/office/drawing/2014/main" xmlns="" val="10001"/>
                  </a:ext>
                </a:extLst>
              </a:tr>
            </a:tbl>
          </a:graphicData>
        </a:graphic>
      </p:graphicFrame>
      <p:graphicFrame>
        <p:nvGraphicFramePr>
          <p:cNvPr id="15" name="Tablo 14"/>
          <p:cNvGraphicFramePr>
            <a:graphicFrameLocks noGrp="1"/>
          </p:cNvGraphicFramePr>
          <p:nvPr>
            <p:extLst/>
          </p:nvPr>
        </p:nvGraphicFramePr>
        <p:xfrm>
          <a:off x="1581474" y="3789319"/>
          <a:ext cx="4313806" cy="1287780"/>
        </p:xfrm>
        <a:graphic>
          <a:graphicData uri="http://schemas.openxmlformats.org/drawingml/2006/table">
            <a:tbl>
              <a:tblPr firstRow="1" firstCol="1" bandRow="1">
                <a:tableStyleId>{0505E3EF-67EA-436B-97B2-0124C06EBD24}</a:tableStyleId>
              </a:tblPr>
              <a:tblGrid>
                <a:gridCol w="1627852">
                  <a:extLst>
                    <a:ext uri="{9D8B030D-6E8A-4147-A177-3AD203B41FA5}">
                      <a16:colId xmlns:a16="http://schemas.microsoft.com/office/drawing/2014/main" xmlns="" val="20000"/>
                    </a:ext>
                  </a:extLst>
                </a:gridCol>
                <a:gridCol w="1248020">
                  <a:extLst>
                    <a:ext uri="{9D8B030D-6E8A-4147-A177-3AD203B41FA5}">
                      <a16:colId xmlns:a16="http://schemas.microsoft.com/office/drawing/2014/main" xmlns="" val="20001"/>
                    </a:ext>
                  </a:extLst>
                </a:gridCol>
                <a:gridCol w="1437934">
                  <a:extLst>
                    <a:ext uri="{9D8B030D-6E8A-4147-A177-3AD203B41FA5}">
                      <a16:colId xmlns:a16="http://schemas.microsoft.com/office/drawing/2014/main" xmlns="" val="20002"/>
                    </a:ext>
                  </a:extLst>
                </a:gridCol>
              </a:tblGrid>
              <a:tr h="41148">
                <a:tc>
                  <a:txBody>
                    <a:bodyPr/>
                    <a:lstStyle/>
                    <a:p>
                      <a:pPr>
                        <a:spcAft>
                          <a:spcPts val="0"/>
                        </a:spcAft>
                      </a:pPr>
                      <a:r>
                        <a:rPr lang="tr-TR" sz="1050" dirty="0" err="1" smtClean="0">
                          <a:effectLst/>
                        </a:rPr>
                        <a:t>MHRS’ye</a:t>
                      </a:r>
                      <a:r>
                        <a:rPr lang="tr-TR" sz="1050" dirty="0" smtClean="0">
                          <a:effectLst/>
                        </a:rPr>
                        <a:t> Esas Polikliniklerde Muayene Yapan Toplam Hekim sayısı</a:t>
                      </a:r>
                      <a:endParaRPr lang="tr-TR" sz="1050" b="1" dirty="0">
                        <a:effectLst/>
                        <a:latin typeface="Calibri" panose="020F0502020204030204" pitchFamily="34" charset="0"/>
                        <a:ea typeface="Calibri" panose="020F0502020204030204" pitchFamily="34" charset="0"/>
                      </a:endParaRPr>
                    </a:p>
                  </a:txBody>
                  <a:tcPr marL="68581" marR="68581" marT="0" marB="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tr-TR" sz="1050" dirty="0" smtClean="0">
                          <a:effectLst/>
                        </a:rPr>
                        <a:t>Ekim </a:t>
                      </a:r>
                      <a:r>
                        <a:rPr lang="tr-TR" sz="900" dirty="0" smtClean="0">
                          <a:effectLst/>
                        </a:rPr>
                        <a:t>2018 </a:t>
                      </a:r>
                      <a:r>
                        <a:rPr lang="tr-TR" sz="1050" kern="1200" dirty="0" smtClean="0">
                          <a:effectLst/>
                        </a:rPr>
                        <a:t>Poliklinik Yaptığı Halde MHRS Randevu Cetveli Açamayan Hekimlerin sayısı</a:t>
                      </a:r>
                      <a:r>
                        <a:rPr lang="tr-TR" sz="900" dirty="0" smtClean="0">
                          <a:effectLst/>
                        </a:rPr>
                        <a:t> </a:t>
                      </a:r>
                    </a:p>
                    <a:p>
                      <a:pPr>
                        <a:spcAft>
                          <a:spcPts val="0"/>
                        </a:spcAft>
                      </a:pPr>
                      <a:r>
                        <a:rPr lang="tr-TR" sz="1050" dirty="0">
                          <a:effectLst/>
                        </a:rPr>
                        <a:t> </a:t>
                      </a:r>
                      <a:endParaRPr lang="tr-TR" sz="1050" dirty="0">
                        <a:effectLst/>
                        <a:latin typeface="Calibri" panose="020F0502020204030204" pitchFamily="34" charset="0"/>
                        <a:ea typeface="Calibri" panose="020F0502020204030204" pitchFamily="34" charset="0"/>
                      </a:endParaRPr>
                    </a:p>
                  </a:txBody>
                  <a:tcPr marL="68581" marR="68581" marT="0" marB="0"/>
                </a:tc>
                <a:tc>
                  <a:txBody>
                    <a:bodyPr/>
                    <a:lstStyle/>
                    <a:p>
                      <a:pPr>
                        <a:spcAft>
                          <a:spcPts val="0"/>
                        </a:spcAft>
                      </a:pPr>
                      <a:r>
                        <a:rPr lang="tr-TR" sz="1050" dirty="0" smtClean="0">
                          <a:effectLst/>
                        </a:rPr>
                        <a:t>Cetvel</a:t>
                      </a:r>
                      <a:r>
                        <a:rPr lang="tr-TR" sz="1050" baseline="0" dirty="0" smtClean="0">
                          <a:effectLst/>
                        </a:rPr>
                        <a:t> açmayan Hekim Oranı</a:t>
                      </a:r>
                      <a:r>
                        <a:rPr lang="tr-TR" sz="1050" dirty="0" smtClean="0">
                          <a:effectLst/>
                        </a:rPr>
                        <a:t> (CHO</a:t>
                      </a:r>
                      <a:r>
                        <a:rPr lang="tr-TR" sz="1050" dirty="0">
                          <a:effectLst/>
                        </a:rPr>
                        <a:t>) </a:t>
                      </a:r>
                    </a:p>
                    <a:p>
                      <a:pPr>
                        <a:spcAft>
                          <a:spcPts val="0"/>
                        </a:spcAft>
                      </a:pPr>
                      <a:r>
                        <a:rPr lang="tr-TR" sz="1050" dirty="0">
                          <a:effectLst/>
                        </a:rPr>
                        <a:t> </a:t>
                      </a:r>
                      <a:endParaRPr lang="tr-TR" sz="1050" dirty="0">
                        <a:effectLst/>
                        <a:latin typeface="Calibri" panose="020F0502020204030204" pitchFamily="34" charset="0"/>
                        <a:ea typeface="Calibri" panose="020F0502020204030204" pitchFamily="34" charset="0"/>
                      </a:endParaRPr>
                    </a:p>
                  </a:txBody>
                  <a:tcPr marL="68581" marR="68581" marT="0" marB="0"/>
                </a:tc>
                <a:extLst>
                  <a:ext uri="{0D108BD9-81ED-4DB2-BD59-A6C34878D82A}">
                    <a16:rowId xmlns:a16="http://schemas.microsoft.com/office/drawing/2014/main" xmlns="" val="10000"/>
                  </a:ext>
                </a:extLst>
              </a:tr>
              <a:tr h="0">
                <a:tc>
                  <a:txBody>
                    <a:bodyPr/>
                    <a:lstStyle/>
                    <a:p>
                      <a:pPr>
                        <a:spcAft>
                          <a:spcPts val="0"/>
                        </a:spcAft>
                      </a:pPr>
                      <a:r>
                        <a:rPr lang="tr-TR" sz="1100" b="1" dirty="0" smtClean="0">
                          <a:effectLst/>
                          <a:latin typeface="+mj-lt"/>
                          <a:ea typeface="Calibri" panose="020F0502020204030204" pitchFamily="34" charset="0"/>
                        </a:rPr>
                        <a:t>52.416</a:t>
                      </a:r>
                      <a:endParaRPr lang="tr-TR" sz="1100" b="1" dirty="0">
                        <a:effectLst/>
                        <a:latin typeface="+mj-lt"/>
                        <a:ea typeface="Calibri" panose="020F0502020204030204" pitchFamily="34" charset="0"/>
                      </a:endParaRPr>
                    </a:p>
                  </a:txBody>
                  <a:tcPr marL="68581" marR="68581" marT="0" marB="0"/>
                </a:tc>
                <a:tc>
                  <a:txBody>
                    <a:bodyPr/>
                    <a:lstStyle/>
                    <a:p>
                      <a:pPr>
                        <a:spcAft>
                          <a:spcPts val="0"/>
                        </a:spcAft>
                      </a:pPr>
                      <a:r>
                        <a:rPr lang="tr-TR" sz="1100" b="1" dirty="0" smtClean="0">
                          <a:effectLst/>
                          <a:latin typeface="+mj-lt"/>
                          <a:ea typeface="Calibri" panose="020F0502020204030204" pitchFamily="34" charset="0"/>
                        </a:rPr>
                        <a:t>644</a:t>
                      </a:r>
                      <a:endParaRPr lang="tr-TR" sz="1100" b="1" dirty="0">
                        <a:effectLst/>
                        <a:latin typeface="+mj-lt"/>
                        <a:ea typeface="Calibri" panose="020F0502020204030204" pitchFamily="34" charset="0"/>
                      </a:endParaRPr>
                    </a:p>
                  </a:txBody>
                  <a:tcPr marL="68581" marR="68581" marT="0" marB="0"/>
                </a:tc>
                <a:tc>
                  <a:txBody>
                    <a:bodyPr/>
                    <a:lstStyle/>
                    <a:p>
                      <a:pPr>
                        <a:spcAft>
                          <a:spcPts val="0"/>
                        </a:spcAft>
                      </a:pPr>
                      <a:r>
                        <a:rPr lang="tr-TR" sz="1100" b="1" dirty="0" smtClean="0">
                          <a:effectLst/>
                          <a:latin typeface="+mj-lt"/>
                          <a:ea typeface="Calibri" panose="020F0502020204030204" pitchFamily="34" charset="0"/>
                        </a:rPr>
                        <a:t>1,23</a:t>
                      </a:r>
                    </a:p>
                  </a:txBody>
                  <a:tcPr marL="68581" marR="68581" marT="0" marB="0"/>
                </a:tc>
                <a:extLst>
                  <a:ext uri="{0D108BD9-81ED-4DB2-BD59-A6C34878D82A}">
                    <a16:rowId xmlns:a16="http://schemas.microsoft.com/office/drawing/2014/main" xmlns="" val="10001"/>
                  </a:ext>
                </a:extLst>
              </a:tr>
            </a:tbl>
          </a:graphicData>
        </a:graphic>
      </p:graphicFrame>
      <p:sp>
        <p:nvSpPr>
          <p:cNvPr id="18" name="Dikdörtgen 17"/>
          <p:cNvSpPr/>
          <p:nvPr/>
        </p:nvSpPr>
        <p:spPr>
          <a:xfrm>
            <a:off x="-6974" y="4388367"/>
            <a:ext cx="1542483" cy="236400"/>
          </a:xfrm>
          <a:prstGeom prst="rect">
            <a:avLst/>
          </a:prstGeom>
          <a:solidFill>
            <a:schemeClr val="accent6"/>
          </a:solidFill>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tr-TR" sz="1600" b="1" dirty="0">
                <a:solidFill>
                  <a:prstClr val="white"/>
                </a:solidFill>
                <a:effectLst>
                  <a:outerShdw blurRad="38100" dist="38100" dir="2700000" algn="tl">
                    <a:srgbClr val="000000">
                      <a:alpha val="43137"/>
                    </a:srgbClr>
                  </a:outerShdw>
                </a:effectLst>
              </a:rPr>
              <a:t>TÜRKİYE</a:t>
            </a:r>
          </a:p>
        </p:txBody>
      </p:sp>
      <p:sp>
        <p:nvSpPr>
          <p:cNvPr id="19" name="Dikdörtgen 18"/>
          <p:cNvSpPr/>
          <p:nvPr/>
        </p:nvSpPr>
        <p:spPr>
          <a:xfrm>
            <a:off x="10857494" y="4456497"/>
            <a:ext cx="1347340" cy="259882"/>
          </a:xfrm>
          <a:prstGeom prst="rect">
            <a:avLst/>
          </a:prstGeom>
          <a:solidFill>
            <a:schemeClr val="accent6"/>
          </a:solidFill>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tr-TR" sz="1400" b="1" dirty="0">
                <a:solidFill>
                  <a:prstClr val="white"/>
                </a:solidFill>
              </a:rPr>
              <a:t>TÜRKİYE</a:t>
            </a:r>
          </a:p>
        </p:txBody>
      </p:sp>
      <p:graphicFrame>
        <p:nvGraphicFramePr>
          <p:cNvPr id="20" name="Tablo 19"/>
          <p:cNvGraphicFramePr>
            <a:graphicFrameLocks noGrp="1"/>
          </p:cNvGraphicFramePr>
          <p:nvPr>
            <p:extLst/>
          </p:nvPr>
        </p:nvGraphicFramePr>
        <p:xfrm>
          <a:off x="1581473" y="5422647"/>
          <a:ext cx="4313806" cy="1310892"/>
        </p:xfrm>
        <a:graphic>
          <a:graphicData uri="http://schemas.openxmlformats.org/drawingml/2006/table">
            <a:tbl>
              <a:tblPr firstRow="1" firstCol="1" bandRow="1">
                <a:tableStyleId>{0505E3EF-67EA-436B-97B2-0124C06EBD24}</a:tableStyleId>
              </a:tblPr>
              <a:tblGrid>
                <a:gridCol w="1543344">
                  <a:extLst>
                    <a:ext uri="{9D8B030D-6E8A-4147-A177-3AD203B41FA5}">
                      <a16:colId xmlns:a16="http://schemas.microsoft.com/office/drawing/2014/main" xmlns="" val="20000"/>
                    </a:ext>
                  </a:extLst>
                </a:gridCol>
                <a:gridCol w="1332351">
                  <a:extLst>
                    <a:ext uri="{9D8B030D-6E8A-4147-A177-3AD203B41FA5}">
                      <a16:colId xmlns:a16="http://schemas.microsoft.com/office/drawing/2014/main" xmlns="" val="20001"/>
                    </a:ext>
                  </a:extLst>
                </a:gridCol>
                <a:gridCol w="1438111">
                  <a:extLst>
                    <a:ext uri="{9D8B030D-6E8A-4147-A177-3AD203B41FA5}">
                      <a16:colId xmlns:a16="http://schemas.microsoft.com/office/drawing/2014/main" xmlns="" val="20002"/>
                    </a:ext>
                  </a:extLst>
                </a:gridCol>
              </a:tblGrid>
              <a:tr h="1143252">
                <a:tc>
                  <a:txBody>
                    <a:bodyPr/>
                    <a:lstStyle/>
                    <a:p>
                      <a:pPr>
                        <a:spcAft>
                          <a:spcPts val="0"/>
                        </a:spcAft>
                      </a:pPr>
                      <a:r>
                        <a:rPr lang="tr-TR" sz="1050" dirty="0" err="1" smtClean="0">
                          <a:solidFill>
                            <a:srgbClr val="FF0000"/>
                          </a:solidFill>
                          <a:effectLst/>
                        </a:rPr>
                        <a:t>MHRS’ye</a:t>
                      </a:r>
                      <a:r>
                        <a:rPr lang="tr-TR" sz="1050" dirty="0" smtClean="0">
                          <a:solidFill>
                            <a:srgbClr val="FF0000"/>
                          </a:solidFill>
                          <a:effectLst/>
                        </a:rPr>
                        <a:t> Esas Polikliniklerde Muayene Yapan Toplam Hekim sayısı</a:t>
                      </a:r>
                      <a:endParaRPr lang="tr-TR" sz="1050" b="1" dirty="0">
                        <a:solidFill>
                          <a:srgbClr val="FF0000"/>
                        </a:solidFill>
                        <a:effectLst/>
                        <a:latin typeface="Calibri" panose="020F0502020204030204" pitchFamily="34" charset="0"/>
                        <a:ea typeface="Calibri" panose="020F0502020204030204" pitchFamily="34" charset="0"/>
                      </a:endParaRPr>
                    </a:p>
                  </a:txBody>
                  <a:tcPr marL="68581" marR="68581" marT="0" marB="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tr-TR" sz="1050" dirty="0" smtClean="0">
                          <a:solidFill>
                            <a:srgbClr val="FF0000"/>
                          </a:solidFill>
                          <a:effectLst/>
                        </a:rPr>
                        <a:t>Ekim </a:t>
                      </a:r>
                      <a:r>
                        <a:rPr lang="tr-TR" sz="900" dirty="0" smtClean="0">
                          <a:solidFill>
                            <a:srgbClr val="FF0000"/>
                          </a:solidFill>
                          <a:effectLst/>
                        </a:rPr>
                        <a:t>2018 </a:t>
                      </a:r>
                      <a:r>
                        <a:rPr lang="tr-TR" sz="1050" kern="1200" dirty="0" smtClean="0">
                          <a:solidFill>
                            <a:srgbClr val="FF0000"/>
                          </a:solidFill>
                          <a:effectLst/>
                        </a:rPr>
                        <a:t>Poliklinik Yaptığı Halde MHRS Randevu Cetveli Açamayan Hekimlerin sayısı</a:t>
                      </a:r>
                      <a:r>
                        <a:rPr lang="tr-TR" sz="900" dirty="0" smtClean="0">
                          <a:solidFill>
                            <a:srgbClr val="FF0000"/>
                          </a:solidFill>
                          <a:effectLst/>
                        </a:rPr>
                        <a:t> </a:t>
                      </a:r>
                    </a:p>
                    <a:p>
                      <a:pPr>
                        <a:spcAft>
                          <a:spcPts val="0"/>
                        </a:spcAft>
                      </a:pPr>
                      <a:r>
                        <a:rPr lang="tr-TR" sz="1050" dirty="0">
                          <a:solidFill>
                            <a:srgbClr val="FF0000"/>
                          </a:solidFill>
                          <a:effectLst/>
                        </a:rPr>
                        <a:t> </a:t>
                      </a:r>
                      <a:endParaRPr lang="tr-TR" sz="1050" dirty="0">
                        <a:solidFill>
                          <a:srgbClr val="FF0000"/>
                        </a:solidFill>
                        <a:effectLst/>
                        <a:latin typeface="Calibri" panose="020F0502020204030204" pitchFamily="34" charset="0"/>
                        <a:ea typeface="Calibri" panose="020F0502020204030204" pitchFamily="34" charset="0"/>
                      </a:endParaRPr>
                    </a:p>
                  </a:txBody>
                  <a:tcPr marL="68581" marR="68581" marT="0" marB="0"/>
                </a:tc>
                <a:tc>
                  <a:txBody>
                    <a:bodyPr/>
                    <a:lstStyle/>
                    <a:p>
                      <a:pPr>
                        <a:spcAft>
                          <a:spcPts val="0"/>
                        </a:spcAft>
                      </a:pPr>
                      <a:r>
                        <a:rPr lang="tr-TR" sz="1050" dirty="0" smtClean="0">
                          <a:solidFill>
                            <a:srgbClr val="FF0000"/>
                          </a:solidFill>
                          <a:effectLst/>
                        </a:rPr>
                        <a:t>Cetvel</a:t>
                      </a:r>
                      <a:r>
                        <a:rPr lang="tr-TR" sz="1050" baseline="0" dirty="0" smtClean="0">
                          <a:solidFill>
                            <a:srgbClr val="FF0000"/>
                          </a:solidFill>
                          <a:effectLst/>
                        </a:rPr>
                        <a:t> açmayan Hekim Oranı</a:t>
                      </a:r>
                      <a:r>
                        <a:rPr lang="tr-TR" sz="1050" dirty="0" smtClean="0">
                          <a:solidFill>
                            <a:srgbClr val="FF0000"/>
                          </a:solidFill>
                          <a:effectLst/>
                        </a:rPr>
                        <a:t> (CHO</a:t>
                      </a:r>
                      <a:r>
                        <a:rPr lang="tr-TR" sz="1050" dirty="0">
                          <a:solidFill>
                            <a:srgbClr val="FF0000"/>
                          </a:solidFill>
                          <a:effectLst/>
                        </a:rPr>
                        <a:t>) </a:t>
                      </a:r>
                    </a:p>
                    <a:p>
                      <a:pPr>
                        <a:spcAft>
                          <a:spcPts val="0"/>
                        </a:spcAft>
                      </a:pPr>
                      <a:r>
                        <a:rPr lang="tr-TR" sz="1050" dirty="0">
                          <a:solidFill>
                            <a:srgbClr val="FF0000"/>
                          </a:solidFill>
                          <a:effectLst/>
                        </a:rPr>
                        <a:t> </a:t>
                      </a:r>
                      <a:endParaRPr lang="tr-TR" sz="1050" dirty="0">
                        <a:solidFill>
                          <a:srgbClr val="FF0000"/>
                        </a:solidFill>
                        <a:effectLst/>
                        <a:latin typeface="Calibri" panose="020F0502020204030204" pitchFamily="34" charset="0"/>
                        <a:ea typeface="Calibri" panose="020F0502020204030204" pitchFamily="34" charset="0"/>
                      </a:endParaRPr>
                    </a:p>
                  </a:txBody>
                  <a:tcPr marL="68581" marR="68581" marT="0" marB="0"/>
                </a:tc>
                <a:extLst>
                  <a:ext uri="{0D108BD9-81ED-4DB2-BD59-A6C34878D82A}">
                    <a16:rowId xmlns:a16="http://schemas.microsoft.com/office/drawing/2014/main" xmlns="" val="10000"/>
                  </a:ext>
                </a:extLst>
              </a:tr>
              <a:tr h="163322">
                <a:tc>
                  <a:txBody>
                    <a:bodyPr/>
                    <a:lstStyle/>
                    <a:p>
                      <a:pPr>
                        <a:spcAft>
                          <a:spcPts val="0"/>
                        </a:spcAft>
                      </a:pPr>
                      <a:r>
                        <a:rPr lang="tr-TR" sz="1100" b="1" dirty="0" smtClean="0">
                          <a:solidFill>
                            <a:srgbClr val="FF0000"/>
                          </a:solidFill>
                          <a:effectLst/>
                          <a:latin typeface="+mj-lt"/>
                          <a:ea typeface="+mn-ea"/>
                        </a:rPr>
                        <a:t>6.212</a:t>
                      </a:r>
                      <a:endParaRPr lang="tr-TR" sz="1100" b="1" dirty="0">
                        <a:solidFill>
                          <a:srgbClr val="FF0000"/>
                        </a:solidFill>
                        <a:effectLst/>
                        <a:latin typeface="+mj-lt"/>
                        <a:ea typeface="Calibri" panose="020F0502020204030204" pitchFamily="34" charset="0"/>
                      </a:endParaRPr>
                    </a:p>
                  </a:txBody>
                  <a:tcPr marL="68581" marR="68581" marT="0" marB="0"/>
                </a:tc>
                <a:tc>
                  <a:txBody>
                    <a:bodyPr/>
                    <a:lstStyle/>
                    <a:p>
                      <a:pPr>
                        <a:spcAft>
                          <a:spcPts val="0"/>
                        </a:spcAft>
                      </a:pPr>
                      <a:r>
                        <a:rPr lang="tr-TR" sz="1100" b="1" dirty="0" smtClean="0">
                          <a:solidFill>
                            <a:srgbClr val="FF0000"/>
                          </a:solidFill>
                          <a:effectLst/>
                          <a:latin typeface="+mj-lt"/>
                          <a:ea typeface="Calibri" panose="020F0502020204030204" pitchFamily="34" charset="0"/>
                        </a:rPr>
                        <a:t>137</a:t>
                      </a:r>
                      <a:endParaRPr lang="tr-TR" sz="1100" b="1" dirty="0">
                        <a:solidFill>
                          <a:srgbClr val="FF0000"/>
                        </a:solidFill>
                        <a:effectLst/>
                        <a:latin typeface="+mj-lt"/>
                        <a:ea typeface="Calibri" panose="020F0502020204030204" pitchFamily="34" charset="0"/>
                      </a:endParaRPr>
                    </a:p>
                  </a:txBody>
                  <a:tcPr marL="68581" marR="68581" marT="0" marB="0"/>
                </a:tc>
                <a:tc>
                  <a:txBody>
                    <a:bodyPr/>
                    <a:lstStyle/>
                    <a:p>
                      <a:pPr>
                        <a:spcAft>
                          <a:spcPts val="0"/>
                        </a:spcAft>
                      </a:pPr>
                      <a:r>
                        <a:rPr lang="tr-TR" sz="1100" b="1" dirty="0" smtClean="0">
                          <a:solidFill>
                            <a:srgbClr val="FF0000"/>
                          </a:solidFill>
                          <a:effectLst/>
                          <a:latin typeface="+mj-lt"/>
                        </a:rPr>
                        <a:t>2,21</a:t>
                      </a:r>
                      <a:endParaRPr lang="tr-TR" sz="1100" b="1" dirty="0">
                        <a:solidFill>
                          <a:srgbClr val="FF0000"/>
                        </a:solidFill>
                        <a:effectLst/>
                        <a:latin typeface="+mj-lt"/>
                        <a:ea typeface="Calibri" panose="020F0502020204030204" pitchFamily="34" charset="0"/>
                      </a:endParaRPr>
                    </a:p>
                  </a:txBody>
                  <a:tcPr marL="68581" marR="68581" marT="0" marB="0"/>
                </a:tc>
                <a:extLst>
                  <a:ext uri="{0D108BD9-81ED-4DB2-BD59-A6C34878D82A}">
                    <a16:rowId xmlns:a16="http://schemas.microsoft.com/office/drawing/2014/main" xmlns="" val="10001"/>
                  </a:ext>
                </a:extLst>
              </a:tr>
            </a:tbl>
          </a:graphicData>
        </a:graphic>
      </p:graphicFrame>
      <p:sp>
        <p:nvSpPr>
          <p:cNvPr id="21" name="Dikdörtgen 20"/>
          <p:cNvSpPr/>
          <p:nvPr/>
        </p:nvSpPr>
        <p:spPr>
          <a:xfrm>
            <a:off x="-6973" y="5940229"/>
            <a:ext cx="1542483" cy="236400"/>
          </a:xfrm>
          <a:prstGeom prst="rect">
            <a:avLst/>
          </a:prstGeom>
          <a:solidFill>
            <a:schemeClr val="accent6"/>
          </a:solidFill>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tr-TR" sz="1600" b="1" dirty="0" smtClean="0">
                <a:solidFill>
                  <a:prstClr val="white"/>
                </a:solidFill>
              </a:rPr>
              <a:t>ANKARA</a:t>
            </a:r>
            <a:endParaRPr lang="tr-TR" sz="2400" b="1" dirty="0">
              <a:solidFill>
                <a:prstClr val="white"/>
              </a:solidFill>
            </a:endParaRPr>
          </a:p>
        </p:txBody>
      </p:sp>
      <p:graphicFrame>
        <p:nvGraphicFramePr>
          <p:cNvPr id="22" name="Tablo 21"/>
          <p:cNvGraphicFramePr>
            <a:graphicFrameLocks noGrp="1"/>
          </p:cNvGraphicFramePr>
          <p:nvPr>
            <p:extLst/>
          </p:nvPr>
        </p:nvGraphicFramePr>
        <p:xfrm>
          <a:off x="6753038" y="5506069"/>
          <a:ext cx="4104455" cy="1144048"/>
        </p:xfrm>
        <a:graphic>
          <a:graphicData uri="http://schemas.openxmlformats.org/drawingml/2006/table">
            <a:tbl>
              <a:tblPr firstRow="1" firstCol="1" bandRow="1">
                <a:tableStyleId>{0505E3EF-67EA-436B-97B2-0124C06EBD24}</a:tableStyleId>
              </a:tblPr>
              <a:tblGrid>
                <a:gridCol w="1548852">
                  <a:extLst>
                    <a:ext uri="{9D8B030D-6E8A-4147-A177-3AD203B41FA5}">
                      <a16:colId xmlns:a16="http://schemas.microsoft.com/office/drawing/2014/main" xmlns="" val="20000"/>
                    </a:ext>
                  </a:extLst>
                </a:gridCol>
                <a:gridCol w="1187453">
                  <a:extLst>
                    <a:ext uri="{9D8B030D-6E8A-4147-A177-3AD203B41FA5}">
                      <a16:colId xmlns:a16="http://schemas.microsoft.com/office/drawing/2014/main" xmlns="" val="20001"/>
                    </a:ext>
                  </a:extLst>
                </a:gridCol>
                <a:gridCol w="1368150">
                  <a:extLst>
                    <a:ext uri="{9D8B030D-6E8A-4147-A177-3AD203B41FA5}">
                      <a16:colId xmlns:a16="http://schemas.microsoft.com/office/drawing/2014/main" xmlns="" val="20002"/>
                    </a:ext>
                  </a:extLst>
                </a:gridCol>
              </a:tblGrid>
              <a:tr h="894239">
                <a:tc>
                  <a:txBody>
                    <a:bodyPr/>
                    <a:lstStyle/>
                    <a:p>
                      <a:pPr>
                        <a:spcAft>
                          <a:spcPts val="0"/>
                        </a:spcAft>
                      </a:pPr>
                      <a:r>
                        <a:rPr lang="tr-TR" sz="1100" dirty="0" smtClean="0">
                          <a:effectLst/>
                        </a:rPr>
                        <a:t>Ekim </a:t>
                      </a:r>
                      <a:r>
                        <a:rPr lang="tr-TR" sz="1100" dirty="0">
                          <a:effectLst/>
                        </a:rPr>
                        <a:t>2018 Hep Kapalı Cetvel Tanımlayan Hekim Sayısı </a:t>
                      </a:r>
                    </a:p>
                    <a:p>
                      <a:pPr>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endParaRPr>
                    </a:p>
                  </a:txBody>
                  <a:tcPr marL="68581" marR="68581" marT="0" marB="0"/>
                </a:tc>
                <a:tc>
                  <a:txBody>
                    <a:bodyPr/>
                    <a:lstStyle/>
                    <a:p>
                      <a:pPr>
                        <a:spcAft>
                          <a:spcPts val="0"/>
                        </a:spcAft>
                      </a:pPr>
                      <a:r>
                        <a:rPr lang="tr-TR" sz="1100" dirty="0" smtClean="0">
                          <a:effectLst/>
                        </a:rPr>
                        <a:t>Ekim </a:t>
                      </a:r>
                      <a:r>
                        <a:rPr lang="tr-TR" sz="1100" dirty="0">
                          <a:effectLst/>
                        </a:rPr>
                        <a:t>2018 de MHRS’ ye Tanımlı Hekim Sayısı</a:t>
                      </a:r>
                    </a:p>
                    <a:p>
                      <a:pPr>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endParaRPr>
                    </a:p>
                  </a:txBody>
                  <a:tcPr marL="68581" marR="68581" marT="0" marB="0"/>
                </a:tc>
                <a:tc>
                  <a:txBody>
                    <a:bodyPr/>
                    <a:lstStyle/>
                    <a:p>
                      <a:pPr>
                        <a:spcAft>
                          <a:spcPts val="0"/>
                        </a:spcAft>
                      </a:pPr>
                      <a:r>
                        <a:rPr lang="tr-TR" sz="1100" dirty="0">
                          <a:effectLst/>
                        </a:rPr>
                        <a:t>Kapalı Cetvel Tanımlayan Hekim Oranı     (KCHO) </a:t>
                      </a:r>
                    </a:p>
                    <a:p>
                      <a:pPr>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endParaRPr>
                    </a:p>
                  </a:txBody>
                  <a:tcPr marL="68581" marR="68581" marT="0" marB="0"/>
                </a:tc>
                <a:extLst>
                  <a:ext uri="{0D108BD9-81ED-4DB2-BD59-A6C34878D82A}">
                    <a16:rowId xmlns:a16="http://schemas.microsoft.com/office/drawing/2014/main" xmlns="" val="10000"/>
                  </a:ext>
                </a:extLst>
              </a:tr>
              <a:tr h="249809">
                <a:tc>
                  <a:txBody>
                    <a:bodyPr/>
                    <a:lstStyle/>
                    <a:p>
                      <a:pPr>
                        <a:spcAft>
                          <a:spcPts val="0"/>
                        </a:spcAft>
                      </a:pPr>
                      <a:r>
                        <a:rPr lang="tr-TR" sz="1100" b="1" dirty="0" smtClean="0">
                          <a:effectLst/>
                          <a:latin typeface="+mj-lt"/>
                          <a:ea typeface="Calibri" panose="020F0502020204030204" pitchFamily="34" charset="0"/>
                        </a:rPr>
                        <a:t>1.172</a:t>
                      </a:r>
                      <a:endParaRPr lang="tr-TR" sz="1100" b="1" dirty="0">
                        <a:effectLst/>
                        <a:latin typeface="+mj-lt"/>
                        <a:ea typeface="Calibri" panose="020F0502020204030204" pitchFamily="34" charset="0"/>
                      </a:endParaRPr>
                    </a:p>
                  </a:txBody>
                  <a:tcPr marL="68581" marR="68581" marT="0" marB="0" anchor="ctr"/>
                </a:tc>
                <a:tc>
                  <a:txBody>
                    <a:bodyPr/>
                    <a:lstStyle/>
                    <a:p>
                      <a:pPr>
                        <a:spcAft>
                          <a:spcPts val="0"/>
                        </a:spcAft>
                      </a:pPr>
                      <a:r>
                        <a:rPr lang="tr-TR" sz="1100" b="1" dirty="0" smtClean="0">
                          <a:effectLst/>
                          <a:latin typeface="+mj-lt"/>
                          <a:ea typeface="Calibri" panose="020F0502020204030204" pitchFamily="34" charset="0"/>
                        </a:rPr>
                        <a:t>6.212</a:t>
                      </a:r>
                      <a:endParaRPr lang="tr-TR" sz="1100" b="1" dirty="0">
                        <a:effectLst/>
                        <a:latin typeface="+mj-lt"/>
                        <a:ea typeface="Calibri" panose="020F0502020204030204" pitchFamily="34" charset="0"/>
                      </a:endParaRPr>
                    </a:p>
                  </a:txBody>
                  <a:tcPr marL="68581" marR="68581" marT="0" marB="0" anchor="ctr"/>
                </a:tc>
                <a:tc>
                  <a:txBody>
                    <a:bodyPr/>
                    <a:lstStyle/>
                    <a:p>
                      <a:pPr>
                        <a:spcAft>
                          <a:spcPts val="0"/>
                        </a:spcAft>
                      </a:pPr>
                      <a:r>
                        <a:rPr lang="tr-TR" sz="1100" b="1" dirty="0" smtClean="0">
                          <a:effectLst/>
                          <a:latin typeface="+mj-lt"/>
                          <a:ea typeface="+mn-ea"/>
                        </a:rPr>
                        <a:t>18,87</a:t>
                      </a:r>
                      <a:endParaRPr lang="tr-TR" sz="1100" b="1" dirty="0">
                        <a:effectLst/>
                        <a:latin typeface="+mj-lt"/>
                        <a:ea typeface="Calibri" panose="020F0502020204030204" pitchFamily="34" charset="0"/>
                      </a:endParaRPr>
                    </a:p>
                  </a:txBody>
                  <a:tcPr marL="68581" marR="68581" marT="0" marB="0" anchor="ctr"/>
                </a:tc>
                <a:extLst>
                  <a:ext uri="{0D108BD9-81ED-4DB2-BD59-A6C34878D82A}">
                    <a16:rowId xmlns:a16="http://schemas.microsoft.com/office/drawing/2014/main" xmlns="" val="10001"/>
                  </a:ext>
                </a:extLst>
              </a:tr>
            </a:tbl>
          </a:graphicData>
        </a:graphic>
      </p:graphicFrame>
      <p:sp>
        <p:nvSpPr>
          <p:cNvPr id="23" name="Dikdörtgen 22"/>
          <p:cNvSpPr/>
          <p:nvPr/>
        </p:nvSpPr>
        <p:spPr>
          <a:xfrm>
            <a:off x="10857493" y="5924039"/>
            <a:ext cx="1334508" cy="236400"/>
          </a:xfrm>
          <a:prstGeom prst="rect">
            <a:avLst/>
          </a:prstGeom>
          <a:solidFill>
            <a:schemeClr val="accent6"/>
          </a:solidFill>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tr-TR" sz="1400" b="1" dirty="0" smtClean="0">
                <a:solidFill>
                  <a:prstClr val="white"/>
                </a:solidFill>
              </a:rPr>
              <a:t>ANKARA</a:t>
            </a:r>
            <a:endParaRPr lang="tr-TR" sz="1400" b="1" dirty="0">
              <a:solidFill>
                <a:prstClr val="white"/>
              </a:solidFill>
            </a:endParaRPr>
          </a:p>
        </p:txBody>
      </p:sp>
      <p:sp>
        <p:nvSpPr>
          <p:cNvPr id="24" name="Rectangle 2"/>
          <p:cNvSpPr txBox="1">
            <a:spLocks noChangeArrowheads="1"/>
          </p:cNvSpPr>
          <p:nvPr/>
        </p:nvSpPr>
        <p:spPr>
          <a:xfrm>
            <a:off x="2403508" y="105915"/>
            <a:ext cx="7815714" cy="6656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altLang="en-US" sz="2400" b="1" i="0" u="none" strike="noStrike" kern="1200" cap="none" spc="0" normalizeH="0" baseline="0" noProof="0" dirty="0" smtClean="0">
                <a:ln>
                  <a:noFill/>
                </a:ln>
                <a:solidFill>
                  <a:schemeClr val="bg1"/>
                </a:solidFill>
                <a:uLnTx/>
                <a:uFillTx/>
                <a:latin typeface="Calibri" panose="020F0502020204030204" pitchFamily="34" charset="0"/>
                <a:cs typeface="Calibri" panose="020F0502020204030204" pitchFamily="34" charset="0"/>
              </a:rPr>
              <a:t>CETVEL</a:t>
            </a:r>
            <a:r>
              <a:rPr kumimoji="0" lang="tr-TR" altLang="en-US" sz="2400" b="1" i="0" u="none" strike="noStrike" kern="1200" cap="none" spc="0" normalizeH="0" noProof="0" dirty="0" smtClean="0">
                <a:ln>
                  <a:noFill/>
                </a:ln>
                <a:solidFill>
                  <a:schemeClr val="bg1"/>
                </a:solidFill>
                <a:uLnTx/>
                <a:uFillTx/>
                <a:latin typeface="Calibri" panose="020F0502020204030204" pitchFamily="34" charset="0"/>
                <a:cs typeface="Calibri" panose="020F0502020204030204" pitchFamily="34" charset="0"/>
              </a:rPr>
              <a:t> AÇMAYAN HEKİM ORANI </a:t>
            </a:r>
            <a:r>
              <a:rPr kumimoji="0" lang="tr-TR" altLang="en-US" sz="2400" b="1" i="0" u="none" strike="noStrike" kern="1200" cap="none" spc="0" normalizeH="0" baseline="0" noProof="0" dirty="0" smtClean="0">
                <a:ln>
                  <a:noFill/>
                </a:ln>
                <a:solidFill>
                  <a:schemeClr val="bg1"/>
                </a:solidFill>
                <a:uLnTx/>
                <a:uFillTx/>
                <a:latin typeface="Calibri" panose="020F0502020204030204" pitchFamily="34" charset="0"/>
                <a:cs typeface="Calibri" panose="020F0502020204030204" pitchFamily="34" charset="0"/>
              </a:rPr>
              <a:t>(CHO)</a:t>
            </a:r>
            <a:br>
              <a:rPr kumimoji="0" lang="tr-TR" altLang="en-US" sz="2400" b="1" i="0" u="none" strike="noStrike" kern="1200" cap="none" spc="0" normalizeH="0" baseline="0" noProof="0" dirty="0" smtClean="0">
                <a:ln>
                  <a:noFill/>
                </a:ln>
                <a:solidFill>
                  <a:schemeClr val="bg1"/>
                </a:solidFill>
                <a:uLnTx/>
                <a:uFillTx/>
                <a:latin typeface="Calibri" panose="020F0502020204030204" pitchFamily="34" charset="0"/>
                <a:cs typeface="Calibri" panose="020F0502020204030204" pitchFamily="34" charset="0"/>
              </a:rPr>
            </a:br>
            <a:r>
              <a:rPr kumimoji="0" lang="tr-TR" altLang="en-US" sz="2400" b="1" i="0" u="none" strike="noStrike" kern="1200" cap="none" spc="0" normalizeH="0" baseline="0" noProof="0" dirty="0" smtClean="0">
                <a:ln>
                  <a:noFill/>
                </a:ln>
                <a:solidFill>
                  <a:schemeClr val="bg1"/>
                </a:solidFill>
                <a:uLnTx/>
                <a:uFillTx/>
                <a:latin typeface="Calibri" panose="020F0502020204030204" pitchFamily="34" charset="0"/>
                <a:cs typeface="Calibri" panose="020F0502020204030204" pitchFamily="34" charset="0"/>
              </a:rPr>
              <a:t>KAPALI CETVEL TANIMLAYAN HEKİM ORANI (KCHO)</a:t>
            </a:r>
            <a:endParaRPr kumimoji="0" lang="en-US" altLang="en-US" sz="2400" b="1" i="0" u="none" strike="noStrike" kern="1200" cap="none" spc="0" normalizeH="0" baseline="0" noProof="0" dirty="0" smtClean="0">
              <a:ln>
                <a:noFill/>
              </a:ln>
              <a:solidFill>
                <a:schemeClr val="bg1"/>
              </a:solidFill>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9529409"/>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702650" y="1062617"/>
            <a:ext cx="7344816" cy="1061316"/>
          </a:xfrm>
          <a:prstGeom prst="rect">
            <a:avLst/>
          </a:prstGeom>
        </p:spPr>
        <p:txBody>
          <a:bodyPr wrap="square">
            <a:spAutoFit/>
          </a:bodyPr>
          <a:lstStyle/>
          <a:p>
            <a:pPr algn="just">
              <a:defRPr/>
            </a:pPr>
            <a:r>
              <a:rPr lang="tr-TR" sz="1574" dirty="0">
                <a:solidFill>
                  <a:prstClr val="black">
                    <a:lumMod val="95000"/>
                    <a:lumOff val="5000"/>
                  </a:prstClr>
                </a:solidFill>
              </a:rPr>
              <a:t>       MHRS' ye esas kliniklerde çalışan hekimler için tanımlanan aylık istisna (açılmış randevu cetvelinin mücbir sebeplerle kapatıldığı durumlar) sayısının aylık kapasite sayısına oranı takip edilmelidir. Bu oran Karne Kriterlerinde belirlenen % 3 oranını aşmamalıdır.</a:t>
            </a:r>
          </a:p>
        </p:txBody>
      </p:sp>
      <p:sp>
        <p:nvSpPr>
          <p:cNvPr id="5" name="Dikdörtgen 4"/>
          <p:cNvSpPr/>
          <p:nvPr/>
        </p:nvSpPr>
        <p:spPr>
          <a:xfrm>
            <a:off x="3539609" y="2141599"/>
            <a:ext cx="5670893" cy="130356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tr-TR" sz="1574" b="1" dirty="0">
                <a:solidFill>
                  <a:prstClr val="black">
                    <a:lumMod val="95000"/>
                    <a:lumOff val="5000"/>
                  </a:prstClr>
                </a:solidFill>
              </a:rPr>
              <a:t>    İstisna Oranı Bilgisi (İOB) = </a:t>
            </a:r>
          </a:p>
          <a:p>
            <a:pPr algn="ctr">
              <a:defRPr/>
            </a:pPr>
            <a:endParaRPr lang="tr-TR" sz="1574" b="1" dirty="0">
              <a:solidFill>
                <a:prstClr val="black">
                  <a:lumMod val="95000"/>
                  <a:lumOff val="5000"/>
                </a:prstClr>
              </a:solidFill>
            </a:endParaRPr>
          </a:p>
          <a:p>
            <a:pPr algn="ctr">
              <a:defRPr/>
            </a:pPr>
            <a:r>
              <a:rPr lang="tr-TR" sz="1574" dirty="0">
                <a:solidFill>
                  <a:prstClr val="black">
                    <a:lumMod val="95000"/>
                    <a:lumOff val="5000"/>
                  </a:prstClr>
                </a:solidFill>
              </a:rPr>
              <a:t> Aylık İstisna Sayısı </a:t>
            </a:r>
          </a:p>
          <a:p>
            <a:pPr algn="ctr">
              <a:defRPr/>
            </a:pPr>
            <a:r>
              <a:rPr lang="tr-TR" sz="1574" dirty="0">
                <a:solidFill>
                  <a:prstClr val="black">
                    <a:lumMod val="95000"/>
                    <a:lumOff val="5000"/>
                  </a:prstClr>
                </a:solidFill>
              </a:rPr>
              <a:t>      </a:t>
            </a:r>
          </a:p>
          <a:p>
            <a:pPr algn="ctr">
              <a:defRPr/>
            </a:pPr>
            <a:r>
              <a:rPr lang="tr-TR" sz="1574" dirty="0">
                <a:solidFill>
                  <a:prstClr val="black">
                    <a:lumMod val="95000"/>
                    <a:lumOff val="5000"/>
                  </a:prstClr>
                </a:solidFill>
              </a:rPr>
              <a:t>Aylık Kapasite Sayısı </a:t>
            </a:r>
          </a:p>
        </p:txBody>
      </p:sp>
      <p:cxnSp>
        <p:nvCxnSpPr>
          <p:cNvPr id="7" name="Düz Bağlayıcı 6"/>
          <p:cNvCxnSpPr/>
          <p:nvPr/>
        </p:nvCxnSpPr>
        <p:spPr>
          <a:xfrm>
            <a:off x="5238344" y="3006223"/>
            <a:ext cx="2273424" cy="10117"/>
          </a:xfrm>
          <a:prstGeom prst="line">
            <a:avLst/>
          </a:prstGeom>
        </p:spPr>
        <p:style>
          <a:lnRef idx="2">
            <a:schemeClr val="dk1"/>
          </a:lnRef>
          <a:fillRef idx="0">
            <a:schemeClr val="dk1"/>
          </a:fillRef>
          <a:effectRef idx="1">
            <a:schemeClr val="dk1"/>
          </a:effectRef>
          <a:fontRef idx="minor">
            <a:schemeClr val="tx1"/>
          </a:fontRef>
        </p:style>
      </p:cxnSp>
      <p:sp>
        <p:nvSpPr>
          <p:cNvPr id="10" name="Metin kutusu 9"/>
          <p:cNvSpPr txBox="1"/>
          <p:nvPr/>
        </p:nvSpPr>
        <p:spPr>
          <a:xfrm>
            <a:off x="5238344" y="3598383"/>
            <a:ext cx="2736304" cy="334579"/>
          </a:xfrm>
          <a:prstGeom prst="rect">
            <a:avLst/>
          </a:prstGeom>
          <a:noFill/>
        </p:spPr>
        <p:txBody>
          <a:bodyPr wrap="square" rtlCol="0">
            <a:spAutoFit/>
          </a:bodyPr>
          <a:lstStyle/>
          <a:p>
            <a:pPr>
              <a:defRPr/>
            </a:pPr>
            <a:r>
              <a:rPr lang="tr-TR" sz="1574" dirty="0">
                <a:solidFill>
                  <a:srgbClr val="FF0000"/>
                </a:solidFill>
              </a:rPr>
              <a:t>İOB ≤  0,03 tam puan.</a:t>
            </a:r>
            <a:endParaRPr lang="tr-TR" sz="1574" dirty="0">
              <a:solidFill>
                <a:prstClr val="white"/>
              </a:solidFill>
            </a:endParaRPr>
          </a:p>
        </p:txBody>
      </p:sp>
      <p:graphicFrame>
        <p:nvGraphicFramePr>
          <p:cNvPr id="6" name="Tablo 5"/>
          <p:cNvGraphicFramePr>
            <a:graphicFrameLocks noGrp="1"/>
          </p:cNvGraphicFramePr>
          <p:nvPr>
            <p:extLst/>
          </p:nvPr>
        </p:nvGraphicFramePr>
        <p:xfrm>
          <a:off x="2029024" y="4444256"/>
          <a:ext cx="8587482" cy="961299"/>
        </p:xfrm>
        <a:graphic>
          <a:graphicData uri="http://schemas.openxmlformats.org/drawingml/2006/table">
            <a:tbl>
              <a:tblPr firstRow="1" firstCol="1" bandRow="1">
                <a:tableStyleId>{C4B1156A-380E-4F78-BDF5-A606A8083BF9}</a:tableStyleId>
              </a:tblPr>
              <a:tblGrid>
                <a:gridCol w="2862494">
                  <a:extLst>
                    <a:ext uri="{9D8B030D-6E8A-4147-A177-3AD203B41FA5}">
                      <a16:colId xmlns:a16="http://schemas.microsoft.com/office/drawing/2014/main" xmlns="" val="20000"/>
                    </a:ext>
                  </a:extLst>
                </a:gridCol>
                <a:gridCol w="2862494">
                  <a:extLst>
                    <a:ext uri="{9D8B030D-6E8A-4147-A177-3AD203B41FA5}">
                      <a16:colId xmlns:a16="http://schemas.microsoft.com/office/drawing/2014/main" xmlns="" val="20001"/>
                    </a:ext>
                  </a:extLst>
                </a:gridCol>
                <a:gridCol w="2862494">
                  <a:extLst>
                    <a:ext uri="{9D8B030D-6E8A-4147-A177-3AD203B41FA5}">
                      <a16:colId xmlns:a16="http://schemas.microsoft.com/office/drawing/2014/main" xmlns="" val="20002"/>
                    </a:ext>
                  </a:extLst>
                </a:gridCol>
              </a:tblGrid>
              <a:tr h="558954">
                <a:tc>
                  <a:txBody>
                    <a:bodyPr/>
                    <a:lstStyle/>
                    <a:p>
                      <a:pPr algn="ctr">
                        <a:spcAft>
                          <a:spcPts val="0"/>
                        </a:spcAft>
                      </a:pPr>
                      <a:r>
                        <a:rPr lang="tr-TR" sz="1500" dirty="0">
                          <a:effectLst/>
                        </a:rPr>
                        <a:t>Toplam Kapasite</a:t>
                      </a:r>
                      <a:endParaRPr lang="tr-TR" sz="1100" dirty="0">
                        <a:effectLst/>
                        <a:latin typeface="Calibri" panose="020F0502020204030204" pitchFamily="34" charset="0"/>
                        <a:ea typeface="Calibri" panose="020F0502020204030204" pitchFamily="34" charset="0"/>
                      </a:endParaRPr>
                    </a:p>
                  </a:txBody>
                  <a:tcPr marL="87137" marR="87137" marT="43568" marB="43568"/>
                </a:tc>
                <a:tc>
                  <a:txBody>
                    <a:bodyPr/>
                    <a:lstStyle/>
                    <a:p>
                      <a:pPr algn="ctr">
                        <a:spcAft>
                          <a:spcPts val="0"/>
                        </a:spcAft>
                      </a:pPr>
                      <a:r>
                        <a:rPr lang="tr-TR" sz="1500" dirty="0">
                          <a:effectLst/>
                        </a:rPr>
                        <a:t>İstisna İle Kapatılan Kapasite</a:t>
                      </a:r>
                      <a:endParaRPr lang="tr-TR" sz="1100" dirty="0">
                        <a:effectLst/>
                        <a:latin typeface="Calibri" panose="020F0502020204030204" pitchFamily="34" charset="0"/>
                        <a:ea typeface="Calibri" panose="020F0502020204030204" pitchFamily="34" charset="0"/>
                      </a:endParaRPr>
                    </a:p>
                  </a:txBody>
                  <a:tcPr marL="87137" marR="87137" marT="43568" marB="43568"/>
                </a:tc>
                <a:tc>
                  <a:txBody>
                    <a:bodyPr/>
                    <a:lstStyle/>
                    <a:p>
                      <a:pPr algn="ctr">
                        <a:spcAft>
                          <a:spcPts val="0"/>
                        </a:spcAft>
                      </a:pPr>
                      <a:r>
                        <a:rPr lang="tr-TR" sz="1500" dirty="0">
                          <a:effectLst/>
                        </a:rPr>
                        <a:t>Oranı</a:t>
                      </a:r>
                      <a:endParaRPr lang="tr-TR" sz="1100" dirty="0">
                        <a:effectLst/>
                        <a:latin typeface="Calibri" panose="020F0502020204030204" pitchFamily="34" charset="0"/>
                        <a:ea typeface="Calibri" panose="020F0502020204030204" pitchFamily="34" charset="0"/>
                      </a:endParaRPr>
                    </a:p>
                  </a:txBody>
                  <a:tcPr marL="87137" marR="87137" marT="43568" marB="43568"/>
                </a:tc>
                <a:extLst>
                  <a:ext uri="{0D108BD9-81ED-4DB2-BD59-A6C34878D82A}">
                    <a16:rowId xmlns:a16="http://schemas.microsoft.com/office/drawing/2014/main" xmlns="" val="10000"/>
                  </a:ext>
                </a:extLst>
              </a:tr>
              <a:tr h="402345">
                <a:tc>
                  <a:txBody>
                    <a:bodyPr/>
                    <a:lstStyle/>
                    <a:p>
                      <a:pPr algn="ctr" fontAlgn="b"/>
                      <a:r>
                        <a:rPr lang="tr-TR" sz="16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16.259.398</a:t>
                      </a:r>
                    </a:p>
                  </a:txBody>
                  <a:tcPr marL="9525" marR="9525" marT="9525" marB="0" anchor="ctr"/>
                </a:tc>
                <a:tc>
                  <a:txBody>
                    <a:bodyPr/>
                    <a:lstStyle/>
                    <a:p>
                      <a:pPr algn="ctr" fontAlgn="b"/>
                      <a:r>
                        <a:rPr lang="tr-TR" sz="16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242.376</a:t>
                      </a:r>
                    </a:p>
                  </a:txBody>
                  <a:tcPr marL="9525" marR="9525" marT="9525" marB="0" anchor="ctr"/>
                </a:tc>
                <a:tc>
                  <a:txBody>
                    <a:bodyPr/>
                    <a:lstStyle/>
                    <a:p>
                      <a:pPr algn="ctr" fontAlgn="b"/>
                      <a:r>
                        <a:rPr lang="tr-TR" sz="16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1,49</a:t>
                      </a:r>
                    </a:p>
                  </a:txBody>
                  <a:tcPr marL="9525" marR="9525" marT="9525" marB="0" anchor="ctr"/>
                </a:tc>
                <a:extLst>
                  <a:ext uri="{0D108BD9-81ED-4DB2-BD59-A6C34878D82A}">
                    <a16:rowId xmlns:a16="http://schemas.microsoft.com/office/drawing/2014/main" xmlns="" val="10001"/>
                  </a:ext>
                </a:extLst>
              </a:tr>
            </a:tbl>
          </a:graphicData>
        </a:graphic>
      </p:graphicFrame>
      <p:graphicFrame>
        <p:nvGraphicFramePr>
          <p:cNvPr id="8" name="Tablo 7"/>
          <p:cNvGraphicFramePr>
            <a:graphicFrameLocks noGrp="1"/>
          </p:cNvGraphicFramePr>
          <p:nvPr>
            <p:extLst/>
          </p:nvPr>
        </p:nvGraphicFramePr>
        <p:xfrm>
          <a:off x="2029023" y="5588312"/>
          <a:ext cx="8587482" cy="961299"/>
        </p:xfrm>
        <a:graphic>
          <a:graphicData uri="http://schemas.openxmlformats.org/drawingml/2006/table">
            <a:tbl>
              <a:tblPr firstRow="1" firstCol="1" bandRow="1">
                <a:tableStyleId>{C4B1156A-380E-4F78-BDF5-A606A8083BF9}</a:tableStyleId>
              </a:tblPr>
              <a:tblGrid>
                <a:gridCol w="2862494">
                  <a:extLst>
                    <a:ext uri="{9D8B030D-6E8A-4147-A177-3AD203B41FA5}">
                      <a16:colId xmlns:a16="http://schemas.microsoft.com/office/drawing/2014/main" xmlns="" val="20000"/>
                    </a:ext>
                  </a:extLst>
                </a:gridCol>
                <a:gridCol w="2862494">
                  <a:extLst>
                    <a:ext uri="{9D8B030D-6E8A-4147-A177-3AD203B41FA5}">
                      <a16:colId xmlns:a16="http://schemas.microsoft.com/office/drawing/2014/main" xmlns="" val="20001"/>
                    </a:ext>
                  </a:extLst>
                </a:gridCol>
                <a:gridCol w="2862494">
                  <a:extLst>
                    <a:ext uri="{9D8B030D-6E8A-4147-A177-3AD203B41FA5}">
                      <a16:colId xmlns:a16="http://schemas.microsoft.com/office/drawing/2014/main" xmlns="" val="20002"/>
                    </a:ext>
                  </a:extLst>
                </a:gridCol>
              </a:tblGrid>
              <a:tr h="558954">
                <a:tc>
                  <a:txBody>
                    <a:bodyPr/>
                    <a:lstStyle/>
                    <a:p>
                      <a:pPr algn="ctr">
                        <a:spcAft>
                          <a:spcPts val="0"/>
                        </a:spcAft>
                      </a:pPr>
                      <a:r>
                        <a:rPr lang="tr-TR" sz="1500" dirty="0">
                          <a:effectLst/>
                        </a:rPr>
                        <a:t>Toplam Kapasite</a:t>
                      </a:r>
                      <a:endParaRPr lang="tr-TR" sz="1100" dirty="0">
                        <a:effectLst/>
                        <a:latin typeface="Calibri" panose="020F0502020204030204" pitchFamily="34" charset="0"/>
                        <a:ea typeface="Calibri" panose="020F0502020204030204" pitchFamily="34" charset="0"/>
                      </a:endParaRPr>
                    </a:p>
                  </a:txBody>
                  <a:tcPr marL="87137" marR="87137" marT="43568" marB="43568"/>
                </a:tc>
                <a:tc>
                  <a:txBody>
                    <a:bodyPr/>
                    <a:lstStyle/>
                    <a:p>
                      <a:pPr algn="ctr">
                        <a:spcAft>
                          <a:spcPts val="0"/>
                        </a:spcAft>
                      </a:pPr>
                      <a:r>
                        <a:rPr lang="tr-TR" sz="1500" dirty="0">
                          <a:effectLst/>
                        </a:rPr>
                        <a:t>İstisna İle Kapatılan Kapasite</a:t>
                      </a:r>
                      <a:endParaRPr lang="tr-TR" sz="1100" dirty="0">
                        <a:effectLst/>
                        <a:latin typeface="Calibri" panose="020F0502020204030204" pitchFamily="34" charset="0"/>
                        <a:ea typeface="Calibri" panose="020F0502020204030204" pitchFamily="34" charset="0"/>
                      </a:endParaRPr>
                    </a:p>
                  </a:txBody>
                  <a:tcPr marL="87137" marR="87137" marT="43568" marB="43568"/>
                </a:tc>
                <a:tc>
                  <a:txBody>
                    <a:bodyPr/>
                    <a:lstStyle/>
                    <a:p>
                      <a:pPr algn="ctr">
                        <a:spcAft>
                          <a:spcPts val="0"/>
                        </a:spcAft>
                      </a:pPr>
                      <a:r>
                        <a:rPr lang="tr-TR" sz="1500" dirty="0">
                          <a:effectLst/>
                        </a:rPr>
                        <a:t>Oranı</a:t>
                      </a:r>
                      <a:endParaRPr lang="tr-TR" sz="1100" dirty="0">
                        <a:effectLst/>
                        <a:latin typeface="Calibri" panose="020F0502020204030204" pitchFamily="34" charset="0"/>
                        <a:ea typeface="Calibri" panose="020F0502020204030204" pitchFamily="34" charset="0"/>
                      </a:endParaRPr>
                    </a:p>
                  </a:txBody>
                  <a:tcPr marL="87137" marR="87137" marT="43568" marB="43568"/>
                </a:tc>
                <a:extLst>
                  <a:ext uri="{0D108BD9-81ED-4DB2-BD59-A6C34878D82A}">
                    <a16:rowId xmlns:a16="http://schemas.microsoft.com/office/drawing/2014/main" xmlns="" val="10000"/>
                  </a:ext>
                </a:extLst>
              </a:tr>
              <a:tr h="402345">
                <a:tc>
                  <a:txBody>
                    <a:bodyPr/>
                    <a:lstStyle/>
                    <a:p>
                      <a:pPr algn="ctr" fontAlgn="b"/>
                      <a:r>
                        <a:rPr lang="tr-TR" sz="16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1.391.220</a:t>
                      </a:r>
                    </a:p>
                  </a:txBody>
                  <a:tcPr marL="9525" marR="9525" marT="9525" marB="0" anchor="ctr"/>
                </a:tc>
                <a:tc>
                  <a:txBody>
                    <a:bodyPr/>
                    <a:lstStyle/>
                    <a:p>
                      <a:pPr algn="ctr" fontAlgn="b"/>
                      <a:r>
                        <a:rPr lang="tr-TR" sz="16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10.163</a:t>
                      </a:r>
                    </a:p>
                  </a:txBody>
                  <a:tcPr marL="9525" marR="9525" marT="9525" marB="0" anchor="ctr"/>
                </a:tc>
                <a:tc>
                  <a:txBody>
                    <a:bodyPr/>
                    <a:lstStyle/>
                    <a:p>
                      <a:pPr algn="ctr" fontAlgn="b"/>
                      <a:r>
                        <a:rPr lang="tr-TR" sz="16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0,73</a:t>
                      </a:r>
                    </a:p>
                  </a:txBody>
                  <a:tcPr marL="9525" marR="9525" marT="9525" marB="0" anchor="ctr"/>
                </a:tc>
                <a:extLst>
                  <a:ext uri="{0D108BD9-81ED-4DB2-BD59-A6C34878D82A}">
                    <a16:rowId xmlns:a16="http://schemas.microsoft.com/office/drawing/2014/main" xmlns="" val="10001"/>
                  </a:ext>
                </a:extLst>
              </a:tr>
            </a:tbl>
          </a:graphicData>
        </a:graphic>
      </p:graphicFrame>
      <p:sp>
        <p:nvSpPr>
          <p:cNvPr id="9" name="Dikdörtgen 8"/>
          <p:cNvSpPr/>
          <p:nvPr/>
        </p:nvSpPr>
        <p:spPr>
          <a:xfrm>
            <a:off x="5497720" y="4140074"/>
            <a:ext cx="1542483" cy="236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tr-TR" sz="2143" dirty="0">
                <a:solidFill>
                  <a:prstClr val="black"/>
                </a:solidFill>
              </a:rPr>
              <a:t>TÜRKİYE</a:t>
            </a:r>
          </a:p>
        </p:txBody>
      </p:sp>
      <p:sp>
        <p:nvSpPr>
          <p:cNvPr id="11" name="Dikdörtgen 10"/>
          <p:cNvSpPr/>
          <p:nvPr/>
        </p:nvSpPr>
        <p:spPr>
          <a:xfrm>
            <a:off x="5664796" y="5336663"/>
            <a:ext cx="1315936" cy="24290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tr-TR" sz="2143" dirty="0" smtClean="0">
                <a:solidFill>
                  <a:prstClr val="black"/>
                </a:solidFill>
              </a:rPr>
              <a:t>ANKARA</a:t>
            </a:r>
            <a:endParaRPr lang="tr-TR" sz="2143" dirty="0">
              <a:solidFill>
                <a:prstClr val="black"/>
              </a:solidFill>
            </a:endParaRPr>
          </a:p>
        </p:txBody>
      </p:sp>
      <p:sp>
        <p:nvSpPr>
          <p:cNvPr id="12" name="Metin kutusu 11"/>
          <p:cNvSpPr txBox="1"/>
          <p:nvPr/>
        </p:nvSpPr>
        <p:spPr>
          <a:xfrm>
            <a:off x="3937016" y="311507"/>
            <a:ext cx="5044886" cy="830997"/>
          </a:xfrm>
          <a:prstGeom prst="rect">
            <a:avLst/>
          </a:prstGeom>
          <a:noFill/>
        </p:spPr>
        <p:txBody>
          <a:bodyPr wrap="square" rtlCol="0">
            <a:spAutoFit/>
          </a:bodyPr>
          <a:lstStyle/>
          <a:p>
            <a:pPr>
              <a:defRPr/>
            </a:pPr>
            <a:r>
              <a:rPr lang="tr-TR" altLang="en-US" sz="2400" b="1" dirty="0">
                <a:solidFill>
                  <a:schemeClr val="bg1"/>
                </a:solidFill>
                <a:latin typeface="Calibri" panose="020F0502020204030204" pitchFamily="34" charset="0"/>
                <a:cs typeface="Calibri" panose="020F0502020204030204" pitchFamily="34" charset="0"/>
              </a:rPr>
              <a:t>İSTİSNA ORANI BİLDİRİMİ (İOB)</a:t>
            </a:r>
            <a:br>
              <a:rPr lang="tr-TR" altLang="en-US" sz="2400" b="1" dirty="0">
                <a:solidFill>
                  <a:schemeClr val="bg1"/>
                </a:solidFill>
                <a:latin typeface="Calibri" panose="020F0502020204030204" pitchFamily="34" charset="0"/>
                <a:cs typeface="Calibri" panose="020F0502020204030204" pitchFamily="34" charset="0"/>
              </a:rPr>
            </a:br>
            <a:endParaRPr lang="tr-TR" sz="2400" b="1" dirty="0">
              <a:solidFill>
                <a:schemeClr val="bg1"/>
              </a:solidFill>
              <a:latin typeface="Myriad Web Pro" panose="020B0503030403020204" pitchFamily="34" charset="-94"/>
            </a:endParaRPr>
          </a:p>
        </p:txBody>
      </p:sp>
    </p:spTree>
    <p:extLst>
      <p:ext uri="{BB962C8B-B14F-4D97-AF65-F5344CB8AC3E}">
        <p14:creationId xmlns:p14="http://schemas.microsoft.com/office/powerpoint/2010/main" val="3262632958"/>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957101" y="15822"/>
            <a:ext cx="5465003" cy="760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altLang="en-US" sz="2400" b="1" i="0" u="none" strike="noStrike" kern="1200" cap="none" spc="0" normalizeH="0" baseline="0" noProof="0" dirty="0" smtClean="0">
                <a:ln>
                  <a:noFill/>
                </a:ln>
                <a:solidFill>
                  <a:schemeClr val="bg1">
                    <a:lumMod val="75000"/>
                    <a:lumOff val="25000"/>
                  </a:schemeClr>
                </a:solidFill>
                <a:uLnTx/>
                <a:uFillTx/>
                <a:latin typeface="Calibri" panose="020F0502020204030204" pitchFamily="34" charset="0"/>
                <a:cs typeface="Calibri" panose="020F0502020204030204" pitchFamily="34" charset="0"/>
              </a:rPr>
              <a:t>RANDEVU DOLULUK ORANI</a:t>
            </a:r>
            <a:r>
              <a:rPr kumimoji="0" lang="tr-TR" altLang="en-US" sz="2400" b="1" i="0" u="none" strike="noStrike" kern="1200" cap="none" spc="0" normalizeH="0" noProof="0" dirty="0" smtClean="0">
                <a:ln>
                  <a:noFill/>
                </a:ln>
                <a:solidFill>
                  <a:schemeClr val="bg1">
                    <a:lumMod val="75000"/>
                    <a:lumOff val="25000"/>
                  </a:schemeClr>
                </a:solidFill>
                <a:uLnTx/>
                <a:uFillTx/>
                <a:latin typeface="Calibri" panose="020F0502020204030204" pitchFamily="34" charset="0"/>
                <a:cs typeface="Calibri" panose="020F0502020204030204" pitchFamily="34" charset="0"/>
              </a:rPr>
              <a:t> (RDO</a:t>
            </a:r>
            <a:r>
              <a:rPr kumimoji="0" lang="tr-TR" altLang="en-US" sz="2400" b="1" i="0" u="none" strike="noStrike" kern="1200" cap="none" spc="0" normalizeH="0" baseline="0" noProof="0" dirty="0" smtClean="0">
                <a:ln>
                  <a:noFill/>
                </a:ln>
                <a:solidFill>
                  <a:schemeClr val="bg1">
                    <a:lumMod val="75000"/>
                    <a:lumOff val="25000"/>
                  </a:schemeClr>
                </a:solidFill>
                <a:uLnTx/>
                <a:uFillTx/>
                <a:latin typeface="Calibri" panose="020F0502020204030204" pitchFamily="34" charset="0"/>
                <a:cs typeface="Calibri" panose="020F0502020204030204" pitchFamily="34" charset="0"/>
              </a:rPr>
              <a:t>)</a:t>
            </a:r>
            <a:r>
              <a:rPr kumimoji="0" lang="tr-TR" altLang="en-US" sz="2400" b="1" i="0" u="none" strike="noStrike" kern="1200" cap="none" spc="0" normalizeH="0" noProof="0" dirty="0" smtClean="0">
                <a:ln>
                  <a:noFill/>
                </a:ln>
                <a:solidFill>
                  <a:schemeClr val="bg1">
                    <a:lumMod val="75000"/>
                    <a:lumOff val="25000"/>
                  </a:schemeClr>
                </a:solidFill>
                <a:uLnTx/>
                <a:uFillTx/>
                <a:latin typeface="Calibri" panose="020F0502020204030204" pitchFamily="34" charset="0"/>
                <a:cs typeface="Calibri" panose="020F0502020204030204" pitchFamily="34" charset="0"/>
              </a:rPr>
              <a:t> </a:t>
            </a:r>
            <a:r>
              <a:rPr lang="tr-TR" altLang="en-US" sz="2400" b="1" dirty="0" smtClean="0">
                <a:solidFill>
                  <a:schemeClr val="bg1">
                    <a:lumMod val="75000"/>
                    <a:lumOff val="25000"/>
                  </a:schemeClr>
                </a:solidFill>
                <a:latin typeface="Calibri" panose="020F0502020204030204" pitchFamily="34" charset="0"/>
                <a:cs typeface="Calibri" panose="020F0502020204030204" pitchFamily="34" charset="0"/>
              </a:rPr>
              <a:t>ve </a:t>
            </a:r>
            <a:r>
              <a:rPr kumimoji="0" lang="tr-TR" altLang="en-US" sz="2400" b="1" i="0" u="none" strike="noStrike" kern="1200" cap="none" spc="0" normalizeH="0" baseline="0" noProof="0" dirty="0" smtClean="0">
                <a:ln>
                  <a:noFill/>
                </a:ln>
                <a:solidFill>
                  <a:schemeClr val="bg1">
                    <a:lumMod val="75000"/>
                    <a:lumOff val="25000"/>
                  </a:schemeClr>
                </a:solidFill>
                <a:uLnTx/>
                <a:uFillTx/>
                <a:latin typeface="Calibri" panose="020F0502020204030204" pitchFamily="34" charset="0"/>
                <a:cs typeface="Calibri" panose="020F0502020204030204" pitchFamily="34" charset="0"/>
              </a:rPr>
              <a:t>RANDEVU</a:t>
            </a:r>
            <a:r>
              <a:rPr kumimoji="0" lang="tr-TR" altLang="en-US" sz="2400" b="1" i="0" u="none" strike="noStrike" kern="1200" cap="none" spc="0" normalizeH="0" noProof="0" dirty="0" smtClean="0">
                <a:ln>
                  <a:noFill/>
                </a:ln>
                <a:solidFill>
                  <a:schemeClr val="bg1">
                    <a:lumMod val="75000"/>
                    <a:lumOff val="25000"/>
                  </a:schemeClr>
                </a:solidFill>
                <a:uLnTx/>
                <a:uFillTx/>
                <a:latin typeface="Calibri" panose="020F0502020204030204" pitchFamily="34" charset="0"/>
                <a:cs typeface="Calibri" panose="020F0502020204030204" pitchFamily="34" charset="0"/>
              </a:rPr>
              <a:t> </a:t>
            </a:r>
            <a:r>
              <a:rPr kumimoji="0" lang="tr-TR" altLang="en-US" sz="2400" b="1" i="0" u="none" strike="noStrike" kern="1200" cap="none" spc="0" normalizeH="0" baseline="0" noProof="0" dirty="0" smtClean="0">
                <a:ln>
                  <a:noFill/>
                </a:ln>
                <a:solidFill>
                  <a:schemeClr val="bg1">
                    <a:lumMod val="75000"/>
                    <a:lumOff val="25000"/>
                  </a:schemeClr>
                </a:solidFill>
                <a:uLnTx/>
                <a:uFillTx/>
                <a:latin typeface="Calibri" panose="020F0502020204030204" pitchFamily="34" charset="0"/>
                <a:cs typeface="Calibri" panose="020F0502020204030204" pitchFamily="34" charset="0"/>
              </a:rPr>
              <a:t>DURUM BİLGİSİ(RDB</a:t>
            </a:r>
            <a:r>
              <a:rPr lang="tr-TR" altLang="en-US" sz="2400" b="1" dirty="0" smtClean="0">
                <a:solidFill>
                  <a:schemeClr val="bg1">
                    <a:lumMod val="75000"/>
                    <a:lumOff val="25000"/>
                  </a:schemeClr>
                </a:solidFill>
                <a:latin typeface="Calibri" panose="020F0502020204030204" pitchFamily="34" charset="0"/>
                <a:cs typeface="Calibri" panose="020F0502020204030204" pitchFamily="34" charset="0"/>
              </a:rPr>
              <a:t>) NEDİR ?</a:t>
            </a:r>
            <a:endParaRPr kumimoji="0" lang="en-US" altLang="en-US" sz="2400" b="1" i="0" u="none" strike="noStrike" kern="1200" cap="none" spc="0" normalizeH="0" baseline="0" noProof="0" dirty="0" smtClean="0">
              <a:ln>
                <a:noFill/>
              </a:ln>
              <a:solidFill>
                <a:schemeClr val="bg1">
                  <a:lumMod val="75000"/>
                  <a:lumOff val="25000"/>
                </a:schemeClr>
              </a:solidFill>
              <a:uLnTx/>
              <a:uFillTx/>
              <a:latin typeface="Calibri" panose="020F0502020204030204" pitchFamily="34" charset="0"/>
              <a:cs typeface="Calibri" panose="020F0502020204030204" pitchFamily="34" charset="0"/>
            </a:endParaRPr>
          </a:p>
        </p:txBody>
      </p:sp>
      <p:sp>
        <p:nvSpPr>
          <p:cNvPr id="4" name="Rectangle 5"/>
          <p:cNvSpPr>
            <a:spLocks noChangeArrowheads="1"/>
          </p:cNvSpPr>
          <p:nvPr/>
        </p:nvSpPr>
        <p:spPr bwMode="gray">
          <a:xfrm>
            <a:off x="552837" y="1222409"/>
            <a:ext cx="4759859" cy="4167739"/>
          </a:xfrm>
          <a:prstGeom prst="rect">
            <a:avLst/>
          </a:prstGeom>
          <a:ln>
            <a:headEnd/>
            <a:tailEnd/>
          </a:ln>
        </p:spPr>
        <p:style>
          <a:lnRef idx="1">
            <a:schemeClr val="dk1"/>
          </a:lnRef>
          <a:fillRef idx="2">
            <a:schemeClr val="dk1"/>
          </a:fillRef>
          <a:effectRef idx="1">
            <a:schemeClr val="dk1"/>
          </a:effectRef>
          <a:fontRef idx="minor">
            <a:schemeClr val="dk1"/>
          </a:fontRef>
        </p:style>
        <p:txBody>
          <a:bodyPr anchor="t"/>
          <a:lstStyle/>
          <a:p>
            <a:endParaRPr lang="tr-TR" sz="2000" b="1" dirty="0" smtClean="0">
              <a:solidFill>
                <a:srgbClr val="FF0000"/>
              </a:solidFill>
              <a:latin typeface="Calibri"/>
            </a:endParaRPr>
          </a:p>
          <a:p>
            <a:r>
              <a:rPr lang="tr-TR" sz="1600" b="1" dirty="0" smtClean="0">
                <a:solidFill>
                  <a:srgbClr val="FF0000"/>
                </a:solidFill>
                <a:latin typeface="Calibri"/>
              </a:rPr>
              <a:t>Randevu Durum Bilgisi (RDB):    </a:t>
            </a:r>
          </a:p>
          <a:p>
            <a:r>
              <a:rPr lang="tr-TR" sz="1600" dirty="0" smtClean="0">
                <a:solidFill>
                  <a:prstClr val="black"/>
                </a:solidFill>
                <a:latin typeface="Calibri"/>
              </a:rPr>
              <a:t>Alınan </a:t>
            </a:r>
            <a:r>
              <a:rPr lang="tr-TR" sz="1600" dirty="0">
                <a:solidFill>
                  <a:prstClr val="black"/>
                </a:solidFill>
                <a:latin typeface="Calibri"/>
              </a:rPr>
              <a:t>randevuların açılan randevu kapasitesine oranıdır.</a:t>
            </a:r>
          </a:p>
          <a:p>
            <a:endParaRPr lang="tr-TR" sz="2000" b="1" dirty="0" smtClean="0">
              <a:solidFill>
                <a:srgbClr val="FF0000"/>
              </a:solidFill>
              <a:latin typeface="Calibri"/>
            </a:endParaRPr>
          </a:p>
          <a:p>
            <a:pPr marL="285750" indent="-285750" algn="ctr"/>
            <a:r>
              <a:rPr lang="tr-TR" sz="2000" b="1" dirty="0" smtClean="0">
                <a:solidFill>
                  <a:prstClr val="black"/>
                </a:solidFill>
                <a:latin typeface="Calibri"/>
              </a:rPr>
              <a:t>Alınan Randevu Sayısı  </a:t>
            </a:r>
          </a:p>
          <a:p>
            <a:r>
              <a:rPr lang="tr-TR" sz="2000" b="1" dirty="0" smtClean="0">
                <a:solidFill>
                  <a:prstClr val="black"/>
                </a:solidFill>
                <a:latin typeface="Calibri"/>
              </a:rPr>
              <a:t>        	</a:t>
            </a:r>
          </a:p>
          <a:p>
            <a:r>
              <a:rPr lang="tr-TR" sz="2000" b="1" dirty="0" smtClean="0">
                <a:solidFill>
                  <a:prstClr val="black"/>
                </a:solidFill>
                <a:latin typeface="Calibri"/>
              </a:rPr>
              <a:t>	Açılan Randevu Kapasitesi</a:t>
            </a:r>
          </a:p>
          <a:p>
            <a:pPr marL="285750" indent="-285750">
              <a:buFont typeface="Wingdings" panose="05000000000000000000" pitchFamily="2" charset="2"/>
              <a:buChar char="ü"/>
            </a:pPr>
            <a:endParaRPr lang="tr-TR" sz="2000" dirty="0" smtClean="0">
              <a:solidFill>
                <a:prstClr val="black"/>
              </a:solidFill>
              <a:latin typeface="Calibri"/>
            </a:endParaRPr>
          </a:p>
          <a:p>
            <a:pPr marL="285750" indent="-285750" algn="just">
              <a:buFont typeface="Wingdings" panose="05000000000000000000" pitchFamily="2" charset="2"/>
              <a:buChar char="ü"/>
            </a:pPr>
            <a:r>
              <a:rPr lang="tr-TR" sz="1600" dirty="0" smtClean="0">
                <a:solidFill>
                  <a:prstClr val="black"/>
                </a:solidFill>
                <a:latin typeface="Calibri"/>
              </a:rPr>
              <a:t>Açılan randevuların ne kadarına randevu alındığına bakılır.</a:t>
            </a:r>
          </a:p>
          <a:p>
            <a:pPr marL="285750" indent="-285750" algn="just">
              <a:buFont typeface="Wingdings" panose="05000000000000000000" pitchFamily="2" charset="2"/>
              <a:buChar char="ü"/>
            </a:pPr>
            <a:endParaRPr lang="tr-TR" sz="1600" dirty="0" smtClean="0">
              <a:solidFill>
                <a:prstClr val="black"/>
              </a:solidFill>
              <a:latin typeface="Calibri"/>
            </a:endParaRPr>
          </a:p>
          <a:p>
            <a:pPr marL="285750" indent="-285750" algn="just">
              <a:buFont typeface="Wingdings" panose="05000000000000000000" pitchFamily="2" charset="2"/>
              <a:buChar char="ü"/>
            </a:pPr>
            <a:r>
              <a:rPr lang="tr-TR" sz="1600" dirty="0" smtClean="0">
                <a:solidFill>
                  <a:prstClr val="black"/>
                </a:solidFill>
                <a:latin typeface="Calibri"/>
              </a:rPr>
              <a:t>Bu oranın % 80’ </a:t>
            </a:r>
            <a:r>
              <a:rPr lang="tr-TR" sz="1600" dirty="0" err="1" smtClean="0">
                <a:solidFill>
                  <a:prstClr val="black"/>
                </a:solidFill>
                <a:latin typeface="Calibri"/>
              </a:rPr>
              <a:t>nin</a:t>
            </a:r>
            <a:r>
              <a:rPr lang="tr-TR" sz="1600" dirty="0" smtClean="0">
                <a:solidFill>
                  <a:prstClr val="black"/>
                </a:solidFill>
                <a:latin typeface="Calibri"/>
              </a:rPr>
              <a:t> üstünde olması Bakanlık tarafından hedeflenmektedir.</a:t>
            </a:r>
            <a:endParaRPr lang="tr-TR" sz="1600" dirty="0">
              <a:solidFill>
                <a:prstClr val="black"/>
              </a:solidFill>
              <a:latin typeface="Calibri"/>
            </a:endParaRPr>
          </a:p>
        </p:txBody>
      </p:sp>
      <p:sp>
        <p:nvSpPr>
          <p:cNvPr id="5" name="Freeform 7"/>
          <p:cNvSpPr>
            <a:spLocks/>
          </p:cNvSpPr>
          <p:nvPr/>
        </p:nvSpPr>
        <p:spPr bwMode="gray">
          <a:xfrm rot="10800000">
            <a:off x="9577917" y="1685925"/>
            <a:ext cx="1354667" cy="1155700"/>
          </a:xfrm>
          <a:custGeom>
            <a:avLst/>
            <a:gdLst>
              <a:gd name="T0" fmla="*/ 80986 w 1104"/>
              <a:gd name="T1" fmla="*/ 1067366 h 1256"/>
              <a:gd name="T2" fmla="*/ 80986 w 1104"/>
              <a:gd name="T3" fmla="*/ 0 h 1256"/>
              <a:gd name="T4" fmla="*/ 0 w 1104"/>
              <a:gd name="T5" fmla="*/ 0 h 1256"/>
              <a:gd name="T6" fmla="*/ 0 w 1104"/>
              <a:gd name="T7" fmla="*/ 1155700 h 1256"/>
              <a:gd name="T8" fmla="*/ 1016000 w 1104"/>
              <a:gd name="T9" fmla="*/ 1155700 h 1256"/>
              <a:gd name="T10" fmla="*/ 1016000 w 1104"/>
              <a:gd name="T11" fmla="*/ 1067366 h 1256"/>
              <a:gd name="T12" fmla="*/ 80986 w 1104"/>
              <a:gd name="T13" fmla="*/ 1067366 h 12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4" h="1256">
                <a:moveTo>
                  <a:pt x="88" y="1160"/>
                </a:moveTo>
                <a:lnTo>
                  <a:pt x="88" y="0"/>
                </a:lnTo>
                <a:lnTo>
                  <a:pt x="0" y="0"/>
                </a:lnTo>
                <a:lnTo>
                  <a:pt x="0" y="1256"/>
                </a:lnTo>
                <a:lnTo>
                  <a:pt x="1104" y="1256"/>
                </a:lnTo>
                <a:lnTo>
                  <a:pt x="1104" y="1160"/>
                </a:lnTo>
                <a:lnTo>
                  <a:pt x="88" y="1160"/>
                </a:lnTo>
                <a:close/>
              </a:path>
            </a:pathLst>
          </a:custGeom>
          <a:solidFill>
            <a:sysClr val="window" lastClr="FFFFFF"/>
          </a:solidFill>
          <a:ln w="12700" cap="flat" cmpd="sng" algn="ctr">
            <a:solidFill>
              <a:srgbClr val="ED7D31"/>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6" name="Rectangle 8"/>
          <p:cNvSpPr>
            <a:spLocks noChangeArrowheads="1"/>
          </p:cNvSpPr>
          <p:nvPr/>
        </p:nvSpPr>
        <p:spPr bwMode="gray">
          <a:xfrm>
            <a:off x="6135188" y="1279125"/>
            <a:ext cx="5039908" cy="4081610"/>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lstStyle/>
          <a:p>
            <a:pPr algn="just"/>
            <a:r>
              <a:rPr lang="tr-TR" sz="1600" b="1" dirty="0" smtClean="0">
                <a:solidFill>
                  <a:srgbClr val="FF0000"/>
                </a:solidFill>
                <a:latin typeface="Calibri"/>
              </a:rPr>
              <a:t>Randevu Durum Bilgisi (RDB): </a:t>
            </a:r>
            <a:r>
              <a:rPr lang="tr-TR" sz="1600" dirty="0" smtClean="0">
                <a:solidFill>
                  <a:prstClr val="black"/>
                </a:solidFill>
                <a:latin typeface="Calibri"/>
              </a:rPr>
              <a:t>Aynı gün geldi/gelmedi bilgisi gönderilen randevu sayısının alınan Toplam Randevu Sayısına oranı takip edilmelidir. Bu oran en az % 98 oranında olmalıdır.</a:t>
            </a:r>
          </a:p>
          <a:p>
            <a:pPr marL="285750" indent="-285750" algn="ctr">
              <a:buFont typeface="Wingdings" panose="05000000000000000000" pitchFamily="2" charset="2"/>
              <a:buChar char="ü"/>
            </a:pPr>
            <a:endParaRPr lang="tr-TR" dirty="0" smtClean="0">
              <a:solidFill>
                <a:prstClr val="black"/>
              </a:solidFill>
              <a:latin typeface="Calibri"/>
            </a:endParaRPr>
          </a:p>
          <a:p>
            <a:pPr marL="285750" indent="-285750" algn="ctr"/>
            <a:r>
              <a:rPr lang="tr-TR" b="1" dirty="0" smtClean="0">
                <a:solidFill>
                  <a:prstClr val="black"/>
                </a:solidFill>
                <a:latin typeface="Calibri"/>
              </a:rPr>
              <a:t>Aynı Gün Geldi/Gelmedi Bilgisi   Gönderilen Randevu Sayısı  </a:t>
            </a:r>
          </a:p>
          <a:p>
            <a:pPr algn="ctr"/>
            <a:r>
              <a:rPr lang="tr-TR" b="1" dirty="0" smtClean="0">
                <a:solidFill>
                  <a:prstClr val="black"/>
                </a:solidFill>
                <a:latin typeface="Calibri"/>
              </a:rPr>
              <a:t>         Alınan Toplam Randevu Sayısı </a:t>
            </a:r>
          </a:p>
          <a:p>
            <a:pPr marL="285750" indent="-285750">
              <a:buFont typeface="Wingdings" panose="05000000000000000000" pitchFamily="2" charset="2"/>
              <a:buChar char="ü"/>
            </a:pPr>
            <a:endParaRPr lang="tr-TR" dirty="0" smtClean="0">
              <a:solidFill>
                <a:prstClr val="black"/>
              </a:solidFill>
              <a:latin typeface="Calibri"/>
            </a:endParaRPr>
          </a:p>
          <a:p>
            <a:pPr marL="285750" indent="-285750">
              <a:buFont typeface="Wingdings" panose="05000000000000000000" pitchFamily="2" charset="2"/>
              <a:buChar char="ü"/>
            </a:pPr>
            <a:r>
              <a:rPr lang="tr-TR" sz="1600" dirty="0" smtClean="0">
                <a:solidFill>
                  <a:prstClr val="black"/>
                </a:solidFill>
                <a:latin typeface="Calibri"/>
              </a:rPr>
              <a:t>Hastanelerin, vatandaşların randevuya geldi/gelmedi bilgisini randevu  gününde en geç 23.59’a kadar MHRS sistemine gönderme zorunluluğu vardır.</a:t>
            </a:r>
            <a:endParaRPr lang="tr-TR" sz="1600" dirty="0">
              <a:solidFill>
                <a:prstClr val="black"/>
              </a:solidFill>
              <a:latin typeface="Calibri"/>
            </a:endParaRPr>
          </a:p>
        </p:txBody>
      </p:sp>
      <p:cxnSp>
        <p:nvCxnSpPr>
          <p:cNvPr id="7" name="Düz Bağlayıcı 4"/>
          <p:cNvCxnSpPr/>
          <p:nvPr/>
        </p:nvCxnSpPr>
        <p:spPr>
          <a:xfrm>
            <a:off x="895019" y="3131947"/>
            <a:ext cx="4075493" cy="9569"/>
          </a:xfrm>
          <a:prstGeom prst="line">
            <a:avLst/>
          </a:prstGeom>
          <a:noFill/>
          <a:ln w="12700" cap="flat" cmpd="sng" algn="ctr">
            <a:solidFill>
              <a:sysClr val="windowText" lastClr="000000"/>
            </a:solidFill>
            <a:prstDash val="solid"/>
            <a:miter lim="800000"/>
          </a:ln>
          <a:effectLst/>
        </p:spPr>
      </p:cxnSp>
      <p:cxnSp>
        <p:nvCxnSpPr>
          <p:cNvPr id="8" name="Düz Bağlayıcı 4"/>
          <p:cNvCxnSpPr/>
          <p:nvPr/>
        </p:nvCxnSpPr>
        <p:spPr>
          <a:xfrm>
            <a:off x="6729253" y="3610248"/>
            <a:ext cx="4075493" cy="9569"/>
          </a:xfrm>
          <a:prstGeom prst="line">
            <a:avLst/>
          </a:prstGeom>
          <a:noFill/>
          <a:ln w="12700" cap="flat" cmpd="sng" algn="ctr">
            <a:solidFill>
              <a:sysClr val="windowText" lastClr="000000"/>
            </a:solidFill>
            <a:prstDash val="solid"/>
            <a:miter lim="800000"/>
          </a:ln>
          <a:effectLst/>
        </p:spPr>
      </p:cxnSp>
      <p:sp>
        <p:nvSpPr>
          <p:cNvPr id="9" name="15 Metin kutusu"/>
          <p:cNvSpPr txBox="1"/>
          <p:nvPr/>
        </p:nvSpPr>
        <p:spPr>
          <a:xfrm>
            <a:off x="1781303" y="4887310"/>
            <a:ext cx="184731" cy="369332"/>
          </a:xfrm>
          <a:prstGeom prst="rect">
            <a:avLst/>
          </a:prstGeom>
          <a:noFill/>
        </p:spPr>
        <p:txBody>
          <a:bodyPr wrap="none" rtlCol="0">
            <a:spAutoFit/>
          </a:bodyPr>
          <a:lstStyle/>
          <a:p>
            <a:endParaRPr lang="tr-TR" dirty="0">
              <a:solidFill>
                <a:prstClr val="black"/>
              </a:solidFill>
              <a:latin typeface="Calibri"/>
            </a:endParaRPr>
          </a:p>
        </p:txBody>
      </p:sp>
    </p:spTree>
    <p:extLst>
      <p:ext uri="{BB962C8B-B14F-4D97-AF65-F5344CB8AC3E}">
        <p14:creationId xmlns:p14="http://schemas.microsoft.com/office/powerpoint/2010/main" val="1154819801"/>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781701" y="211757"/>
            <a:ext cx="7497940" cy="6435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altLang="en-US" sz="2400" b="1" i="0" u="none" strike="noStrike" kern="1200" cap="none" spc="0" normalizeH="0" baseline="0" noProof="0" dirty="0" smtClean="0">
                <a:ln>
                  <a:noFill/>
                </a:ln>
                <a:solidFill>
                  <a:schemeClr val="bg2"/>
                </a:solidFill>
                <a:uLnTx/>
                <a:uFillTx/>
                <a:latin typeface="Calibri" panose="020F0502020204030204" pitchFamily="34" charset="0"/>
                <a:cs typeface="Calibri" panose="020F0502020204030204" pitchFamily="34" charset="0"/>
              </a:rPr>
              <a:t>RANDEVU</a:t>
            </a:r>
            <a:r>
              <a:rPr kumimoji="0" lang="tr-TR" altLang="en-US" sz="2400" b="1" i="0" u="none" strike="noStrike" kern="1200" cap="none" spc="0" normalizeH="0" noProof="0" dirty="0" smtClean="0">
                <a:ln>
                  <a:noFill/>
                </a:ln>
                <a:solidFill>
                  <a:schemeClr val="bg2"/>
                </a:solidFill>
                <a:uLnTx/>
                <a:uFillTx/>
                <a:latin typeface="Calibri" panose="020F0502020204030204" pitchFamily="34" charset="0"/>
                <a:cs typeface="Calibri" panose="020F0502020204030204" pitchFamily="34" charset="0"/>
              </a:rPr>
              <a:t> </a:t>
            </a:r>
            <a:r>
              <a:rPr kumimoji="0" lang="tr-TR" altLang="en-US" sz="2400" b="1" i="0" u="none" strike="noStrike" kern="1200" cap="none" spc="0" normalizeH="0" baseline="0" noProof="0" dirty="0" smtClean="0">
                <a:ln>
                  <a:noFill/>
                </a:ln>
                <a:solidFill>
                  <a:schemeClr val="bg2"/>
                </a:solidFill>
                <a:uLnTx/>
                <a:uFillTx/>
                <a:latin typeface="Calibri" panose="020F0502020204030204" pitchFamily="34" charset="0"/>
                <a:cs typeface="Calibri" panose="020F0502020204030204" pitchFamily="34" charset="0"/>
              </a:rPr>
              <a:t>SAATİNE UYUM (RSU) ve</a:t>
            </a:r>
            <a:r>
              <a:rPr kumimoji="0" lang="tr-TR" altLang="en-US" sz="2400" b="1" i="0" u="none" strike="noStrike" kern="1200" cap="none" spc="0" normalizeH="0" noProof="0" dirty="0" smtClean="0">
                <a:ln>
                  <a:noFill/>
                </a:ln>
                <a:solidFill>
                  <a:schemeClr val="bg2"/>
                </a:solidFill>
                <a:uLnTx/>
                <a:uFillTx/>
                <a:latin typeface="Calibri" panose="020F0502020204030204" pitchFamily="34" charset="0"/>
                <a:cs typeface="Calibri" panose="020F0502020204030204" pitchFamily="34" charset="0"/>
              </a:rPr>
              <a:t> İSTİSNA ORANI BİLDİRİMİ (İOB)</a:t>
            </a:r>
            <a:r>
              <a:rPr kumimoji="0" lang="tr-TR" altLang="en-US" sz="2400" b="1" i="0" u="none" strike="noStrike" kern="1200" cap="none" spc="0" normalizeH="0" baseline="0" noProof="0" dirty="0" smtClean="0">
                <a:ln>
                  <a:noFill/>
                </a:ln>
                <a:solidFill>
                  <a:schemeClr val="bg2"/>
                </a:solidFill>
                <a:uLnTx/>
                <a:uFillTx/>
                <a:latin typeface="Calibri" panose="020F0502020204030204" pitchFamily="34" charset="0"/>
                <a:cs typeface="Calibri" panose="020F0502020204030204" pitchFamily="34" charset="0"/>
              </a:rPr>
              <a:t/>
            </a:r>
            <a:br>
              <a:rPr kumimoji="0" lang="tr-TR" altLang="en-US" sz="2400" b="1" i="0" u="none" strike="noStrike" kern="1200" cap="none" spc="0" normalizeH="0" baseline="0" noProof="0" dirty="0" smtClean="0">
                <a:ln>
                  <a:noFill/>
                </a:ln>
                <a:solidFill>
                  <a:schemeClr val="bg2"/>
                </a:solidFill>
                <a:uLnTx/>
                <a:uFillTx/>
                <a:latin typeface="Calibri" panose="020F0502020204030204" pitchFamily="34" charset="0"/>
                <a:cs typeface="Calibri" panose="020F0502020204030204" pitchFamily="34" charset="0"/>
              </a:rPr>
            </a:br>
            <a:endParaRPr kumimoji="0" lang="en-US" altLang="en-US" sz="2400" b="1" i="0" u="none" strike="noStrike" kern="1200" cap="none" spc="0" normalizeH="0" baseline="0" noProof="0" dirty="0" smtClean="0">
              <a:ln>
                <a:noFill/>
              </a:ln>
              <a:solidFill>
                <a:schemeClr val="bg2"/>
              </a:solidFill>
              <a:uLnTx/>
              <a:uFillTx/>
              <a:latin typeface="Calibri" panose="020F0502020204030204" pitchFamily="34" charset="0"/>
              <a:cs typeface="Calibri" panose="020F0502020204030204" pitchFamily="34" charset="0"/>
            </a:endParaRPr>
          </a:p>
        </p:txBody>
      </p:sp>
      <p:sp>
        <p:nvSpPr>
          <p:cNvPr id="5" name="Rectangle 5"/>
          <p:cNvSpPr>
            <a:spLocks noChangeArrowheads="1"/>
          </p:cNvSpPr>
          <p:nvPr/>
        </p:nvSpPr>
        <p:spPr bwMode="gray">
          <a:xfrm>
            <a:off x="589178" y="1168468"/>
            <a:ext cx="4658627" cy="4317932"/>
          </a:xfrm>
          <a:prstGeom prst="rect">
            <a:avLst/>
          </a:prstGeom>
          <a:ln>
            <a:headEnd/>
            <a:tailEnd/>
          </a:ln>
        </p:spPr>
        <p:style>
          <a:lnRef idx="1">
            <a:schemeClr val="dk1"/>
          </a:lnRef>
          <a:fillRef idx="2">
            <a:schemeClr val="dk1"/>
          </a:fillRef>
          <a:effectRef idx="1">
            <a:schemeClr val="dk1"/>
          </a:effectRef>
          <a:fontRef idx="minor">
            <a:schemeClr val="dk1"/>
          </a:fontRef>
        </p:style>
        <p:txBody>
          <a:bodyPr anchor="t"/>
          <a:lstStyle/>
          <a:p>
            <a:pPr marL="285750" indent="-285750">
              <a:buFont typeface="Wingdings" panose="05000000000000000000" pitchFamily="2" charset="2"/>
              <a:buChar char="ü"/>
            </a:pPr>
            <a:endParaRPr lang="tr-TR" sz="2000" b="1" dirty="0" smtClean="0">
              <a:solidFill>
                <a:prstClr val="black"/>
              </a:solidFill>
              <a:latin typeface="Calibri"/>
            </a:endParaRPr>
          </a:p>
          <a:p>
            <a:pPr marL="285750" indent="-285750">
              <a:buFont typeface="Wingdings" panose="05000000000000000000" pitchFamily="2" charset="2"/>
              <a:buChar char="ü"/>
            </a:pPr>
            <a:r>
              <a:rPr lang="tr-TR" sz="1600" b="1" dirty="0" smtClean="0">
                <a:solidFill>
                  <a:srgbClr val="FF0000"/>
                </a:solidFill>
                <a:latin typeface="Calibri"/>
              </a:rPr>
              <a:t>Randevu Saatine Uyum (RSU): </a:t>
            </a:r>
            <a:r>
              <a:rPr lang="tr-TR" sz="1600" dirty="0" smtClean="0">
                <a:solidFill>
                  <a:prstClr val="black"/>
                </a:solidFill>
                <a:latin typeface="Calibri"/>
              </a:rPr>
              <a:t>Muayene saati ile randevu saati arasındaki farktır. Randevu saatinden 30 </a:t>
            </a:r>
            <a:r>
              <a:rPr lang="tr-TR" sz="1600" dirty="0" err="1" smtClean="0">
                <a:solidFill>
                  <a:prstClr val="black"/>
                </a:solidFill>
                <a:latin typeface="Calibri"/>
              </a:rPr>
              <a:t>dk</a:t>
            </a:r>
            <a:r>
              <a:rPr lang="tr-TR" sz="1600" dirty="0" smtClean="0">
                <a:solidFill>
                  <a:prstClr val="black"/>
                </a:solidFill>
                <a:latin typeface="Calibri"/>
              </a:rPr>
              <a:t>. sonrası gerçekleşen randevu sayıları takip edilmelidir.</a:t>
            </a:r>
          </a:p>
          <a:p>
            <a:pPr marL="285750" indent="-285750">
              <a:buFont typeface="Wingdings" panose="05000000000000000000" pitchFamily="2" charset="2"/>
              <a:buChar char="ü"/>
            </a:pPr>
            <a:endParaRPr lang="tr-TR" sz="2000" dirty="0" smtClean="0">
              <a:solidFill>
                <a:prstClr val="black"/>
              </a:solidFill>
              <a:latin typeface="Calibri"/>
            </a:endParaRPr>
          </a:p>
          <a:p>
            <a:pPr marL="285750" indent="-285750">
              <a:buFont typeface="Wingdings" panose="05000000000000000000" pitchFamily="2" charset="2"/>
              <a:buChar char="ü"/>
            </a:pPr>
            <a:endParaRPr lang="tr-TR" sz="2000" dirty="0" smtClean="0">
              <a:solidFill>
                <a:prstClr val="black"/>
              </a:solidFill>
              <a:latin typeface="Calibri"/>
            </a:endParaRPr>
          </a:p>
          <a:p>
            <a:pPr marL="285750" indent="-285750" algn="just">
              <a:buFont typeface="Wingdings" panose="05000000000000000000" pitchFamily="2" charset="2"/>
              <a:buChar char="ü"/>
            </a:pPr>
            <a:r>
              <a:rPr lang="tr-TR" sz="1600" dirty="0" smtClean="0">
                <a:solidFill>
                  <a:prstClr val="black"/>
                </a:solidFill>
                <a:latin typeface="Calibri"/>
              </a:rPr>
              <a:t>Polikliniklerde, MHRS randevusu verilen hastalardan örneklem seçilir. Hekim tarafından muayeneye alındığı saat dikkate alınarak randevu saatine uyum kontrol edilmelidir. Randevu zamanı ile muayene olduğu zaman arasındaki farkın 30 dakikayı geçip geçmediğine HBYS 'den bakılmalıdır. </a:t>
            </a:r>
            <a:endParaRPr lang="tr-TR" sz="1600" dirty="0">
              <a:solidFill>
                <a:prstClr val="black"/>
              </a:solidFill>
              <a:latin typeface="Calibri"/>
            </a:endParaRPr>
          </a:p>
        </p:txBody>
      </p:sp>
      <p:sp>
        <p:nvSpPr>
          <p:cNvPr id="8" name="Rectangle 8"/>
          <p:cNvSpPr>
            <a:spLocks noChangeArrowheads="1"/>
          </p:cNvSpPr>
          <p:nvPr/>
        </p:nvSpPr>
        <p:spPr bwMode="gray">
          <a:xfrm>
            <a:off x="6806555" y="1168468"/>
            <a:ext cx="4428094" cy="4414185"/>
          </a:xfrm>
          <a:prstGeom prst="rect">
            <a:avLst/>
          </a:prstGeom>
          <a:ln>
            <a:headEnd/>
            <a:tailEnd/>
          </a:ln>
        </p:spPr>
        <p:style>
          <a:lnRef idx="1">
            <a:schemeClr val="dk1"/>
          </a:lnRef>
          <a:fillRef idx="2">
            <a:schemeClr val="dk1"/>
          </a:fillRef>
          <a:effectRef idx="1">
            <a:schemeClr val="dk1"/>
          </a:effectRef>
          <a:fontRef idx="minor">
            <a:schemeClr val="dk1"/>
          </a:fontRef>
        </p:style>
        <p:txBody>
          <a:bodyPr anchor="t"/>
          <a:lstStyle/>
          <a:p>
            <a:pPr marL="285750" indent="-285750">
              <a:buFont typeface="Wingdings" panose="05000000000000000000" pitchFamily="2" charset="2"/>
              <a:buChar char="ü"/>
            </a:pPr>
            <a:endParaRPr lang="tr-TR" dirty="0" smtClean="0">
              <a:solidFill>
                <a:prstClr val="black"/>
              </a:solidFill>
              <a:latin typeface="Calibri"/>
            </a:endParaRPr>
          </a:p>
          <a:p>
            <a:pPr algn="just"/>
            <a:r>
              <a:rPr lang="tr-TR" sz="1600" dirty="0" smtClean="0">
                <a:solidFill>
                  <a:prstClr val="black"/>
                </a:solidFill>
                <a:latin typeface="Calibri"/>
              </a:rPr>
              <a:t> MHRS' ye esas kliniklerde çalışan hekimler için tanımlanan aylık istisna (açılmış randevu cetvelinin mücbir sebeplerle kapatıldığı durumlar) sayısının aylık kapasite sayısına oranı takip edilmelidir. Bu oran Karne Kriterlerinde belirlenen % 3 oranını aşmamalıdır.</a:t>
            </a:r>
            <a:endParaRPr lang="tr-TR" sz="1600" dirty="0">
              <a:solidFill>
                <a:prstClr val="black"/>
              </a:solidFill>
              <a:latin typeface="Calibri"/>
            </a:endParaRPr>
          </a:p>
        </p:txBody>
      </p:sp>
      <p:sp>
        <p:nvSpPr>
          <p:cNvPr id="9" name="15 Metin kutusu"/>
          <p:cNvSpPr txBox="1"/>
          <p:nvPr/>
        </p:nvSpPr>
        <p:spPr>
          <a:xfrm>
            <a:off x="1781303" y="4887310"/>
            <a:ext cx="184731" cy="369332"/>
          </a:xfrm>
          <a:prstGeom prst="rect">
            <a:avLst/>
          </a:prstGeom>
          <a:noFill/>
        </p:spPr>
        <p:txBody>
          <a:bodyPr wrap="none" rtlCol="0">
            <a:spAutoFit/>
          </a:bodyPr>
          <a:lstStyle/>
          <a:p>
            <a:endParaRPr lang="tr-TR" dirty="0">
              <a:solidFill>
                <a:prstClr val="black"/>
              </a:solidFill>
              <a:latin typeface="Calibri"/>
            </a:endParaRPr>
          </a:p>
        </p:txBody>
      </p:sp>
      <p:sp>
        <p:nvSpPr>
          <p:cNvPr id="11" name="Dikdörtgen 3"/>
          <p:cNvSpPr/>
          <p:nvPr/>
        </p:nvSpPr>
        <p:spPr>
          <a:xfrm>
            <a:off x="7015654" y="1907628"/>
            <a:ext cx="1876098" cy="369332"/>
          </a:xfrm>
          <a:prstGeom prst="rect">
            <a:avLst/>
          </a:prstGeom>
        </p:spPr>
        <p:txBody>
          <a:bodyPr wrap="square">
            <a:spAutoFit/>
          </a:bodyPr>
          <a:lstStyle/>
          <a:p>
            <a:pPr algn="just"/>
            <a:endParaRPr lang="tr-TR" dirty="0">
              <a:solidFill>
                <a:prstClr val="black"/>
              </a:solidFill>
              <a:latin typeface="Calibri"/>
            </a:endParaRPr>
          </a:p>
        </p:txBody>
      </p:sp>
      <p:sp>
        <p:nvSpPr>
          <p:cNvPr id="12" name="17 Metin kutusu"/>
          <p:cNvSpPr txBox="1"/>
          <p:nvPr/>
        </p:nvSpPr>
        <p:spPr>
          <a:xfrm>
            <a:off x="6806555" y="3432236"/>
            <a:ext cx="2749855" cy="1754326"/>
          </a:xfrm>
          <a:prstGeom prst="rect">
            <a:avLst/>
          </a:prstGeom>
          <a:noFill/>
        </p:spPr>
        <p:txBody>
          <a:bodyPr wrap="none" rtlCol="0">
            <a:spAutoFit/>
          </a:bodyPr>
          <a:lstStyle/>
          <a:p>
            <a:r>
              <a:rPr lang="tr-TR" b="1" dirty="0" smtClean="0">
                <a:solidFill>
                  <a:srgbClr val="FF0000"/>
                </a:solidFill>
                <a:latin typeface="Calibri"/>
              </a:rPr>
              <a:t>İstisna Oranı Bilgisi (İOB) = </a:t>
            </a:r>
          </a:p>
          <a:p>
            <a:endParaRPr lang="tr-TR" b="1" dirty="0" smtClean="0">
              <a:solidFill>
                <a:prstClr val="black"/>
              </a:solidFill>
              <a:latin typeface="Calibri"/>
            </a:endParaRPr>
          </a:p>
          <a:p>
            <a:r>
              <a:rPr lang="tr-TR" dirty="0" smtClean="0">
                <a:solidFill>
                  <a:prstClr val="black"/>
                </a:solidFill>
                <a:latin typeface="Calibri"/>
              </a:rPr>
              <a:t>       Aylık İstisna Sayısı </a:t>
            </a:r>
          </a:p>
          <a:p>
            <a:endParaRPr lang="tr-TR" dirty="0" smtClean="0">
              <a:solidFill>
                <a:prstClr val="black"/>
              </a:solidFill>
              <a:latin typeface="Calibri"/>
            </a:endParaRPr>
          </a:p>
          <a:p>
            <a:r>
              <a:rPr lang="tr-TR" dirty="0" smtClean="0">
                <a:solidFill>
                  <a:prstClr val="black"/>
                </a:solidFill>
                <a:latin typeface="Calibri"/>
              </a:rPr>
              <a:t>      Aylık Kapasite Sayısı </a:t>
            </a:r>
          </a:p>
          <a:p>
            <a:endParaRPr lang="tr-TR" dirty="0">
              <a:solidFill>
                <a:prstClr val="black"/>
              </a:solidFill>
              <a:latin typeface="Calibri"/>
            </a:endParaRPr>
          </a:p>
        </p:txBody>
      </p:sp>
      <p:cxnSp>
        <p:nvCxnSpPr>
          <p:cNvPr id="13" name="Düz Bağlayıcı 6"/>
          <p:cNvCxnSpPr/>
          <p:nvPr/>
        </p:nvCxnSpPr>
        <p:spPr>
          <a:xfrm>
            <a:off x="7044770" y="4439877"/>
            <a:ext cx="2273424" cy="10117"/>
          </a:xfrm>
          <a:prstGeom prst="line">
            <a:avLst/>
          </a:prstGeom>
          <a:noFill/>
          <a:ln w="12700" cap="flat" cmpd="sng" algn="ctr">
            <a:solidFill>
              <a:sysClr val="windowText" lastClr="000000"/>
            </a:solidFill>
            <a:prstDash val="solid"/>
            <a:miter lim="800000"/>
          </a:ln>
          <a:effectLst/>
        </p:spPr>
      </p:cxnSp>
      <p:sp>
        <p:nvSpPr>
          <p:cNvPr id="14" name="Metin kutusu 9"/>
          <p:cNvSpPr txBox="1"/>
          <p:nvPr/>
        </p:nvSpPr>
        <p:spPr>
          <a:xfrm>
            <a:off x="7015654" y="5071976"/>
            <a:ext cx="2736304" cy="369332"/>
          </a:xfrm>
          <a:prstGeom prst="rect">
            <a:avLst/>
          </a:prstGeom>
          <a:noFill/>
        </p:spPr>
        <p:txBody>
          <a:bodyPr wrap="square" rtlCol="0">
            <a:spAutoFit/>
          </a:bodyPr>
          <a:lstStyle/>
          <a:p>
            <a:r>
              <a:rPr lang="tr-TR" dirty="0" smtClean="0">
                <a:solidFill>
                  <a:srgbClr val="FF0000"/>
                </a:solidFill>
                <a:latin typeface="Calibri"/>
              </a:rPr>
              <a:t>İOB ≤  0,03 tam puan.</a:t>
            </a:r>
            <a:endParaRPr lang="tr-TR" dirty="0">
              <a:solidFill>
                <a:prstClr val="black"/>
              </a:solidFill>
              <a:latin typeface="Calibri"/>
            </a:endParaRPr>
          </a:p>
        </p:txBody>
      </p:sp>
    </p:spTree>
    <p:extLst>
      <p:ext uri="{BB962C8B-B14F-4D97-AF65-F5344CB8AC3E}">
        <p14:creationId xmlns:p14="http://schemas.microsoft.com/office/powerpoint/2010/main" val="825559178"/>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754545" y="227549"/>
            <a:ext cx="3441519" cy="461665"/>
          </a:xfrm>
          <a:prstGeom prst="rect">
            <a:avLst/>
          </a:prstGeom>
          <a:noFill/>
        </p:spPr>
        <p:txBody>
          <a:bodyPr wrap="none" lIns="91440" tIns="45720" rIns="91440" bIns="45720">
            <a:spAutoFit/>
          </a:bodyPr>
          <a:lstStyle/>
          <a:p>
            <a:pPr algn="ctr"/>
            <a:r>
              <a:rPr lang="tr-TR" sz="2400" b="1" dirty="0" smtClean="0">
                <a:ln w="0"/>
                <a:solidFill>
                  <a:schemeClr val="bg2"/>
                </a:solidFill>
                <a:latin typeface="Calibri" panose="020F0502020204030204" pitchFamily="34" charset="0"/>
                <a:cs typeface="Calibri" panose="020F0502020204030204" pitchFamily="34" charset="0"/>
              </a:rPr>
              <a:t>STRATEJİK PLANDA MHRS</a:t>
            </a:r>
            <a:endParaRPr lang="tr-TR" sz="2400" b="1" cap="none" spc="0" dirty="0">
              <a:ln w="0"/>
              <a:solidFill>
                <a:schemeClr val="bg2"/>
              </a:solidFill>
              <a:latin typeface="Calibri" panose="020F0502020204030204" pitchFamily="34" charset="0"/>
              <a:cs typeface="Calibri" panose="020F0502020204030204" pitchFamily="34" charset="0"/>
            </a:endParaRPr>
          </a:p>
        </p:txBody>
      </p:sp>
      <p:sp>
        <p:nvSpPr>
          <p:cNvPr id="10" name="Slayt Numarası Yer Tutucusu 9"/>
          <p:cNvSpPr>
            <a:spLocks noGrp="1"/>
          </p:cNvSpPr>
          <p:nvPr>
            <p:ph type="sldNum" sz="quarter" idx="12"/>
          </p:nvPr>
        </p:nvSpPr>
        <p:spPr>
          <a:xfrm>
            <a:off x="11065516" y="6188075"/>
            <a:ext cx="1142245" cy="6699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32C5A8-63B1-2A48-82C4-62AE275B8604}" type="slidenum">
              <a:rPr kumimoji="0" lang="tr-TR" sz="2000" b="0" i="0" u="none" strike="noStrike" kern="1200" cap="none" spc="0" normalizeH="0" baseline="0" noProof="0" smtClean="0">
                <a:ln>
                  <a:noFill/>
                </a:ln>
                <a:solidFill>
                  <a:srgbClr val="146194">
                    <a:lumMod val="50000"/>
                  </a:srgbClr>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tr-TR" sz="2000" b="0" i="0" u="none" strike="noStrike" kern="1200" cap="none" spc="0" normalizeH="0" baseline="0" noProof="0" dirty="0">
              <a:ln>
                <a:noFill/>
              </a:ln>
              <a:solidFill>
                <a:srgbClr val="146194">
                  <a:lumMod val="50000"/>
                </a:srgbClr>
              </a:solidFill>
              <a:effectLst/>
              <a:uLnTx/>
              <a:uFillTx/>
              <a:latin typeface="Century Gothic"/>
              <a:ea typeface="+mn-ea"/>
              <a:cs typeface="+mn-cs"/>
            </a:endParaRPr>
          </a:p>
        </p:txBody>
      </p:sp>
      <p:pic>
        <p:nvPicPr>
          <p:cNvPr id="4" name="Resim 3"/>
          <p:cNvPicPr>
            <a:picLocks noChangeAspect="1"/>
          </p:cNvPicPr>
          <p:nvPr/>
        </p:nvPicPr>
        <p:blipFill>
          <a:blip r:embed="rId3"/>
          <a:stretch>
            <a:fillRect/>
          </a:stretch>
        </p:blipFill>
        <p:spPr>
          <a:xfrm>
            <a:off x="1039528" y="1925053"/>
            <a:ext cx="10327908" cy="2165684"/>
          </a:xfrm>
          <a:prstGeom prst="rect">
            <a:avLst/>
          </a:prstGeom>
        </p:spPr>
      </p:pic>
    </p:spTree>
    <p:extLst>
      <p:ext uri="{BB962C8B-B14F-4D97-AF65-F5344CB8AC3E}">
        <p14:creationId xmlns:p14="http://schemas.microsoft.com/office/powerpoint/2010/main" val="124028663"/>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959175" y="1108589"/>
            <a:ext cx="11323689" cy="5170646"/>
          </a:xfrm>
          <a:prstGeom prst="rect">
            <a:avLst/>
          </a:prstGeom>
          <a:noFill/>
        </p:spPr>
        <p:txBody>
          <a:bodyPr wrap="square" rtlCol="0">
            <a:spAutoFit/>
          </a:bodyPr>
          <a:lstStyle/>
          <a:p>
            <a:pPr defTabSz="781529"/>
            <a:endParaRPr lang="tr-TR" sz="1200" b="1" dirty="0">
              <a:solidFill>
                <a:schemeClr val="tx1">
                  <a:lumMod val="50000"/>
                </a:schemeClr>
              </a:solidFill>
              <a:latin typeface="Calibri Light"/>
            </a:endParaRPr>
          </a:p>
          <a:p>
            <a:pPr defTabSz="781529"/>
            <a:endParaRPr lang="tr-TR" sz="1200" b="1" dirty="0">
              <a:solidFill>
                <a:schemeClr val="tx1">
                  <a:lumMod val="50000"/>
                </a:schemeClr>
              </a:solidFill>
              <a:latin typeface="Calibri Light"/>
            </a:endParaRPr>
          </a:p>
          <a:p>
            <a:pPr defTabSz="781529"/>
            <a:endParaRPr lang="tr-TR" sz="1400" b="1" dirty="0">
              <a:solidFill>
                <a:schemeClr val="tx1">
                  <a:lumMod val="50000"/>
                </a:schemeClr>
              </a:solidFill>
              <a:latin typeface="Calibri" panose="020F0502020204030204" pitchFamily="34" charset="0"/>
            </a:endParaRPr>
          </a:p>
          <a:p>
            <a:pPr defTabSz="781529"/>
            <a:endParaRPr lang="tr-TR" sz="1200" b="1" dirty="0">
              <a:solidFill>
                <a:schemeClr val="tx1">
                  <a:lumMod val="50000"/>
                </a:schemeClr>
              </a:solidFill>
              <a:latin typeface="Calibri" panose="020F0502020204030204" pitchFamily="34" charset="0"/>
            </a:endParaRPr>
          </a:p>
          <a:p>
            <a:pPr marL="342900" indent="-342900" defTabSz="781529">
              <a:buFont typeface="Wingdings" panose="05000000000000000000" pitchFamily="2" charset="2"/>
              <a:buChar char="Ø"/>
            </a:pPr>
            <a:r>
              <a:rPr lang="tr-TR" altLang="tr-TR" sz="1200" b="1" dirty="0" smtClean="0">
                <a:solidFill>
                  <a:schemeClr val="bg1"/>
                </a:solidFill>
                <a:latin typeface="Calibri" panose="020F0502020204030204" pitchFamily="34" charset="0"/>
                <a:cs typeface="Century Gothic"/>
              </a:rPr>
              <a:t>Hekim çalışma cetvellerinin yeterli gün ve kapasitede tanımlanması</a:t>
            </a:r>
          </a:p>
          <a:p>
            <a:pPr marL="342900" indent="-342900" defTabSz="781529">
              <a:buFont typeface="Wingdings" panose="05000000000000000000" pitchFamily="2" charset="2"/>
              <a:buChar char="Ø"/>
            </a:pPr>
            <a:endParaRPr lang="tr-TR" altLang="tr-TR" sz="1200" b="1" dirty="0" smtClean="0">
              <a:solidFill>
                <a:schemeClr val="bg1"/>
              </a:solidFill>
              <a:latin typeface="Calibri" panose="020F0502020204030204" pitchFamily="34" charset="0"/>
              <a:cs typeface="Century Gothic"/>
            </a:endParaRPr>
          </a:p>
          <a:p>
            <a:pPr marL="342900" indent="-342900" defTabSz="781529">
              <a:buFont typeface="Wingdings" panose="05000000000000000000" pitchFamily="2" charset="2"/>
              <a:buChar char="Ø"/>
            </a:pPr>
            <a:r>
              <a:rPr lang="tr-TR" altLang="tr-TR" sz="1200" b="1" dirty="0" smtClean="0">
                <a:solidFill>
                  <a:schemeClr val="bg1"/>
                </a:solidFill>
                <a:latin typeface="Calibri" panose="020F0502020204030204" pitchFamily="34" charset="0"/>
                <a:cs typeface="Century Gothic"/>
              </a:rPr>
              <a:t>Periyodik güncellemeler ile cetvellerin sürekliliğinin sağlanması</a:t>
            </a:r>
          </a:p>
          <a:p>
            <a:pPr marL="342900" indent="-342900" defTabSz="781529">
              <a:buFont typeface="Wingdings" panose="05000000000000000000" pitchFamily="2" charset="2"/>
              <a:buChar char="Ø"/>
            </a:pPr>
            <a:endParaRPr lang="tr-TR" altLang="tr-TR" sz="1200" b="1" dirty="0" smtClean="0">
              <a:solidFill>
                <a:schemeClr val="bg1"/>
              </a:solidFill>
              <a:latin typeface="Calibri" panose="020F0502020204030204" pitchFamily="34" charset="0"/>
              <a:cs typeface="Century Gothic"/>
            </a:endParaRPr>
          </a:p>
          <a:p>
            <a:pPr marL="342900" indent="-342900" defTabSz="781529">
              <a:buFont typeface="Wingdings" panose="05000000000000000000" pitchFamily="2" charset="2"/>
              <a:buChar char="Ø"/>
            </a:pPr>
            <a:r>
              <a:rPr lang="tr-TR" altLang="tr-TR" sz="1200" b="1" dirty="0" smtClean="0">
                <a:solidFill>
                  <a:schemeClr val="bg1"/>
                </a:solidFill>
                <a:latin typeface="Calibri" panose="020F0502020204030204" pitchFamily="34" charset="0"/>
                <a:cs typeface="Century Gothic"/>
              </a:rPr>
              <a:t>Vatandaşların giderek artan randevu taleplerini karşılamak üzere kapasitelerin arttırılması</a:t>
            </a:r>
          </a:p>
          <a:p>
            <a:pPr marL="342900" indent="-342900" defTabSz="781529">
              <a:buFont typeface="Wingdings" panose="05000000000000000000" pitchFamily="2" charset="2"/>
              <a:buChar char="Ø"/>
            </a:pPr>
            <a:endParaRPr lang="tr-TR" altLang="tr-TR" sz="1200" b="1" dirty="0" smtClean="0">
              <a:solidFill>
                <a:schemeClr val="bg1"/>
              </a:solidFill>
              <a:latin typeface="Calibri" panose="020F0502020204030204" pitchFamily="34" charset="0"/>
              <a:cs typeface="Century Gothic"/>
            </a:endParaRPr>
          </a:p>
          <a:p>
            <a:pPr marL="342900" indent="-342900" defTabSz="781529">
              <a:buFont typeface="Wingdings" panose="05000000000000000000" pitchFamily="2" charset="2"/>
              <a:buChar char="Ø"/>
            </a:pPr>
            <a:r>
              <a:rPr lang="tr-TR" altLang="tr-TR" sz="1200" b="1" dirty="0" smtClean="0">
                <a:solidFill>
                  <a:schemeClr val="bg1"/>
                </a:solidFill>
                <a:latin typeface="Calibri" panose="020F0502020204030204" pitchFamily="34" charset="0"/>
                <a:cs typeface="Century Gothic"/>
              </a:rPr>
              <a:t>Kapalı cetvel tanımlamalarında ve iptal durumlarında planlamaların doğru ve yerinde yapılması</a:t>
            </a:r>
          </a:p>
          <a:p>
            <a:pPr marL="342900" indent="-342900" defTabSz="781529">
              <a:buFont typeface="Wingdings" panose="05000000000000000000" pitchFamily="2" charset="2"/>
              <a:buChar char="Ø"/>
            </a:pPr>
            <a:endParaRPr lang="tr-TR" altLang="tr-TR" sz="1200" b="1" dirty="0" smtClean="0">
              <a:solidFill>
                <a:schemeClr val="bg1"/>
              </a:solidFill>
              <a:latin typeface="Calibri" panose="020F0502020204030204" pitchFamily="34" charset="0"/>
              <a:cs typeface="Century Gothic"/>
            </a:endParaRPr>
          </a:p>
          <a:p>
            <a:pPr marL="342900" indent="-342900" defTabSz="781529">
              <a:buFont typeface="Wingdings" panose="05000000000000000000" pitchFamily="2" charset="2"/>
              <a:buChar char="Ø"/>
            </a:pPr>
            <a:r>
              <a:rPr lang="tr-TR" altLang="tr-TR" sz="1200" b="1" dirty="0" smtClean="0">
                <a:solidFill>
                  <a:schemeClr val="bg1"/>
                </a:solidFill>
                <a:latin typeface="Calibri" panose="020F0502020204030204" pitchFamily="34" charset="0"/>
                <a:cs typeface="Century Gothic"/>
              </a:rPr>
              <a:t>Yönetici takip ekranları ile hekimlerin programlarının , MHRS’ de cetvel tanımlanamayan hekim durumlarının kontrol edilmesi</a:t>
            </a:r>
          </a:p>
          <a:p>
            <a:pPr marL="342900" indent="-342900" defTabSz="781529">
              <a:buFont typeface="Wingdings" panose="05000000000000000000" pitchFamily="2" charset="2"/>
              <a:buChar char="Ø"/>
            </a:pPr>
            <a:endParaRPr lang="tr-TR" altLang="tr-TR" sz="1200" b="1" dirty="0" smtClean="0">
              <a:solidFill>
                <a:schemeClr val="bg1"/>
              </a:solidFill>
              <a:latin typeface="Calibri" panose="020F0502020204030204" pitchFamily="34" charset="0"/>
              <a:cs typeface="Century Gothic"/>
            </a:endParaRPr>
          </a:p>
          <a:p>
            <a:pPr marL="342900" indent="-342900" defTabSz="781529">
              <a:buFont typeface="Wingdings" panose="05000000000000000000" pitchFamily="2" charset="2"/>
              <a:buChar char="Ø"/>
            </a:pPr>
            <a:r>
              <a:rPr lang="tr-TR" altLang="tr-TR" sz="1200" b="1" dirty="0" smtClean="0">
                <a:solidFill>
                  <a:schemeClr val="bg1"/>
                </a:solidFill>
                <a:latin typeface="Calibri" panose="020F0502020204030204" pitchFamily="34" charset="0"/>
                <a:cs typeface="Century Gothic"/>
              </a:rPr>
              <a:t>Randevu cetvellerinin klinik programlar ile uyumunun denetlenmesi</a:t>
            </a:r>
          </a:p>
          <a:p>
            <a:pPr marL="342900" indent="-342900" defTabSz="781529">
              <a:buFont typeface="Wingdings" panose="05000000000000000000" pitchFamily="2" charset="2"/>
              <a:buChar char="Ø"/>
            </a:pPr>
            <a:endParaRPr lang="tr-TR" altLang="tr-TR" sz="1200" b="1" dirty="0" smtClean="0">
              <a:solidFill>
                <a:schemeClr val="bg1"/>
              </a:solidFill>
              <a:latin typeface="Calibri" panose="020F0502020204030204" pitchFamily="34" charset="0"/>
              <a:cs typeface="Century Gothic"/>
            </a:endParaRPr>
          </a:p>
          <a:p>
            <a:pPr marL="342900" indent="-342900" defTabSz="781529">
              <a:buFont typeface="Wingdings" panose="05000000000000000000" pitchFamily="2" charset="2"/>
              <a:buChar char="Ø"/>
            </a:pPr>
            <a:r>
              <a:rPr lang="tr-TR" altLang="tr-TR" sz="1200" b="1" dirty="0" smtClean="0">
                <a:solidFill>
                  <a:schemeClr val="bg1"/>
                </a:solidFill>
                <a:latin typeface="Calibri" panose="020F0502020204030204" pitchFamily="34" charset="0"/>
                <a:cs typeface="Century Gothic"/>
              </a:rPr>
              <a:t>Karşılaşılan problemlerin giderilmesi</a:t>
            </a:r>
          </a:p>
          <a:p>
            <a:pPr marL="342900" indent="-342900" defTabSz="781529">
              <a:buFont typeface="Wingdings" panose="05000000000000000000" pitchFamily="2" charset="2"/>
              <a:buChar char="Ø"/>
            </a:pPr>
            <a:endParaRPr lang="tr-TR" altLang="tr-TR" sz="1200" b="1" dirty="0" smtClean="0">
              <a:solidFill>
                <a:schemeClr val="bg1"/>
              </a:solidFill>
              <a:latin typeface="Calibri" panose="020F0502020204030204" pitchFamily="34" charset="0"/>
              <a:cs typeface="Century Gothic"/>
            </a:endParaRPr>
          </a:p>
          <a:p>
            <a:pPr marL="342900" indent="-342900" defTabSz="781529">
              <a:buFont typeface="Wingdings" panose="05000000000000000000" pitchFamily="2" charset="2"/>
              <a:buChar char="Ø"/>
            </a:pPr>
            <a:r>
              <a:rPr lang="tr-TR" altLang="tr-TR" sz="1200" b="1" dirty="0" smtClean="0">
                <a:solidFill>
                  <a:schemeClr val="bg1"/>
                </a:solidFill>
                <a:latin typeface="Calibri" panose="020F0502020204030204" pitchFamily="34" charset="0"/>
                <a:cs typeface="Century Gothic"/>
              </a:rPr>
              <a:t>Semt polikliniklerine ayrı cetvel açılması</a:t>
            </a:r>
          </a:p>
          <a:p>
            <a:pPr marL="285750" indent="-285750" defTabSz="781529">
              <a:buFont typeface="Wingdings" panose="05000000000000000000" pitchFamily="2" charset="2"/>
              <a:buChar char="ü"/>
            </a:pPr>
            <a:endParaRPr lang="tr-TR" altLang="tr-TR" sz="1200" b="1" dirty="0" smtClean="0">
              <a:solidFill>
                <a:schemeClr val="tx1">
                  <a:lumMod val="50000"/>
                </a:schemeClr>
              </a:solidFill>
              <a:latin typeface="Calibri" panose="020F0502020204030204" pitchFamily="34" charset="0"/>
              <a:cs typeface="Century Gothic"/>
            </a:endParaRPr>
          </a:p>
          <a:p>
            <a:pPr marL="285750" indent="-285750" defTabSz="781529">
              <a:buFont typeface="Wingdings" panose="05000000000000000000" pitchFamily="2" charset="2"/>
              <a:buChar char="ü"/>
            </a:pPr>
            <a:endParaRPr lang="tr-TR" altLang="tr-TR" sz="1100" b="1" dirty="0" smtClean="0">
              <a:solidFill>
                <a:schemeClr val="tx1">
                  <a:lumMod val="50000"/>
                </a:schemeClr>
              </a:solidFill>
              <a:latin typeface="Calibri Light"/>
              <a:cs typeface="Century Gothic"/>
            </a:endParaRPr>
          </a:p>
          <a:p>
            <a:pPr marL="222748" indent="-222748" defTabSz="781529">
              <a:buFont typeface="+mj-lt"/>
              <a:buAutoNum type="arabicPeriod"/>
            </a:pPr>
            <a:endParaRPr lang="tr-TR" altLang="tr-TR" sz="1100" dirty="0" smtClean="0">
              <a:solidFill>
                <a:schemeClr val="tx1">
                  <a:lumMod val="50000"/>
                </a:schemeClr>
              </a:solidFill>
              <a:latin typeface="Calibri Light"/>
              <a:cs typeface="Century Gothic"/>
            </a:endParaRPr>
          </a:p>
          <a:p>
            <a:pPr marL="222748" indent="-222748" defTabSz="781529">
              <a:buFont typeface="+mj-lt"/>
              <a:buAutoNum type="arabicPeriod"/>
            </a:pPr>
            <a:endParaRPr lang="tr-TR" altLang="tr-TR" sz="1100" dirty="0" smtClean="0">
              <a:solidFill>
                <a:schemeClr val="tx1">
                  <a:lumMod val="50000"/>
                </a:schemeClr>
              </a:solidFill>
              <a:latin typeface="Calibri Light"/>
              <a:cs typeface="Century Gothic"/>
            </a:endParaRPr>
          </a:p>
          <a:p>
            <a:pPr marL="222748" indent="-222748" defTabSz="781529">
              <a:buFont typeface="+mj-lt"/>
              <a:buAutoNum type="arabicPeriod"/>
            </a:pPr>
            <a:endParaRPr lang="tr-TR" altLang="tr-TR" sz="1100" dirty="0" smtClean="0">
              <a:solidFill>
                <a:schemeClr val="tx1">
                  <a:lumMod val="50000"/>
                </a:schemeClr>
              </a:solidFill>
              <a:latin typeface="Calibri Light"/>
              <a:cs typeface="Century Gothic"/>
            </a:endParaRPr>
          </a:p>
          <a:p>
            <a:pPr marL="222748" indent="-222748" defTabSz="781529">
              <a:buFont typeface="+mj-lt"/>
              <a:buAutoNum type="arabicPeriod"/>
            </a:pPr>
            <a:endParaRPr lang="tr-TR" sz="1100" dirty="0">
              <a:solidFill>
                <a:schemeClr val="tx1">
                  <a:lumMod val="50000"/>
                </a:schemeClr>
              </a:solidFill>
              <a:latin typeface="Calibri Light"/>
              <a:cs typeface="Century Gothic"/>
            </a:endParaRPr>
          </a:p>
          <a:p>
            <a:pPr marL="222748" indent="-222748" defTabSz="781529">
              <a:buFont typeface="+mj-lt"/>
              <a:buAutoNum type="arabicPeriod"/>
            </a:pPr>
            <a:endParaRPr lang="tr-TR" sz="1100" dirty="0">
              <a:solidFill>
                <a:schemeClr val="tx1">
                  <a:lumMod val="50000"/>
                </a:schemeClr>
              </a:solidFill>
              <a:latin typeface="Calibri Light"/>
              <a:cs typeface="Century Gothic"/>
            </a:endParaRPr>
          </a:p>
          <a:p>
            <a:pPr marL="222748" indent="-222748" defTabSz="781529">
              <a:buFont typeface="+mj-lt"/>
              <a:buAutoNum type="arabicPeriod"/>
            </a:pPr>
            <a:endParaRPr lang="tr-TR" sz="1100" dirty="0">
              <a:solidFill>
                <a:schemeClr val="tx1">
                  <a:lumMod val="50000"/>
                </a:schemeClr>
              </a:solidFill>
              <a:latin typeface="Calibri Light"/>
              <a:cs typeface="Century Gothic"/>
            </a:endParaRPr>
          </a:p>
          <a:p>
            <a:pPr marL="222748" indent="-222748" defTabSz="781529">
              <a:buFont typeface="+mj-lt"/>
              <a:buAutoNum type="arabicPeriod"/>
            </a:pPr>
            <a:endParaRPr lang="tr-TR" sz="1100" dirty="0">
              <a:solidFill>
                <a:schemeClr val="tx1">
                  <a:lumMod val="50000"/>
                </a:schemeClr>
              </a:solidFill>
              <a:latin typeface="Calibri Light"/>
            </a:endParaRPr>
          </a:p>
        </p:txBody>
      </p:sp>
      <p:sp>
        <p:nvSpPr>
          <p:cNvPr id="5" name="Metin kutusu 4"/>
          <p:cNvSpPr txBox="1"/>
          <p:nvPr/>
        </p:nvSpPr>
        <p:spPr>
          <a:xfrm>
            <a:off x="113805" y="271191"/>
            <a:ext cx="10874188" cy="461665"/>
          </a:xfrm>
          <a:prstGeom prst="rect">
            <a:avLst/>
          </a:prstGeom>
          <a:noFill/>
        </p:spPr>
        <p:txBody>
          <a:bodyPr wrap="square" rtlCol="0">
            <a:spAutoFit/>
          </a:bodyPr>
          <a:lstStyle/>
          <a:p>
            <a:pPr algn="ctr"/>
            <a:r>
              <a:rPr lang="tr-TR" sz="2400" b="1" dirty="0" smtClean="0">
                <a:solidFill>
                  <a:schemeClr val="bg2"/>
                </a:solidFill>
                <a:latin typeface="Calibri" panose="020F0502020204030204" pitchFamily="34" charset="0"/>
                <a:cs typeface="Calibri" panose="020F0502020204030204" pitchFamily="34" charset="0"/>
              </a:rPr>
              <a:t>BEKLENTİLERİMİZ</a:t>
            </a:r>
            <a:endParaRPr lang="tr-TR" sz="2600" b="1"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8938717"/>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375728" y="1352766"/>
            <a:ext cx="9980530" cy="5078313"/>
          </a:xfrm>
          <a:prstGeom prst="rect">
            <a:avLst/>
          </a:prstGeom>
          <a:noFill/>
        </p:spPr>
        <p:txBody>
          <a:bodyPr wrap="square" rtlCol="0">
            <a:spAutoFit/>
          </a:bodyPr>
          <a:lstStyle/>
          <a:p>
            <a:pPr defTabSz="781529"/>
            <a:endParaRPr lang="tr-TR" sz="1200" b="1" dirty="0">
              <a:solidFill>
                <a:schemeClr val="tx1">
                  <a:lumMod val="50000"/>
                </a:schemeClr>
              </a:solidFill>
              <a:latin typeface="Calibri Light"/>
            </a:endParaRPr>
          </a:p>
          <a:p>
            <a:pPr defTabSz="781529"/>
            <a:endParaRPr lang="tr-TR" sz="1200" b="1" dirty="0">
              <a:solidFill>
                <a:schemeClr val="tx1">
                  <a:lumMod val="50000"/>
                </a:schemeClr>
              </a:solidFill>
              <a:latin typeface="Calibri Light"/>
            </a:endParaRPr>
          </a:p>
          <a:p>
            <a:pPr defTabSz="781529"/>
            <a:endParaRPr lang="tr-TR" altLang="tr-TR" sz="1200" b="1" dirty="0" smtClean="0">
              <a:solidFill>
                <a:schemeClr val="tx1">
                  <a:lumMod val="50000"/>
                </a:schemeClr>
              </a:solidFill>
              <a:latin typeface="Calibri" panose="020F0502020204030204" pitchFamily="34" charset="0"/>
              <a:cs typeface="Century Gothic"/>
            </a:endParaRPr>
          </a:p>
          <a:p>
            <a:pPr marL="285750" indent="-285750" defTabSz="781529">
              <a:buFont typeface="Wingdings" panose="05000000000000000000" pitchFamily="2" charset="2"/>
              <a:buChar char="Ø"/>
            </a:pPr>
            <a:r>
              <a:rPr lang="tr-TR" altLang="tr-TR" sz="1200" b="1" dirty="0" smtClean="0">
                <a:solidFill>
                  <a:schemeClr val="bg1"/>
                </a:solidFill>
                <a:latin typeface="Calibri" panose="020F0502020204030204" pitchFamily="34" charset="0"/>
                <a:cs typeface="Calibri" panose="020F0502020204030204" pitchFamily="34" charset="0"/>
              </a:rPr>
              <a:t>Devam eden tedavi ve kontrol randevularının yönetiminin iyileştirilmesi</a:t>
            </a:r>
          </a:p>
          <a:p>
            <a:pPr marL="285750" indent="-285750" defTabSz="781529">
              <a:buFont typeface="Wingdings" panose="05000000000000000000" pitchFamily="2" charset="2"/>
              <a:buChar char="Ø"/>
            </a:pPr>
            <a:endParaRPr lang="tr-TR" altLang="tr-TR" sz="1200" b="1" dirty="0" smtClean="0">
              <a:solidFill>
                <a:schemeClr val="bg1"/>
              </a:solidFill>
              <a:latin typeface="Calibri" panose="020F0502020204030204" pitchFamily="34" charset="0"/>
              <a:cs typeface="Calibri" panose="020F0502020204030204" pitchFamily="34" charset="0"/>
            </a:endParaRPr>
          </a:p>
          <a:p>
            <a:pPr marL="285750" indent="-285750" defTabSz="781529">
              <a:buFont typeface="Wingdings" panose="05000000000000000000" pitchFamily="2" charset="2"/>
              <a:buChar char="Ø"/>
            </a:pPr>
            <a:r>
              <a:rPr lang="tr-TR" altLang="tr-TR" sz="1200" b="1" dirty="0" smtClean="0">
                <a:solidFill>
                  <a:schemeClr val="bg1"/>
                </a:solidFill>
                <a:latin typeface="Calibri" panose="020F0502020204030204" pitchFamily="34" charset="0"/>
                <a:cs typeface="Calibri" panose="020F0502020204030204" pitchFamily="34" charset="0"/>
              </a:rPr>
              <a:t>Hastane içerisinde MHRS’ den randevu verme</a:t>
            </a:r>
          </a:p>
          <a:p>
            <a:pPr marL="285750" indent="-285750" defTabSz="781529">
              <a:buFont typeface="Wingdings" panose="05000000000000000000" pitchFamily="2" charset="2"/>
              <a:buChar char="Ø"/>
            </a:pPr>
            <a:endParaRPr lang="tr-TR" altLang="tr-TR" sz="1200" b="1" dirty="0" smtClean="0">
              <a:solidFill>
                <a:schemeClr val="bg1"/>
              </a:solidFill>
              <a:latin typeface="Calibri" panose="020F0502020204030204" pitchFamily="34" charset="0"/>
              <a:cs typeface="Calibri" panose="020F0502020204030204" pitchFamily="34" charset="0"/>
            </a:endParaRPr>
          </a:p>
          <a:p>
            <a:pPr marL="285750" indent="-285750" defTabSz="781529">
              <a:buFont typeface="Wingdings" panose="05000000000000000000" pitchFamily="2" charset="2"/>
              <a:buChar char="Ø"/>
            </a:pPr>
            <a:r>
              <a:rPr lang="tr-TR" altLang="tr-TR" sz="1200" b="1" dirty="0" smtClean="0">
                <a:solidFill>
                  <a:schemeClr val="bg1"/>
                </a:solidFill>
                <a:latin typeface="Calibri" panose="020F0502020204030204" pitchFamily="34" charset="0"/>
                <a:cs typeface="Calibri" panose="020F0502020204030204" pitchFamily="34" charset="0"/>
              </a:rPr>
              <a:t>Sağlık kurulu randevularının MHRS üzerinden oluşturulması</a:t>
            </a:r>
          </a:p>
          <a:p>
            <a:pPr marL="285750" indent="-285750" defTabSz="781529">
              <a:buFont typeface="Wingdings" panose="05000000000000000000" pitchFamily="2" charset="2"/>
              <a:buChar char="Ø"/>
            </a:pPr>
            <a:endParaRPr lang="tr-TR" altLang="tr-TR" sz="1200" b="1" dirty="0" smtClean="0">
              <a:solidFill>
                <a:schemeClr val="bg1"/>
              </a:solidFill>
              <a:latin typeface="Calibri" panose="020F0502020204030204" pitchFamily="34" charset="0"/>
              <a:cs typeface="Calibri" panose="020F0502020204030204" pitchFamily="34" charset="0"/>
            </a:endParaRPr>
          </a:p>
          <a:p>
            <a:pPr marL="285750" indent="-285750" defTabSz="781529">
              <a:buFont typeface="Wingdings" panose="05000000000000000000" pitchFamily="2" charset="2"/>
              <a:buChar char="Ø"/>
            </a:pPr>
            <a:r>
              <a:rPr lang="tr-TR" altLang="tr-TR" sz="1200" b="1" dirty="0" smtClean="0">
                <a:solidFill>
                  <a:schemeClr val="bg1"/>
                </a:solidFill>
                <a:latin typeface="Calibri" panose="020F0502020204030204" pitchFamily="34" charset="0"/>
                <a:cs typeface="Calibri" panose="020F0502020204030204" pitchFamily="34" charset="0"/>
              </a:rPr>
              <a:t>Hekimlerin polikliniğe başlama saatinin hastane yöneticisi tarafından takip edilmelidir.</a:t>
            </a:r>
          </a:p>
          <a:p>
            <a:pPr marL="285750" indent="-285750" defTabSz="781529">
              <a:buFont typeface="Wingdings" panose="05000000000000000000" pitchFamily="2" charset="2"/>
              <a:buChar char="Ø"/>
            </a:pPr>
            <a:endParaRPr lang="tr-TR" altLang="tr-TR" sz="1200" b="1" dirty="0" smtClean="0">
              <a:solidFill>
                <a:schemeClr val="bg1"/>
              </a:solidFill>
              <a:latin typeface="Calibri" panose="020F0502020204030204" pitchFamily="34" charset="0"/>
              <a:cs typeface="Calibri" panose="020F0502020204030204" pitchFamily="34" charset="0"/>
            </a:endParaRPr>
          </a:p>
          <a:p>
            <a:pPr marL="285750" indent="-285750" defTabSz="781529">
              <a:buFont typeface="Wingdings" panose="05000000000000000000" pitchFamily="2" charset="2"/>
              <a:buChar char="Ø"/>
            </a:pPr>
            <a:r>
              <a:rPr lang="tr-TR" sz="1200" b="1" dirty="0" smtClean="0">
                <a:solidFill>
                  <a:schemeClr val="bg1"/>
                </a:solidFill>
                <a:latin typeface="Calibri" panose="020F0502020204030204" pitchFamily="34" charset="0"/>
                <a:cs typeface="Calibri" panose="020F0502020204030204" pitchFamily="34" charset="0"/>
              </a:rPr>
              <a:t>Kurumlarımıza verilen yetki ile erişilen MHRS Kurum Bilgileri Yönetimi ekranı güncel tutulmalıdır.</a:t>
            </a:r>
          </a:p>
          <a:p>
            <a:pPr marL="285750" indent="-285750" defTabSz="781529">
              <a:buFont typeface="Wingdings" panose="05000000000000000000" pitchFamily="2" charset="2"/>
              <a:buChar char="Ø"/>
            </a:pPr>
            <a:endParaRPr lang="tr-TR" sz="1200" b="1" dirty="0" smtClean="0">
              <a:solidFill>
                <a:schemeClr val="bg1"/>
              </a:solidFill>
              <a:latin typeface="Calibri" panose="020F0502020204030204" pitchFamily="34" charset="0"/>
              <a:cs typeface="Calibri" panose="020F0502020204030204" pitchFamily="34" charset="0"/>
            </a:endParaRPr>
          </a:p>
          <a:p>
            <a:pPr marL="285750" lvl="0" indent="-285750" defTabSz="781529">
              <a:buFont typeface="Wingdings" panose="05000000000000000000" pitchFamily="2" charset="2"/>
              <a:buChar char="Ø"/>
            </a:pPr>
            <a:r>
              <a:rPr lang="tr-TR" sz="1200" b="1" dirty="0" smtClean="0">
                <a:solidFill>
                  <a:schemeClr val="bg1"/>
                </a:solidFill>
                <a:latin typeface="Calibri" panose="020F0502020204030204" pitchFamily="34" charset="0"/>
                <a:cs typeface="Calibri" panose="020F0502020204030204" pitchFamily="34" charset="0"/>
              </a:rPr>
              <a:t>  Randevulu muayene oranına erişebilmek için hastaların geldi gelmedi bilgisinin MHRS ye       gönderilmesi gerekmektedir. Raporlama ekranından durumu belirsiz olan kişi sayısına erişilebilir.</a:t>
            </a:r>
          </a:p>
          <a:p>
            <a:pPr marL="285750" lvl="0" indent="-285750" defTabSz="781529">
              <a:buFont typeface="Wingdings" panose="05000000000000000000" pitchFamily="2" charset="2"/>
              <a:buChar char="Ø"/>
            </a:pPr>
            <a:endParaRPr lang="tr-TR" sz="1200" b="1" dirty="0" smtClean="0">
              <a:solidFill>
                <a:schemeClr val="bg1"/>
              </a:solidFill>
              <a:latin typeface="Calibri" panose="020F0502020204030204" pitchFamily="34" charset="0"/>
              <a:cs typeface="Calibri" panose="020F0502020204030204" pitchFamily="34" charset="0"/>
            </a:endParaRPr>
          </a:p>
          <a:p>
            <a:pPr marL="285750" lvl="0" indent="-285750" defTabSz="781529">
              <a:buFont typeface="Wingdings" panose="05000000000000000000" pitchFamily="2" charset="2"/>
              <a:buChar char="Ø"/>
            </a:pPr>
            <a:r>
              <a:rPr lang="tr-TR" sz="1200" b="1" dirty="0" smtClean="0">
                <a:solidFill>
                  <a:schemeClr val="bg1"/>
                </a:solidFill>
                <a:latin typeface="Calibri" panose="020F0502020204030204" pitchFamily="34" charset="0"/>
                <a:cs typeface="Calibri" panose="020F0502020204030204" pitchFamily="34" charset="0"/>
              </a:rPr>
              <a:t> </a:t>
            </a:r>
            <a:r>
              <a:rPr lang="tr-TR" sz="1200" b="1" dirty="0">
                <a:solidFill>
                  <a:schemeClr val="bg1"/>
                </a:solidFill>
                <a:latin typeface="Calibri" panose="020F0502020204030204" pitchFamily="34" charset="0"/>
                <a:cs typeface="Calibri" panose="020F0502020204030204" pitchFamily="34" charset="0"/>
              </a:rPr>
              <a:t> </a:t>
            </a:r>
            <a:r>
              <a:rPr lang="tr-TR" sz="1200" b="1" dirty="0" smtClean="0">
                <a:solidFill>
                  <a:schemeClr val="bg1"/>
                </a:solidFill>
                <a:latin typeface="Calibri" panose="020F0502020204030204" pitchFamily="34" charset="0"/>
                <a:cs typeface="Calibri" panose="020F0502020204030204" pitchFamily="34" charset="0"/>
              </a:rPr>
              <a:t>Randevu gerçekleşme bilgisinin ve muayene sayılarının zamanında bildiriminin sağlanması.</a:t>
            </a:r>
          </a:p>
          <a:p>
            <a:pPr marL="285750" lvl="0" indent="-285750" defTabSz="781529">
              <a:buFont typeface="Wingdings" panose="05000000000000000000" pitchFamily="2" charset="2"/>
              <a:buChar char="Ø"/>
            </a:pPr>
            <a:endParaRPr lang="tr-TR" sz="1200" b="1" dirty="0" smtClean="0">
              <a:solidFill>
                <a:schemeClr val="bg1"/>
              </a:solidFill>
              <a:latin typeface="Calibri" panose="020F0502020204030204" pitchFamily="34" charset="0"/>
              <a:cs typeface="Calibri" panose="020F0502020204030204" pitchFamily="34" charset="0"/>
            </a:endParaRPr>
          </a:p>
          <a:p>
            <a:pPr marL="285750" lvl="0" indent="-285750" defTabSz="781529">
              <a:buFont typeface="Wingdings" panose="05000000000000000000" pitchFamily="2" charset="2"/>
              <a:buChar char="Ø"/>
            </a:pPr>
            <a:r>
              <a:rPr lang="tr-TR" sz="1200" b="1" dirty="0" smtClean="0">
                <a:solidFill>
                  <a:schemeClr val="bg1"/>
                </a:solidFill>
                <a:latin typeface="Calibri" panose="020F0502020204030204" pitchFamily="34" charset="0"/>
                <a:cs typeface="Calibri" panose="020F0502020204030204" pitchFamily="34" charset="0"/>
              </a:rPr>
              <a:t>  Hekimlerinin </a:t>
            </a:r>
            <a:r>
              <a:rPr lang="tr-TR" sz="1200" b="1" dirty="0" err="1" smtClean="0">
                <a:solidFill>
                  <a:schemeClr val="bg1"/>
                </a:solidFill>
                <a:latin typeface="Calibri" panose="020F0502020204030204" pitchFamily="34" charset="0"/>
                <a:cs typeface="Calibri" panose="020F0502020204030204" pitchFamily="34" charset="0"/>
              </a:rPr>
              <a:t>çkys</a:t>
            </a:r>
            <a:r>
              <a:rPr lang="tr-TR" sz="1200" b="1" dirty="0" smtClean="0">
                <a:solidFill>
                  <a:schemeClr val="bg1"/>
                </a:solidFill>
                <a:latin typeface="Calibri" panose="020F0502020204030204" pitchFamily="34" charset="0"/>
                <a:cs typeface="Calibri" panose="020F0502020204030204" pitchFamily="34" charset="0"/>
              </a:rPr>
              <a:t> bilgilerinin güncel tutulması önemlidir.</a:t>
            </a:r>
          </a:p>
          <a:p>
            <a:pPr marL="285750" indent="-285750" defTabSz="781529">
              <a:buFont typeface="Wingdings" panose="05000000000000000000" pitchFamily="2" charset="2"/>
              <a:buChar char="Ø"/>
            </a:pPr>
            <a:endParaRPr lang="tr-TR" altLang="tr-TR" sz="1200" b="1" dirty="0" smtClean="0">
              <a:solidFill>
                <a:schemeClr val="bg1"/>
              </a:solidFill>
              <a:latin typeface="Calibri" panose="020F0502020204030204" pitchFamily="34" charset="0"/>
              <a:cs typeface="Calibri" panose="020F0502020204030204" pitchFamily="34" charset="0"/>
            </a:endParaRPr>
          </a:p>
          <a:p>
            <a:pPr marL="222748" indent="-222748" defTabSz="781529">
              <a:buFont typeface="+mj-lt"/>
              <a:buAutoNum type="arabicPeriod"/>
            </a:pPr>
            <a:endParaRPr lang="tr-TR" altLang="tr-TR" sz="1200" b="1" dirty="0" smtClean="0">
              <a:solidFill>
                <a:schemeClr val="tx1">
                  <a:lumMod val="50000"/>
                </a:schemeClr>
              </a:solidFill>
              <a:latin typeface="Calibri" panose="020F0502020204030204" pitchFamily="34" charset="0"/>
              <a:cs typeface="Calibri" panose="020F0502020204030204" pitchFamily="34" charset="0"/>
            </a:endParaRPr>
          </a:p>
          <a:p>
            <a:pPr marL="222748" indent="-222748" defTabSz="781529">
              <a:buFont typeface="+mj-lt"/>
              <a:buAutoNum type="arabicPeriod"/>
            </a:pPr>
            <a:endParaRPr lang="tr-TR" altLang="tr-TR" sz="1200" b="1" dirty="0" smtClean="0">
              <a:solidFill>
                <a:schemeClr val="tx1">
                  <a:lumMod val="50000"/>
                </a:schemeClr>
              </a:solidFill>
              <a:latin typeface="Calibri" panose="020F0502020204030204" pitchFamily="34" charset="0"/>
              <a:cs typeface="Calibri" panose="020F0502020204030204" pitchFamily="34" charset="0"/>
            </a:endParaRPr>
          </a:p>
          <a:p>
            <a:pPr marL="222748" indent="-222748" defTabSz="781529">
              <a:buFont typeface="+mj-lt"/>
              <a:buAutoNum type="arabicPeriod"/>
            </a:pPr>
            <a:endParaRPr lang="tr-TR" altLang="tr-TR" sz="1200" b="1" dirty="0" smtClean="0">
              <a:solidFill>
                <a:schemeClr val="tx1">
                  <a:lumMod val="50000"/>
                </a:schemeClr>
              </a:solidFill>
              <a:latin typeface="Calibri" panose="020F0502020204030204" pitchFamily="34" charset="0"/>
              <a:cs typeface="Calibri" panose="020F0502020204030204" pitchFamily="34" charset="0"/>
            </a:endParaRPr>
          </a:p>
          <a:p>
            <a:pPr marL="222748" indent="-222748" defTabSz="781529">
              <a:buFont typeface="+mj-lt"/>
              <a:buAutoNum type="arabicPeriod"/>
            </a:pPr>
            <a:endParaRPr lang="tr-TR" sz="1200" b="1" dirty="0">
              <a:solidFill>
                <a:schemeClr val="tx1">
                  <a:lumMod val="50000"/>
                </a:schemeClr>
              </a:solidFill>
              <a:latin typeface="Calibri" panose="020F0502020204030204" pitchFamily="34" charset="0"/>
              <a:cs typeface="Calibri" panose="020F0502020204030204" pitchFamily="34" charset="0"/>
            </a:endParaRPr>
          </a:p>
          <a:p>
            <a:pPr marL="222748" indent="-222748" defTabSz="781529">
              <a:buFont typeface="+mj-lt"/>
              <a:buAutoNum type="arabicPeriod"/>
            </a:pPr>
            <a:endParaRPr lang="tr-TR" sz="1200" b="1" dirty="0">
              <a:solidFill>
                <a:schemeClr val="tx1">
                  <a:lumMod val="50000"/>
                </a:schemeClr>
              </a:solidFill>
              <a:latin typeface="Calibri" panose="020F0502020204030204" pitchFamily="34" charset="0"/>
              <a:cs typeface="Calibri" panose="020F0502020204030204" pitchFamily="34" charset="0"/>
            </a:endParaRPr>
          </a:p>
          <a:p>
            <a:pPr marL="222748" indent="-222748" defTabSz="781529">
              <a:buFont typeface="+mj-lt"/>
              <a:buAutoNum type="arabicPeriod"/>
            </a:pPr>
            <a:endParaRPr lang="tr-TR" sz="1200" b="1" dirty="0">
              <a:solidFill>
                <a:schemeClr val="tx1">
                  <a:lumMod val="50000"/>
                </a:schemeClr>
              </a:solidFill>
              <a:latin typeface="Calibri" panose="020F0502020204030204" pitchFamily="34" charset="0"/>
              <a:cs typeface="Calibri" panose="020F0502020204030204" pitchFamily="34" charset="0"/>
            </a:endParaRPr>
          </a:p>
          <a:p>
            <a:pPr marL="222748" indent="-222748" defTabSz="781529">
              <a:buFont typeface="+mj-lt"/>
              <a:buAutoNum type="arabicPeriod"/>
            </a:pPr>
            <a:endParaRPr lang="tr-TR" sz="1200" b="1" dirty="0">
              <a:solidFill>
                <a:schemeClr val="tx1">
                  <a:lumMod val="50000"/>
                </a:schemeClr>
              </a:solidFill>
              <a:latin typeface="Calibri" panose="020F0502020204030204" pitchFamily="34" charset="0"/>
              <a:cs typeface="Calibri" panose="020F0502020204030204" pitchFamily="34" charset="0"/>
            </a:endParaRPr>
          </a:p>
        </p:txBody>
      </p:sp>
      <p:sp>
        <p:nvSpPr>
          <p:cNvPr id="4" name="Metin kutusu 3"/>
          <p:cNvSpPr txBox="1"/>
          <p:nvPr/>
        </p:nvSpPr>
        <p:spPr>
          <a:xfrm>
            <a:off x="382670" y="167727"/>
            <a:ext cx="10874188" cy="461665"/>
          </a:xfrm>
          <a:prstGeom prst="rect">
            <a:avLst/>
          </a:prstGeom>
          <a:noFill/>
        </p:spPr>
        <p:txBody>
          <a:bodyPr wrap="square" rtlCol="0">
            <a:spAutoFit/>
          </a:bodyPr>
          <a:lstStyle/>
          <a:p>
            <a:pPr algn="ctr"/>
            <a:r>
              <a:rPr lang="tr-TR" sz="2400" b="1" dirty="0" smtClean="0">
                <a:solidFill>
                  <a:schemeClr val="bg2"/>
                </a:solidFill>
                <a:latin typeface="Calibri" panose="020F0502020204030204" pitchFamily="34" charset="0"/>
                <a:cs typeface="Calibri" panose="020F0502020204030204" pitchFamily="34" charset="0"/>
              </a:rPr>
              <a:t>BEKLENTİLERİMİZ</a:t>
            </a:r>
            <a:endParaRPr lang="tr-TR" sz="2600" b="1"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572194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801540" y="175617"/>
            <a:ext cx="10874188" cy="461665"/>
          </a:xfrm>
          <a:prstGeom prst="rect">
            <a:avLst/>
          </a:prstGeom>
          <a:noFill/>
        </p:spPr>
        <p:txBody>
          <a:bodyPr wrap="square" rtlCol="0">
            <a:spAutoFit/>
          </a:bodyPr>
          <a:lstStyle/>
          <a:p>
            <a:pPr algn="ctr"/>
            <a:r>
              <a:rPr lang="tr-TR" sz="2400" b="1" dirty="0" smtClean="0">
                <a:solidFill>
                  <a:schemeClr val="bg1">
                    <a:lumMod val="85000"/>
                    <a:lumOff val="15000"/>
                  </a:schemeClr>
                </a:solidFill>
                <a:latin typeface="Calibri" panose="020F0502020204030204" pitchFamily="34" charset="0"/>
                <a:cs typeface="Calibri" panose="020F0502020204030204" pitchFamily="34" charset="0"/>
              </a:rPr>
              <a:t>TÜRKİYE GENELİ MHRS ORANLARI</a:t>
            </a:r>
            <a:endParaRPr lang="tr-TR" sz="2400" b="1" dirty="0">
              <a:solidFill>
                <a:schemeClr val="bg1">
                  <a:lumMod val="85000"/>
                  <a:lumOff val="15000"/>
                </a:schemeClr>
              </a:solidFill>
              <a:latin typeface="Calibri" panose="020F0502020204030204" pitchFamily="34" charset="0"/>
              <a:cs typeface="Calibri" panose="020F0502020204030204" pitchFamily="34" charset="0"/>
            </a:endParaRPr>
          </a:p>
        </p:txBody>
      </p:sp>
      <p:graphicFrame>
        <p:nvGraphicFramePr>
          <p:cNvPr id="4" name="Grafik 3"/>
          <p:cNvGraphicFramePr>
            <a:graphicFrameLocks/>
          </p:cNvGraphicFramePr>
          <p:nvPr>
            <p:extLst>
              <p:ext uri="{D42A27DB-BD31-4B8C-83A1-F6EECF244321}">
                <p14:modId xmlns:p14="http://schemas.microsoft.com/office/powerpoint/2010/main" val="541555064"/>
              </p:ext>
            </p:extLst>
          </p:nvPr>
        </p:nvGraphicFramePr>
        <p:xfrm>
          <a:off x="65555" y="1409840"/>
          <a:ext cx="11687175" cy="53292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0369439"/>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19688" y="231007"/>
            <a:ext cx="7919201" cy="375385"/>
          </a:xfrm>
        </p:spPr>
        <p:txBody>
          <a:bodyPr>
            <a:noAutofit/>
          </a:bodyPr>
          <a:lstStyle/>
          <a:p>
            <a:pPr algn="ctr"/>
            <a:r>
              <a:rPr lang="tr-TR" sz="2400" b="1" dirty="0" smtClean="0">
                <a:solidFill>
                  <a:schemeClr val="bg1">
                    <a:lumMod val="85000"/>
                    <a:lumOff val="15000"/>
                  </a:schemeClr>
                </a:solidFill>
                <a:latin typeface="Calibri" panose="020F0502020204030204" pitchFamily="34" charset="0"/>
                <a:cs typeface="Calibri" panose="020F0502020204030204" pitchFamily="34" charset="0"/>
              </a:rPr>
              <a:t>2018 yılı </a:t>
            </a:r>
            <a:r>
              <a:rPr lang="tr-TR" sz="2400" b="1" dirty="0" err="1" smtClean="0">
                <a:solidFill>
                  <a:schemeClr val="bg1">
                    <a:lumMod val="85000"/>
                    <a:lumOff val="15000"/>
                  </a:schemeClr>
                </a:solidFill>
                <a:latin typeface="Calibri" panose="020F0502020204030204" pitchFamily="34" charset="0"/>
                <a:cs typeface="Calibri" panose="020F0502020204030204" pitchFamily="34" charset="0"/>
              </a:rPr>
              <a:t>mhrs</a:t>
            </a:r>
            <a:r>
              <a:rPr lang="tr-TR" sz="2400" b="1" dirty="0" smtClean="0">
                <a:solidFill>
                  <a:schemeClr val="bg1">
                    <a:lumMod val="85000"/>
                    <a:lumOff val="15000"/>
                  </a:schemeClr>
                </a:solidFill>
                <a:latin typeface="Calibri" panose="020F0502020204030204" pitchFamily="34" charset="0"/>
                <a:cs typeface="Calibri" panose="020F0502020204030204" pitchFamily="34" charset="0"/>
              </a:rPr>
              <a:t> genel durumu </a:t>
            </a:r>
            <a:endParaRPr lang="tr-TR" sz="2400" b="1" dirty="0">
              <a:solidFill>
                <a:schemeClr val="bg1">
                  <a:lumMod val="85000"/>
                  <a:lumOff val="15000"/>
                </a:schemeClr>
              </a:solidFill>
              <a:latin typeface="Calibri" panose="020F0502020204030204" pitchFamily="34" charset="0"/>
              <a:cs typeface="Calibri" panose="020F0502020204030204" pitchFamily="34" charset="0"/>
            </a:endParaRPr>
          </a:p>
        </p:txBody>
      </p:sp>
      <p:pic>
        <p:nvPicPr>
          <p:cNvPr id="3" name="Resim 2"/>
          <p:cNvPicPr>
            <a:picLocks noChangeAspect="1"/>
          </p:cNvPicPr>
          <p:nvPr/>
        </p:nvPicPr>
        <p:blipFill>
          <a:blip r:embed="rId2"/>
          <a:stretch>
            <a:fillRect/>
          </a:stretch>
        </p:blipFill>
        <p:spPr>
          <a:xfrm>
            <a:off x="1963554" y="1414914"/>
            <a:ext cx="7488454" cy="3696102"/>
          </a:xfrm>
          <a:prstGeom prst="rect">
            <a:avLst/>
          </a:prstGeom>
        </p:spPr>
      </p:pic>
    </p:spTree>
    <p:extLst>
      <p:ext uri="{BB962C8B-B14F-4D97-AF65-F5344CB8AC3E}">
        <p14:creationId xmlns:p14="http://schemas.microsoft.com/office/powerpoint/2010/main" val="2824104011"/>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1151986065"/>
              </p:ext>
            </p:extLst>
          </p:nvPr>
        </p:nvGraphicFramePr>
        <p:xfrm>
          <a:off x="457200" y="1728058"/>
          <a:ext cx="11355355" cy="2638046"/>
        </p:xfrm>
        <a:graphic>
          <a:graphicData uri="http://schemas.openxmlformats.org/drawingml/2006/table">
            <a:tbl>
              <a:tblPr>
                <a:tableStyleId>{5C22544A-7EE6-4342-B048-85BDC9FD1C3A}</a:tableStyleId>
              </a:tblPr>
              <a:tblGrid>
                <a:gridCol w="1483567">
                  <a:extLst>
                    <a:ext uri="{9D8B030D-6E8A-4147-A177-3AD203B41FA5}">
                      <a16:colId xmlns:a16="http://schemas.microsoft.com/office/drawing/2014/main" xmlns="" val="20000"/>
                    </a:ext>
                  </a:extLst>
                </a:gridCol>
                <a:gridCol w="1408923">
                  <a:extLst>
                    <a:ext uri="{9D8B030D-6E8A-4147-A177-3AD203B41FA5}">
                      <a16:colId xmlns:a16="http://schemas.microsoft.com/office/drawing/2014/main" xmlns="" val="20001"/>
                    </a:ext>
                  </a:extLst>
                </a:gridCol>
                <a:gridCol w="1606069">
                  <a:extLst>
                    <a:ext uri="{9D8B030D-6E8A-4147-A177-3AD203B41FA5}">
                      <a16:colId xmlns:a16="http://schemas.microsoft.com/office/drawing/2014/main" xmlns="" val="20002"/>
                    </a:ext>
                  </a:extLst>
                </a:gridCol>
                <a:gridCol w="1557008">
                  <a:extLst>
                    <a:ext uri="{9D8B030D-6E8A-4147-A177-3AD203B41FA5}">
                      <a16:colId xmlns:a16="http://schemas.microsoft.com/office/drawing/2014/main" xmlns="" val="20003"/>
                    </a:ext>
                  </a:extLst>
                </a:gridCol>
                <a:gridCol w="1440243">
                  <a:extLst>
                    <a:ext uri="{9D8B030D-6E8A-4147-A177-3AD203B41FA5}">
                      <a16:colId xmlns:a16="http://schemas.microsoft.com/office/drawing/2014/main" xmlns="" val="20004"/>
                    </a:ext>
                  </a:extLst>
                </a:gridCol>
                <a:gridCol w="1284296">
                  <a:extLst>
                    <a:ext uri="{9D8B030D-6E8A-4147-A177-3AD203B41FA5}">
                      <a16:colId xmlns:a16="http://schemas.microsoft.com/office/drawing/2014/main" xmlns="" val="20005"/>
                    </a:ext>
                  </a:extLst>
                </a:gridCol>
                <a:gridCol w="1287625">
                  <a:extLst>
                    <a:ext uri="{9D8B030D-6E8A-4147-A177-3AD203B41FA5}">
                      <a16:colId xmlns:a16="http://schemas.microsoft.com/office/drawing/2014/main" xmlns="" val="20006"/>
                    </a:ext>
                  </a:extLst>
                </a:gridCol>
                <a:gridCol w="1287624">
                  <a:extLst>
                    <a:ext uri="{9D8B030D-6E8A-4147-A177-3AD203B41FA5}">
                      <a16:colId xmlns:a16="http://schemas.microsoft.com/office/drawing/2014/main" xmlns="" val="20007"/>
                    </a:ext>
                  </a:extLst>
                </a:gridCol>
              </a:tblGrid>
              <a:tr h="1183093">
                <a:tc>
                  <a:txBody>
                    <a:bodyPr/>
                    <a:lstStyle/>
                    <a:p>
                      <a:pPr algn="l" fontAlgn="b"/>
                      <a:r>
                        <a:rPr lang="tr-TR" sz="1400" u="none" strike="noStrike" dirty="0">
                          <a:effectLst/>
                        </a:rPr>
                        <a:t> </a:t>
                      </a:r>
                      <a:endParaRPr lang="tr-TR" sz="1400" b="0" i="0" u="none" strike="noStrike" dirty="0">
                        <a:solidFill>
                          <a:srgbClr val="000000"/>
                        </a:solidFill>
                        <a:effectLst/>
                        <a:latin typeface="Calibri" panose="020F0502020204030204" pitchFamily="34" charset="0"/>
                      </a:endParaRPr>
                    </a:p>
                  </a:txBody>
                  <a:tcPr marL="6220" marR="6220" marT="6220" marB="0" anchor="b">
                    <a:solidFill>
                      <a:srgbClr val="C00000"/>
                    </a:solidFill>
                  </a:tcPr>
                </a:tc>
                <a:tc>
                  <a:txBody>
                    <a:bodyPr/>
                    <a:lstStyle/>
                    <a:p>
                      <a:pPr algn="ctr" fontAlgn="ctr"/>
                      <a:r>
                        <a:rPr lang="tr-TR" sz="1400" b="1" u="none" strike="noStrike" dirty="0">
                          <a:solidFill>
                            <a:schemeClr val="tx1"/>
                          </a:solidFill>
                          <a:effectLst/>
                          <a:latin typeface="Calibri" panose="020F0502020204030204" pitchFamily="34" charset="0"/>
                          <a:cs typeface="Calibri" panose="020F0502020204030204" pitchFamily="34" charset="0"/>
                        </a:rPr>
                        <a:t>TOPLAM CETVEL AÇAN HEKİM SAYISI</a:t>
                      </a:r>
                      <a:endParaRPr lang="tr-TR" sz="1400" b="1" i="0" u="none" strike="noStrike" dirty="0">
                        <a:solidFill>
                          <a:schemeClr val="tx1"/>
                        </a:solidFill>
                        <a:effectLst/>
                        <a:latin typeface="Calibri" panose="020F0502020204030204" pitchFamily="34" charset="0"/>
                        <a:cs typeface="Calibri" panose="020F0502020204030204" pitchFamily="34" charset="0"/>
                      </a:endParaRPr>
                    </a:p>
                  </a:txBody>
                  <a:tcPr marL="6220" marR="6220" marT="6220" marB="0" anchor="ctr">
                    <a:solidFill>
                      <a:srgbClr val="C00000"/>
                    </a:solidFill>
                  </a:tcPr>
                </a:tc>
                <a:tc>
                  <a:txBody>
                    <a:bodyPr/>
                    <a:lstStyle/>
                    <a:p>
                      <a:pPr algn="ctr" fontAlgn="ctr"/>
                      <a:r>
                        <a:rPr lang="tr-TR" sz="1400" b="1" u="none" strike="noStrike" dirty="0">
                          <a:solidFill>
                            <a:schemeClr val="tx1"/>
                          </a:solidFill>
                          <a:effectLst/>
                          <a:latin typeface="Calibri" panose="020F0502020204030204" pitchFamily="34" charset="0"/>
                          <a:cs typeface="Calibri" panose="020F0502020204030204" pitchFamily="34" charset="0"/>
                        </a:rPr>
                        <a:t>TOPLAM MUAYENE SAYISI</a:t>
                      </a:r>
                      <a:endParaRPr lang="tr-TR" sz="1400" b="1" i="0" u="none" strike="noStrike" dirty="0">
                        <a:solidFill>
                          <a:schemeClr val="tx1"/>
                        </a:solidFill>
                        <a:effectLst/>
                        <a:latin typeface="Calibri" panose="020F0502020204030204" pitchFamily="34" charset="0"/>
                        <a:cs typeface="Calibri" panose="020F0502020204030204" pitchFamily="34" charset="0"/>
                      </a:endParaRPr>
                    </a:p>
                  </a:txBody>
                  <a:tcPr marL="6220" marR="6220" marT="6220" marB="0" anchor="ctr">
                    <a:solidFill>
                      <a:srgbClr val="C00000"/>
                    </a:solidFill>
                  </a:tcPr>
                </a:tc>
                <a:tc>
                  <a:txBody>
                    <a:bodyPr/>
                    <a:lstStyle/>
                    <a:p>
                      <a:pPr algn="ctr" fontAlgn="ctr"/>
                      <a:r>
                        <a:rPr lang="tr-TR" sz="1400" b="1" u="none" strike="noStrike" dirty="0">
                          <a:solidFill>
                            <a:schemeClr val="tx1"/>
                          </a:solidFill>
                          <a:effectLst/>
                          <a:latin typeface="Calibri" panose="020F0502020204030204" pitchFamily="34" charset="0"/>
                          <a:cs typeface="Calibri" panose="020F0502020204030204" pitchFamily="34" charset="0"/>
                        </a:rPr>
                        <a:t>TOPLAM ALINAN RANDEVU SAYISI</a:t>
                      </a:r>
                      <a:endParaRPr lang="tr-TR" sz="1400" b="1" i="0" u="none" strike="noStrike" dirty="0">
                        <a:solidFill>
                          <a:schemeClr val="tx1"/>
                        </a:solidFill>
                        <a:effectLst/>
                        <a:latin typeface="Calibri" panose="020F0502020204030204" pitchFamily="34" charset="0"/>
                        <a:cs typeface="Calibri" panose="020F0502020204030204" pitchFamily="34" charset="0"/>
                      </a:endParaRPr>
                    </a:p>
                  </a:txBody>
                  <a:tcPr marL="6220" marR="6220" marT="6220" marB="0" anchor="ctr">
                    <a:solidFill>
                      <a:srgbClr val="C00000"/>
                    </a:solidFill>
                  </a:tcPr>
                </a:tc>
                <a:tc>
                  <a:txBody>
                    <a:bodyPr/>
                    <a:lstStyle/>
                    <a:p>
                      <a:pPr algn="ctr" fontAlgn="ctr"/>
                      <a:r>
                        <a:rPr lang="tr-TR" sz="1400" b="1" u="none" strike="noStrike" dirty="0">
                          <a:solidFill>
                            <a:schemeClr val="tx1"/>
                          </a:solidFill>
                          <a:effectLst/>
                          <a:latin typeface="Calibri" panose="020F0502020204030204" pitchFamily="34" charset="0"/>
                          <a:cs typeface="Calibri" panose="020F0502020204030204" pitchFamily="34" charset="0"/>
                        </a:rPr>
                        <a:t>AYDA HEKİM BAŞINA DÜŞEN MUAYENE </a:t>
                      </a:r>
                      <a:r>
                        <a:rPr lang="tr-TR" sz="1400" b="1" u="none" strike="noStrike" dirty="0" smtClean="0">
                          <a:solidFill>
                            <a:schemeClr val="tx1"/>
                          </a:solidFill>
                          <a:effectLst/>
                          <a:latin typeface="Calibri" panose="020F0502020204030204" pitchFamily="34" charset="0"/>
                          <a:cs typeface="Calibri" panose="020F0502020204030204" pitchFamily="34" charset="0"/>
                        </a:rPr>
                        <a:t>SAYISI (ORT)</a:t>
                      </a:r>
                      <a:endParaRPr lang="tr-TR" sz="1400" b="1" i="0" u="none" strike="noStrike" dirty="0">
                        <a:solidFill>
                          <a:schemeClr val="tx1"/>
                        </a:solidFill>
                        <a:effectLst/>
                        <a:latin typeface="Calibri" panose="020F0502020204030204" pitchFamily="34" charset="0"/>
                        <a:cs typeface="Calibri" panose="020F0502020204030204" pitchFamily="34" charset="0"/>
                      </a:endParaRPr>
                    </a:p>
                  </a:txBody>
                  <a:tcPr marL="6220" marR="6220" marT="6220" marB="0" anchor="ctr">
                    <a:solidFill>
                      <a:srgbClr val="C00000"/>
                    </a:solidFill>
                  </a:tcPr>
                </a:tc>
                <a:tc>
                  <a:txBody>
                    <a:bodyPr/>
                    <a:lstStyle/>
                    <a:p>
                      <a:pPr algn="ctr" fontAlgn="ctr"/>
                      <a:r>
                        <a:rPr lang="tr-TR" sz="1400" b="1" u="none" strike="noStrike" dirty="0">
                          <a:solidFill>
                            <a:schemeClr val="tx1"/>
                          </a:solidFill>
                          <a:effectLst/>
                          <a:latin typeface="Calibri" panose="020F0502020204030204" pitchFamily="34" charset="0"/>
                          <a:cs typeface="Calibri" panose="020F0502020204030204" pitchFamily="34" charset="0"/>
                        </a:rPr>
                        <a:t>GÜNDE HEKİME DÜŞEN MUAYENE </a:t>
                      </a:r>
                      <a:r>
                        <a:rPr lang="tr-TR" sz="1400" b="1" u="none" strike="noStrike" dirty="0" smtClean="0">
                          <a:solidFill>
                            <a:schemeClr val="tx1"/>
                          </a:solidFill>
                          <a:effectLst/>
                          <a:latin typeface="Calibri" panose="020F0502020204030204" pitchFamily="34" charset="0"/>
                          <a:cs typeface="Calibri" panose="020F0502020204030204" pitchFamily="34" charset="0"/>
                        </a:rPr>
                        <a:t>SAYISI (ORT)</a:t>
                      </a:r>
                      <a:endParaRPr lang="tr-TR" sz="1400" b="1" i="0" u="none" strike="noStrike" dirty="0">
                        <a:solidFill>
                          <a:schemeClr val="tx1"/>
                        </a:solidFill>
                        <a:effectLst/>
                        <a:latin typeface="Calibri" panose="020F0502020204030204" pitchFamily="34" charset="0"/>
                        <a:cs typeface="Calibri" panose="020F0502020204030204" pitchFamily="34" charset="0"/>
                      </a:endParaRPr>
                    </a:p>
                  </a:txBody>
                  <a:tcPr marL="6220" marR="6220" marT="6220" marB="0" anchor="ctr">
                    <a:solidFill>
                      <a:srgbClr val="C00000"/>
                    </a:solidFill>
                  </a:tcPr>
                </a:tc>
                <a:tc>
                  <a:txBody>
                    <a:bodyPr/>
                    <a:lstStyle/>
                    <a:p>
                      <a:pPr algn="ctr" fontAlgn="ctr"/>
                      <a:r>
                        <a:rPr lang="tr-TR" sz="1400" b="1" u="none" strike="noStrike" dirty="0">
                          <a:solidFill>
                            <a:schemeClr val="tx1"/>
                          </a:solidFill>
                          <a:effectLst/>
                          <a:latin typeface="Calibri" panose="020F0502020204030204" pitchFamily="34" charset="0"/>
                          <a:cs typeface="Calibri" panose="020F0502020204030204" pitchFamily="34" charset="0"/>
                        </a:rPr>
                        <a:t>AYDA HEKİM BAŞINA DÜŞEN </a:t>
                      </a:r>
                      <a:r>
                        <a:rPr lang="tr-TR" sz="1400" b="1" u="none" strike="noStrike" dirty="0" smtClean="0">
                          <a:solidFill>
                            <a:schemeClr val="tx1"/>
                          </a:solidFill>
                          <a:effectLst/>
                          <a:latin typeface="Calibri" panose="020F0502020204030204" pitchFamily="34" charset="0"/>
                          <a:cs typeface="Calibri" panose="020F0502020204030204" pitchFamily="34" charset="0"/>
                        </a:rPr>
                        <a:t>RANDEVU (ORT)</a:t>
                      </a:r>
                      <a:endParaRPr lang="tr-TR" sz="1400" b="1" i="0" u="none" strike="noStrike" dirty="0">
                        <a:solidFill>
                          <a:schemeClr val="tx1"/>
                        </a:solidFill>
                        <a:effectLst/>
                        <a:latin typeface="Calibri" panose="020F0502020204030204" pitchFamily="34" charset="0"/>
                        <a:cs typeface="Calibri" panose="020F0502020204030204" pitchFamily="34" charset="0"/>
                      </a:endParaRPr>
                    </a:p>
                  </a:txBody>
                  <a:tcPr marL="6220" marR="6220" marT="6220" marB="0" anchor="ctr">
                    <a:solidFill>
                      <a:srgbClr val="C00000"/>
                    </a:solidFill>
                  </a:tcPr>
                </a:tc>
                <a:tc>
                  <a:txBody>
                    <a:bodyPr/>
                    <a:lstStyle/>
                    <a:p>
                      <a:pPr algn="ctr" fontAlgn="ctr"/>
                      <a:r>
                        <a:rPr lang="tr-TR" sz="1400" b="1" u="none" strike="noStrike" dirty="0">
                          <a:solidFill>
                            <a:schemeClr val="tx1"/>
                          </a:solidFill>
                          <a:effectLst/>
                          <a:latin typeface="Calibri" panose="020F0502020204030204" pitchFamily="34" charset="0"/>
                          <a:cs typeface="Calibri" panose="020F0502020204030204" pitchFamily="34" charset="0"/>
                        </a:rPr>
                        <a:t>GÜNDE HEKİME DÜŞEN </a:t>
                      </a:r>
                      <a:r>
                        <a:rPr lang="tr-TR" sz="1400" b="1" u="none" strike="noStrike" dirty="0" smtClean="0">
                          <a:solidFill>
                            <a:schemeClr val="tx1"/>
                          </a:solidFill>
                          <a:effectLst/>
                          <a:latin typeface="Calibri" panose="020F0502020204030204" pitchFamily="34" charset="0"/>
                          <a:cs typeface="Calibri" panose="020F0502020204030204" pitchFamily="34" charset="0"/>
                        </a:rPr>
                        <a:t>RANDEVU (ORT)</a:t>
                      </a:r>
                      <a:endParaRPr lang="tr-TR" sz="1400" b="1" i="0" u="none" strike="noStrike" dirty="0">
                        <a:solidFill>
                          <a:schemeClr val="tx1"/>
                        </a:solidFill>
                        <a:effectLst/>
                        <a:latin typeface="Calibri" panose="020F0502020204030204" pitchFamily="34" charset="0"/>
                        <a:cs typeface="Calibri" panose="020F0502020204030204" pitchFamily="34" charset="0"/>
                      </a:endParaRPr>
                    </a:p>
                  </a:txBody>
                  <a:tcPr marL="6220" marR="6220" marT="6220" marB="0" anchor="ctr">
                    <a:solidFill>
                      <a:srgbClr val="C00000"/>
                    </a:solidFill>
                  </a:tcPr>
                </a:tc>
                <a:extLst>
                  <a:ext uri="{0D108BD9-81ED-4DB2-BD59-A6C34878D82A}">
                    <a16:rowId xmlns:a16="http://schemas.microsoft.com/office/drawing/2014/main" xmlns="" val="10000"/>
                  </a:ext>
                </a:extLst>
              </a:tr>
              <a:tr h="494522">
                <a:tc>
                  <a:txBody>
                    <a:bodyPr/>
                    <a:lstStyle/>
                    <a:p>
                      <a:pPr algn="l" fontAlgn="b"/>
                      <a:r>
                        <a:rPr lang="tr-TR" sz="1400" b="1" u="none" strike="noStrike" dirty="0">
                          <a:effectLst/>
                          <a:latin typeface="Calibri" panose="020F0502020204030204" pitchFamily="34" charset="0"/>
                          <a:cs typeface="Calibri" panose="020F0502020204030204" pitchFamily="34" charset="0"/>
                        </a:rPr>
                        <a:t>TÜRKİYE</a:t>
                      </a:r>
                      <a:endParaRPr lang="tr-TR" sz="1400" b="1" i="0" u="none" strike="noStrike" dirty="0">
                        <a:solidFill>
                          <a:srgbClr val="000000"/>
                        </a:solidFill>
                        <a:effectLst/>
                        <a:latin typeface="Calibri" panose="020F0502020204030204" pitchFamily="34" charset="0"/>
                        <a:cs typeface="Calibri" panose="020F0502020204030204" pitchFamily="34" charset="0"/>
                      </a:endParaRPr>
                    </a:p>
                  </a:txBody>
                  <a:tcPr marL="6220" marR="6220" marT="6220" marB="0" anchor="b">
                    <a:solidFill>
                      <a:schemeClr val="accent2"/>
                    </a:solidFill>
                  </a:tcPr>
                </a:tc>
                <a:tc>
                  <a:txBody>
                    <a:bodyPr/>
                    <a:lstStyle/>
                    <a:p>
                      <a:pPr algn="r" fontAlgn="b"/>
                      <a:r>
                        <a:rPr lang="tr-TR" sz="1400" b="1" u="none" strike="noStrike" dirty="0">
                          <a:effectLst/>
                          <a:latin typeface="Calibri" panose="020F0502020204030204" pitchFamily="34" charset="0"/>
                          <a:cs typeface="Calibri" panose="020F0502020204030204" pitchFamily="34" charset="0"/>
                        </a:rPr>
                        <a:t>45.190</a:t>
                      </a:r>
                      <a:endParaRPr lang="tr-TR" sz="1400" b="1" i="0" u="none" strike="noStrike" dirty="0">
                        <a:solidFill>
                          <a:srgbClr val="000000"/>
                        </a:solidFill>
                        <a:effectLst/>
                        <a:latin typeface="Calibri" panose="020F0502020204030204" pitchFamily="34" charset="0"/>
                        <a:cs typeface="Calibri" panose="020F0502020204030204" pitchFamily="34" charset="0"/>
                      </a:endParaRPr>
                    </a:p>
                  </a:txBody>
                  <a:tcPr marL="6220" marR="6220" marT="6220" marB="0" anchor="b">
                    <a:solidFill>
                      <a:schemeClr val="accent2"/>
                    </a:solidFill>
                  </a:tcPr>
                </a:tc>
                <a:tc>
                  <a:txBody>
                    <a:bodyPr/>
                    <a:lstStyle/>
                    <a:p>
                      <a:pPr algn="r" fontAlgn="b"/>
                      <a:r>
                        <a:rPr lang="tr-TR" sz="1400" b="1" u="none" strike="noStrike" dirty="0">
                          <a:effectLst/>
                          <a:latin typeface="Calibri" panose="020F0502020204030204" pitchFamily="34" charset="0"/>
                          <a:cs typeface="Calibri" panose="020F0502020204030204" pitchFamily="34" charset="0"/>
                        </a:rPr>
                        <a:t>22.798.614</a:t>
                      </a:r>
                      <a:endParaRPr lang="tr-TR" sz="1400" b="1" i="0" u="none" strike="noStrike" dirty="0">
                        <a:solidFill>
                          <a:srgbClr val="000000"/>
                        </a:solidFill>
                        <a:effectLst/>
                        <a:latin typeface="Calibri" panose="020F0502020204030204" pitchFamily="34" charset="0"/>
                        <a:cs typeface="Calibri" panose="020F0502020204030204" pitchFamily="34" charset="0"/>
                      </a:endParaRPr>
                    </a:p>
                  </a:txBody>
                  <a:tcPr marL="6220" marR="6220" marT="6220" marB="0" anchor="b">
                    <a:solidFill>
                      <a:schemeClr val="accent2"/>
                    </a:solidFill>
                  </a:tcPr>
                </a:tc>
                <a:tc>
                  <a:txBody>
                    <a:bodyPr/>
                    <a:lstStyle/>
                    <a:p>
                      <a:pPr algn="r" fontAlgn="b"/>
                      <a:r>
                        <a:rPr lang="tr-TR" sz="1400" b="1" u="none" strike="noStrike" dirty="0">
                          <a:effectLst/>
                          <a:latin typeface="Calibri" panose="020F0502020204030204" pitchFamily="34" charset="0"/>
                          <a:cs typeface="Calibri" panose="020F0502020204030204" pitchFamily="34" charset="0"/>
                        </a:rPr>
                        <a:t>10.292.330</a:t>
                      </a:r>
                      <a:endParaRPr lang="tr-TR" sz="1400" b="1" i="0" u="none" strike="noStrike" dirty="0">
                        <a:solidFill>
                          <a:srgbClr val="000000"/>
                        </a:solidFill>
                        <a:effectLst/>
                        <a:latin typeface="Calibri" panose="020F0502020204030204" pitchFamily="34" charset="0"/>
                        <a:cs typeface="Calibri" panose="020F0502020204030204" pitchFamily="34" charset="0"/>
                      </a:endParaRPr>
                    </a:p>
                  </a:txBody>
                  <a:tcPr marL="6220" marR="6220" marT="6220" marB="0" anchor="b">
                    <a:solidFill>
                      <a:schemeClr val="accent2"/>
                    </a:solidFill>
                  </a:tcPr>
                </a:tc>
                <a:tc>
                  <a:txBody>
                    <a:bodyPr/>
                    <a:lstStyle/>
                    <a:p>
                      <a:pPr algn="r" fontAlgn="b"/>
                      <a:r>
                        <a:rPr lang="tr-TR" sz="1400" b="1" u="none" strike="noStrike" dirty="0">
                          <a:effectLst/>
                          <a:latin typeface="Calibri" panose="020F0502020204030204" pitchFamily="34" charset="0"/>
                          <a:cs typeface="Calibri" panose="020F0502020204030204" pitchFamily="34" charset="0"/>
                        </a:rPr>
                        <a:t>504,51</a:t>
                      </a:r>
                      <a:endParaRPr lang="tr-TR" sz="1400" b="1" i="0" u="none" strike="noStrike" dirty="0">
                        <a:solidFill>
                          <a:srgbClr val="000000"/>
                        </a:solidFill>
                        <a:effectLst/>
                        <a:latin typeface="Calibri" panose="020F0502020204030204" pitchFamily="34" charset="0"/>
                        <a:cs typeface="Calibri" panose="020F0502020204030204" pitchFamily="34" charset="0"/>
                      </a:endParaRPr>
                    </a:p>
                  </a:txBody>
                  <a:tcPr marL="6220" marR="6220" marT="6220" marB="0" anchor="b">
                    <a:solidFill>
                      <a:schemeClr val="accent2"/>
                    </a:solidFill>
                  </a:tcPr>
                </a:tc>
                <a:tc>
                  <a:txBody>
                    <a:bodyPr/>
                    <a:lstStyle/>
                    <a:p>
                      <a:pPr algn="r" fontAlgn="b"/>
                      <a:r>
                        <a:rPr lang="tr-TR" sz="1400" b="1" u="none" strike="noStrike" dirty="0">
                          <a:effectLst/>
                          <a:latin typeface="Calibri" panose="020F0502020204030204" pitchFamily="34" charset="0"/>
                          <a:cs typeface="Calibri" panose="020F0502020204030204" pitchFamily="34" charset="0"/>
                        </a:rPr>
                        <a:t>22,93</a:t>
                      </a:r>
                      <a:endParaRPr lang="tr-TR" sz="1400" b="1" i="0" u="none" strike="noStrike" dirty="0">
                        <a:solidFill>
                          <a:srgbClr val="000000"/>
                        </a:solidFill>
                        <a:effectLst/>
                        <a:latin typeface="Calibri" panose="020F0502020204030204" pitchFamily="34" charset="0"/>
                        <a:cs typeface="Calibri" panose="020F0502020204030204" pitchFamily="34" charset="0"/>
                      </a:endParaRPr>
                    </a:p>
                  </a:txBody>
                  <a:tcPr marL="6220" marR="6220" marT="6220" marB="0" anchor="b">
                    <a:solidFill>
                      <a:schemeClr val="accent2"/>
                    </a:solidFill>
                  </a:tcPr>
                </a:tc>
                <a:tc>
                  <a:txBody>
                    <a:bodyPr/>
                    <a:lstStyle/>
                    <a:p>
                      <a:pPr algn="r" fontAlgn="b"/>
                      <a:r>
                        <a:rPr lang="tr-TR" sz="1400" b="1" u="none" strike="noStrike" dirty="0">
                          <a:effectLst/>
                          <a:latin typeface="Calibri" panose="020F0502020204030204" pitchFamily="34" charset="0"/>
                          <a:cs typeface="Calibri" panose="020F0502020204030204" pitchFamily="34" charset="0"/>
                        </a:rPr>
                        <a:t>227,76</a:t>
                      </a:r>
                      <a:endParaRPr lang="tr-TR" sz="1400" b="1" i="0" u="none" strike="noStrike" dirty="0">
                        <a:solidFill>
                          <a:srgbClr val="000000"/>
                        </a:solidFill>
                        <a:effectLst/>
                        <a:latin typeface="Calibri" panose="020F0502020204030204" pitchFamily="34" charset="0"/>
                        <a:cs typeface="Calibri" panose="020F0502020204030204" pitchFamily="34" charset="0"/>
                      </a:endParaRPr>
                    </a:p>
                  </a:txBody>
                  <a:tcPr marL="6220" marR="6220" marT="6220" marB="0" anchor="b">
                    <a:solidFill>
                      <a:schemeClr val="accent2"/>
                    </a:solidFill>
                  </a:tcPr>
                </a:tc>
                <a:tc>
                  <a:txBody>
                    <a:bodyPr/>
                    <a:lstStyle/>
                    <a:p>
                      <a:pPr algn="r" fontAlgn="b"/>
                      <a:r>
                        <a:rPr lang="tr-TR" sz="1400" b="1" u="none" strike="noStrike" dirty="0">
                          <a:effectLst/>
                          <a:latin typeface="Calibri" panose="020F0502020204030204" pitchFamily="34" charset="0"/>
                          <a:cs typeface="Calibri" panose="020F0502020204030204" pitchFamily="34" charset="0"/>
                        </a:rPr>
                        <a:t>10,35</a:t>
                      </a:r>
                      <a:endParaRPr lang="tr-TR" sz="1400" b="1" i="0" u="none" strike="noStrike" dirty="0">
                        <a:solidFill>
                          <a:srgbClr val="000000"/>
                        </a:solidFill>
                        <a:effectLst/>
                        <a:latin typeface="Calibri" panose="020F0502020204030204" pitchFamily="34" charset="0"/>
                        <a:cs typeface="Calibri" panose="020F0502020204030204" pitchFamily="34" charset="0"/>
                      </a:endParaRPr>
                    </a:p>
                  </a:txBody>
                  <a:tcPr marL="6220" marR="6220" marT="6220" marB="0" anchor="b">
                    <a:solidFill>
                      <a:schemeClr val="accent2"/>
                    </a:solidFill>
                  </a:tcPr>
                </a:tc>
                <a:extLst>
                  <a:ext uri="{0D108BD9-81ED-4DB2-BD59-A6C34878D82A}">
                    <a16:rowId xmlns:a16="http://schemas.microsoft.com/office/drawing/2014/main" xmlns="" val="10001"/>
                  </a:ext>
                </a:extLst>
              </a:tr>
              <a:tr h="501538">
                <a:tc>
                  <a:txBody>
                    <a:bodyPr/>
                    <a:lstStyle/>
                    <a:p>
                      <a:pPr algn="l" fontAlgn="b"/>
                      <a:r>
                        <a:rPr lang="tr-TR" sz="1400" b="1" u="none" strike="noStrike" dirty="0">
                          <a:effectLst/>
                          <a:latin typeface="Calibri" panose="020F0502020204030204" pitchFamily="34" charset="0"/>
                          <a:cs typeface="Calibri" panose="020F0502020204030204" pitchFamily="34" charset="0"/>
                        </a:rPr>
                        <a:t>ANKARA</a:t>
                      </a:r>
                      <a:endParaRPr lang="tr-TR" sz="1400" b="1" i="0" u="none" strike="noStrike" dirty="0">
                        <a:solidFill>
                          <a:srgbClr val="000000"/>
                        </a:solidFill>
                        <a:effectLst/>
                        <a:latin typeface="Calibri" panose="020F0502020204030204" pitchFamily="34" charset="0"/>
                        <a:cs typeface="Calibri" panose="020F0502020204030204" pitchFamily="34" charset="0"/>
                      </a:endParaRPr>
                    </a:p>
                  </a:txBody>
                  <a:tcPr marL="6220" marR="6220" marT="6220" marB="0" anchor="b">
                    <a:solidFill>
                      <a:schemeClr val="accent2"/>
                    </a:solidFill>
                  </a:tcPr>
                </a:tc>
                <a:tc>
                  <a:txBody>
                    <a:bodyPr/>
                    <a:lstStyle/>
                    <a:p>
                      <a:pPr algn="r" fontAlgn="b"/>
                      <a:r>
                        <a:rPr lang="tr-TR" sz="1400" b="1" u="none" strike="noStrike" dirty="0">
                          <a:effectLst/>
                          <a:latin typeface="Calibri" panose="020F0502020204030204" pitchFamily="34" charset="0"/>
                          <a:cs typeface="Calibri" panose="020F0502020204030204" pitchFamily="34" charset="0"/>
                        </a:rPr>
                        <a:t>4.713</a:t>
                      </a:r>
                      <a:endParaRPr lang="tr-TR" sz="1400" b="1" i="0" u="none" strike="noStrike" dirty="0">
                        <a:solidFill>
                          <a:srgbClr val="000000"/>
                        </a:solidFill>
                        <a:effectLst/>
                        <a:latin typeface="Calibri" panose="020F0502020204030204" pitchFamily="34" charset="0"/>
                        <a:cs typeface="Calibri" panose="020F0502020204030204" pitchFamily="34" charset="0"/>
                      </a:endParaRPr>
                    </a:p>
                  </a:txBody>
                  <a:tcPr marL="6220" marR="6220" marT="6220" marB="0" anchor="b">
                    <a:solidFill>
                      <a:schemeClr val="accent2"/>
                    </a:solidFill>
                  </a:tcPr>
                </a:tc>
                <a:tc>
                  <a:txBody>
                    <a:bodyPr/>
                    <a:lstStyle/>
                    <a:p>
                      <a:pPr algn="r" fontAlgn="b"/>
                      <a:r>
                        <a:rPr lang="tr-TR" sz="1400" b="1" u="none" strike="noStrike" dirty="0">
                          <a:effectLst/>
                          <a:latin typeface="Calibri" panose="020F0502020204030204" pitchFamily="34" charset="0"/>
                          <a:cs typeface="Calibri" panose="020F0502020204030204" pitchFamily="34" charset="0"/>
                        </a:rPr>
                        <a:t>1.679.338</a:t>
                      </a:r>
                      <a:endParaRPr lang="tr-TR" sz="1400" b="1" i="0" u="none" strike="noStrike" dirty="0">
                        <a:solidFill>
                          <a:srgbClr val="000000"/>
                        </a:solidFill>
                        <a:effectLst/>
                        <a:latin typeface="Calibri" panose="020F0502020204030204" pitchFamily="34" charset="0"/>
                        <a:cs typeface="Calibri" panose="020F0502020204030204" pitchFamily="34" charset="0"/>
                      </a:endParaRPr>
                    </a:p>
                  </a:txBody>
                  <a:tcPr marL="6220" marR="6220" marT="6220" marB="0" anchor="b">
                    <a:solidFill>
                      <a:schemeClr val="accent2"/>
                    </a:solidFill>
                  </a:tcPr>
                </a:tc>
                <a:tc>
                  <a:txBody>
                    <a:bodyPr/>
                    <a:lstStyle/>
                    <a:p>
                      <a:pPr algn="r" fontAlgn="b"/>
                      <a:r>
                        <a:rPr lang="tr-TR" sz="1400" b="1" u="none" strike="noStrike" dirty="0">
                          <a:effectLst/>
                          <a:latin typeface="Calibri" panose="020F0502020204030204" pitchFamily="34" charset="0"/>
                          <a:cs typeface="Calibri" panose="020F0502020204030204" pitchFamily="34" charset="0"/>
                        </a:rPr>
                        <a:t>630.430</a:t>
                      </a:r>
                      <a:endParaRPr lang="tr-TR" sz="1400" b="1" i="0" u="none" strike="noStrike" dirty="0">
                        <a:solidFill>
                          <a:srgbClr val="000000"/>
                        </a:solidFill>
                        <a:effectLst/>
                        <a:latin typeface="Calibri" panose="020F0502020204030204" pitchFamily="34" charset="0"/>
                        <a:cs typeface="Calibri" panose="020F0502020204030204" pitchFamily="34" charset="0"/>
                      </a:endParaRPr>
                    </a:p>
                  </a:txBody>
                  <a:tcPr marL="6220" marR="6220" marT="6220" marB="0" anchor="b">
                    <a:solidFill>
                      <a:schemeClr val="accent2"/>
                    </a:solidFill>
                  </a:tcPr>
                </a:tc>
                <a:tc>
                  <a:txBody>
                    <a:bodyPr/>
                    <a:lstStyle/>
                    <a:p>
                      <a:pPr algn="r" fontAlgn="b"/>
                      <a:r>
                        <a:rPr lang="tr-TR" sz="1400" b="1" u="none" strike="noStrike" dirty="0">
                          <a:effectLst/>
                          <a:latin typeface="Calibri" panose="020F0502020204030204" pitchFamily="34" charset="0"/>
                          <a:cs typeface="Calibri" panose="020F0502020204030204" pitchFamily="34" charset="0"/>
                        </a:rPr>
                        <a:t>356,32</a:t>
                      </a:r>
                      <a:endParaRPr lang="tr-TR" sz="1400" b="1" i="0" u="none" strike="noStrike" dirty="0">
                        <a:solidFill>
                          <a:srgbClr val="000000"/>
                        </a:solidFill>
                        <a:effectLst/>
                        <a:latin typeface="Calibri" panose="020F0502020204030204" pitchFamily="34" charset="0"/>
                        <a:cs typeface="Calibri" panose="020F0502020204030204" pitchFamily="34" charset="0"/>
                      </a:endParaRPr>
                    </a:p>
                  </a:txBody>
                  <a:tcPr marL="6220" marR="6220" marT="6220" marB="0" anchor="b">
                    <a:solidFill>
                      <a:schemeClr val="accent2"/>
                    </a:solidFill>
                  </a:tcPr>
                </a:tc>
                <a:tc>
                  <a:txBody>
                    <a:bodyPr/>
                    <a:lstStyle/>
                    <a:p>
                      <a:pPr algn="r" fontAlgn="b"/>
                      <a:r>
                        <a:rPr lang="tr-TR" sz="1400" b="1" u="none" strike="noStrike" dirty="0">
                          <a:effectLst/>
                          <a:latin typeface="Calibri" panose="020F0502020204030204" pitchFamily="34" charset="0"/>
                          <a:cs typeface="Calibri" panose="020F0502020204030204" pitchFamily="34" charset="0"/>
                        </a:rPr>
                        <a:t>16,20</a:t>
                      </a:r>
                      <a:endParaRPr lang="tr-TR" sz="1400" b="1" i="0" u="none" strike="noStrike" dirty="0">
                        <a:solidFill>
                          <a:srgbClr val="000000"/>
                        </a:solidFill>
                        <a:effectLst/>
                        <a:latin typeface="Calibri" panose="020F0502020204030204" pitchFamily="34" charset="0"/>
                        <a:cs typeface="Calibri" panose="020F0502020204030204" pitchFamily="34" charset="0"/>
                      </a:endParaRPr>
                    </a:p>
                  </a:txBody>
                  <a:tcPr marL="6220" marR="6220" marT="6220" marB="0" anchor="b">
                    <a:solidFill>
                      <a:schemeClr val="accent2"/>
                    </a:solidFill>
                  </a:tcPr>
                </a:tc>
                <a:tc>
                  <a:txBody>
                    <a:bodyPr/>
                    <a:lstStyle/>
                    <a:p>
                      <a:pPr algn="r" fontAlgn="b"/>
                      <a:r>
                        <a:rPr lang="tr-TR" sz="1400" b="1" u="none" strike="noStrike" dirty="0">
                          <a:effectLst/>
                          <a:latin typeface="Calibri" panose="020F0502020204030204" pitchFamily="34" charset="0"/>
                          <a:cs typeface="Calibri" panose="020F0502020204030204" pitchFamily="34" charset="0"/>
                        </a:rPr>
                        <a:t>133,76</a:t>
                      </a:r>
                      <a:endParaRPr lang="tr-TR" sz="1400" b="1" i="0" u="none" strike="noStrike" dirty="0">
                        <a:solidFill>
                          <a:srgbClr val="000000"/>
                        </a:solidFill>
                        <a:effectLst/>
                        <a:latin typeface="Calibri" panose="020F0502020204030204" pitchFamily="34" charset="0"/>
                        <a:cs typeface="Calibri" panose="020F0502020204030204" pitchFamily="34" charset="0"/>
                      </a:endParaRPr>
                    </a:p>
                  </a:txBody>
                  <a:tcPr marL="6220" marR="6220" marT="6220" marB="0" anchor="b">
                    <a:solidFill>
                      <a:schemeClr val="accent2"/>
                    </a:solidFill>
                  </a:tcPr>
                </a:tc>
                <a:tc>
                  <a:txBody>
                    <a:bodyPr/>
                    <a:lstStyle/>
                    <a:p>
                      <a:pPr algn="r" fontAlgn="b"/>
                      <a:r>
                        <a:rPr lang="tr-TR" sz="1400" b="1" u="none" strike="noStrike" dirty="0">
                          <a:effectLst/>
                          <a:latin typeface="Calibri" panose="020F0502020204030204" pitchFamily="34" charset="0"/>
                          <a:cs typeface="Calibri" panose="020F0502020204030204" pitchFamily="34" charset="0"/>
                        </a:rPr>
                        <a:t>6,08</a:t>
                      </a:r>
                      <a:endParaRPr lang="tr-TR" sz="1400" b="1" i="0" u="none" strike="noStrike" dirty="0">
                        <a:solidFill>
                          <a:srgbClr val="000000"/>
                        </a:solidFill>
                        <a:effectLst/>
                        <a:latin typeface="Calibri" panose="020F0502020204030204" pitchFamily="34" charset="0"/>
                        <a:cs typeface="Calibri" panose="020F0502020204030204" pitchFamily="34" charset="0"/>
                      </a:endParaRPr>
                    </a:p>
                  </a:txBody>
                  <a:tcPr marL="6220" marR="6220" marT="6220" marB="0" anchor="b">
                    <a:solidFill>
                      <a:schemeClr val="accent2"/>
                    </a:solidFill>
                  </a:tcPr>
                </a:tc>
                <a:extLst>
                  <a:ext uri="{0D108BD9-81ED-4DB2-BD59-A6C34878D82A}">
                    <a16:rowId xmlns:a16="http://schemas.microsoft.com/office/drawing/2014/main" xmlns="" val="10002"/>
                  </a:ext>
                </a:extLst>
              </a:tr>
              <a:tr h="458893">
                <a:tc>
                  <a:txBody>
                    <a:bodyPr/>
                    <a:lstStyle/>
                    <a:p>
                      <a:pPr algn="l" fontAlgn="b"/>
                      <a:r>
                        <a:rPr lang="tr-TR" sz="1400" b="1" u="none" strike="noStrike" dirty="0">
                          <a:effectLst/>
                          <a:latin typeface="Calibri" panose="020F0502020204030204" pitchFamily="34" charset="0"/>
                          <a:cs typeface="Calibri" panose="020F0502020204030204" pitchFamily="34" charset="0"/>
                        </a:rPr>
                        <a:t>ANKARA (DAĞILIM%)</a:t>
                      </a:r>
                      <a:endParaRPr lang="tr-TR" sz="1400" b="1" i="0" u="none" strike="noStrike" dirty="0">
                        <a:solidFill>
                          <a:srgbClr val="000000"/>
                        </a:solidFill>
                        <a:effectLst/>
                        <a:latin typeface="Calibri" panose="020F0502020204030204" pitchFamily="34" charset="0"/>
                        <a:cs typeface="Calibri" panose="020F0502020204030204" pitchFamily="34" charset="0"/>
                      </a:endParaRPr>
                    </a:p>
                  </a:txBody>
                  <a:tcPr marL="6220" marR="6220" marT="6220" marB="0" anchor="b">
                    <a:solidFill>
                      <a:schemeClr val="accent2"/>
                    </a:solidFill>
                  </a:tcPr>
                </a:tc>
                <a:tc>
                  <a:txBody>
                    <a:bodyPr/>
                    <a:lstStyle/>
                    <a:p>
                      <a:pPr algn="r" fontAlgn="b"/>
                      <a:r>
                        <a:rPr lang="tr-TR" sz="1400" b="1" u="none" strike="noStrike" dirty="0">
                          <a:effectLst/>
                          <a:latin typeface="Calibri" panose="020F0502020204030204" pitchFamily="34" charset="0"/>
                          <a:cs typeface="Calibri" panose="020F0502020204030204" pitchFamily="34" charset="0"/>
                        </a:rPr>
                        <a:t>10,43</a:t>
                      </a:r>
                      <a:endParaRPr lang="tr-TR" sz="1400" b="1" i="0" u="none" strike="noStrike" dirty="0">
                        <a:solidFill>
                          <a:srgbClr val="000000"/>
                        </a:solidFill>
                        <a:effectLst/>
                        <a:latin typeface="Calibri" panose="020F0502020204030204" pitchFamily="34" charset="0"/>
                        <a:cs typeface="Calibri" panose="020F0502020204030204" pitchFamily="34" charset="0"/>
                      </a:endParaRPr>
                    </a:p>
                  </a:txBody>
                  <a:tcPr marL="6220" marR="6220" marT="6220" marB="0" anchor="b">
                    <a:solidFill>
                      <a:schemeClr val="accent2"/>
                    </a:solidFill>
                  </a:tcPr>
                </a:tc>
                <a:tc>
                  <a:txBody>
                    <a:bodyPr/>
                    <a:lstStyle/>
                    <a:p>
                      <a:pPr algn="r" fontAlgn="b"/>
                      <a:r>
                        <a:rPr lang="tr-TR" sz="1400" b="1" u="none" strike="noStrike" dirty="0">
                          <a:effectLst/>
                          <a:latin typeface="Calibri" panose="020F0502020204030204" pitchFamily="34" charset="0"/>
                          <a:cs typeface="Calibri" panose="020F0502020204030204" pitchFamily="34" charset="0"/>
                        </a:rPr>
                        <a:t>7,37</a:t>
                      </a:r>
                      <a:endParaRPr lang="tr-TR" sz="1400" b="1" i="0" u="none" strike="noStrike" dirty="0">
                        <a:solidFill>
                          <a:srgbClr val="000000"/>
                        </a:solidFill>
                        <a:effectLst/>
                        <a:latin typeface="Calibri" panose="020F0502020204030204" pitchFamily="34" charset="0"/>
                        <a:cs typeface="Calibri" panose="020F0502020204030204" pitchFamily="34" charset="0"/>
                      </a:endParaRPr>
                    </a:p>
                  </a:txBody>
                  <a:tcPr marL="6220" marR="6220" marT="6220" marB="0" anchor="b">
                    <a:solidFill>
                      <a:schemeClr val="accent2"/>
                    </a:solidFill>
                  </a:tcPr>
                </a:tc>
                <a:tc>
                  <a:txBody>
                    <a:bodyPr/>
                    <a:lstStyle/>
                    <a:p>
                      <a:pPr algn="r" fontAlgn="b"/>
                      <a:r>
                        <a:rPr lang="tr-TR" sz="1400" b="1" u="none" strike="noStrike" dirty="0">
                          <a:effectLst/>
                          <a:latin typeface="Calibri" panose="020F0502020204030204" pitchFamily="34" charset="0"/>
                          <a:cs typeface="Calibri" panose="020F0502020204030204" pitchFamily="34" charset="0"/>
                        </a:rPr>
                        <a:t>6,13</a:t>
                      </a:r>
                      <a:endParaRPr lang="tr-TR" sz="1400" b="1" i="0" u="none" strike="noStrike" dirty="0">
                        <a:solidFill>
                          <a:srgbClr val="000000"/>
                        </a:solidFill>
                        <a:effectLst/>
                        <a:latin typeface="Calibri" panose="020F0502020204030204" pitchFamily="34" charset="0"/>
                        <a:cs typeface="Calibri" panose="020F0502020204030204" pitchFamily="34" charset="0"/>
                      </a:endParaRPr>
                    </a:p>
                  </a:txBody>
                  <a:tcPr marL="6220" marR="6220" marT="6220" marB="0" anchor="b">
                    <a:solidFill>
                      <a:schemeClr val="accent2"/>
                    </a:solidFill>
                  </a:tcPr>
                </a:tc>
                <a:tc>
                  <a:txBody>
                    <a:bodyPr/>
                    <a:lstStyle/>
                    <a:p>
                      <a:pPr algn="l" fontAlgn="b"/>
                      <a:endParaRPr lang="tr-TR" sz="1400" b="1" i="0" u="none" strike="noStrike" dirty="0">
                        <a:solidFill>
                          <a:srgbClr val="000000"/>
                        </a:solidFill>
                        <a:effectLst/>
                        <a:latin typeface="Calibri" panose="020F0502020204030204" pitchFamily="34" charset="0"/>
                        <a:cs typeface="Calibri" panose="020F0502020204030204" pitchFamily="34" charset="0"/>
                      </a:endParaRPr>
                    </a:p>
                  </a:txBody>
                  <a:tcPr marL="6220" marR="6220" marT="6220" marB="0" anchor="b">
                    <a:solidFill>
                      <a:schemeClr val="accent2"/>
                    </a:solidFill>
                  </a:tcPr>
                </a:tc>
                <a:tc>
                  <a:txBody>
                    <a:bodyPr/>
                    <a:lstStyle/>
                    <a:p>
                      <a:pPr algn="l" fontAlgn="b"/>
                      <a:endParaRPr lang="tr-TR" sz="1400" b="1" i="0" u="none" strike="noStrike" dirty="0">
                        <a:solidFill>
                          <a:srgbClr val="000000"/>
                        </a:solidFill>
                        <a:effectLst/>
                        <a:latin typeface="Calibri" panose="020F0502020204030204" pitchFamily="34" charset="0"/>
                        <a:cs typeface="Calibri" panose="020F0502020204030204" pitchFamily="34" charset="0"/>
                      </a:endParaRPr>
                    </a:p>
                  </a:txBody>
                  <a:tcPr marL="6220" marR="6220" marT="6220" marB="0" anchor="b">
                    <a:solidFill>
                      <a:schemeClr val="accent2"/>
                    </a:solidFill>
                  </a:tcPr>
                </a:tc>
                <a:tc>
                  <a:txBody>
                    <a:bodyPr/>
                    <a:lstStyle/>
                    <a:p>
                      <a:pPr algn="l" fontAlgn="b"/>
                      <a:endParaRPr lang="tr-TR" sz="1400" b="1" i="0" u="none" strike="noStrike" dirty="0">
                        <a:solidFill>
                          <a:srgbClr val="000000"/>
                        </a:solidFill>
                        <a:effectLst/>
                        <a:latin typeface="Calibri" panose="020F0502020204030204" pitchFamily="34" charset="0"/>
                        <a:cs typeface="Calibri" panose="020F0502020204030204" pitchFamily="34" charset="0"/>
                      </a:endParaRPr>
                    </a:p>
                  </a:txBody>
                  <a:tcPr marL="6220" marR="6220" marT="6220" marB="0" anchor="b">
                    <a:solidFill>
                      <a:schemeClr val="accent2"/>
                    </a:solidFill>
                  </a:tcPr>
                </a:tc>
                <a:tc>
                  <a:txBody>
                    <a:bodyPr/>
                    <a:lstStyle/>
                    <a:p>
                      <a:pPr algn="l" fontAlgn="b"/>
                      <a:endParaRPr lang="tr-TR" sz="1400" b="1" i="0" u="none" strike="noStrike" dirty="0">
                        <a:solidFill>
                          <a:srgbClr val="000000"/>
                        </a:solidFill>
                        <a:effectLst/>
                        <a:latin typeface="Calibri" panose="020F0502020204030204" pitchFamily="34" charset="0"/>
                        <a:cs typeface="Calibri" panose="020F0502020204030204" pitchFamily="34" charset="0"/>
                      </a:endParaRPr>
                    </a:p>
                  </a:txBody>
                  <a:tcPr marL="6220" marR="6220" marT="6220" marB="0" anchor="b">
                    <a:solidFill>
                      <a:schemeClr val="accent2"/>
                    </a:solidFill>
                  </a:tcPr>
                </a:tc>
                <a:extLst>
                  <a:ext uri="{0D108BD9-81ED-4DB2-BD59-A6C34878D82A}">
                    <a16:rowId xmlns:a16="http://schemas.microsoft.com/office/drawing/2014/main" xmlns="" val="10003"/>
                  </a:ext>
                </a:extLst>
              </a:tr>
            </a:tbl>
          </a:graphicData>
        </a:graphic>
      </p:graphicFrame>
      <p:sp>
        <p:nvSpPr>
          <p:cNvPr id="4" name="Dikdörtgen 3"/>
          <p:cNvSpPr/>
          <p:nvPr/>
        </p:nvSpPr>
        <p:spPr>
          <a:xfrm>
            <a:off x="3669907" y="239482"/>
            <a:ext cx="4929939" cy="461665"/>
          </a:xfrm>
          <a:prstGeom prst="rect">
            <a:avLst/>
          </a:prstGeom>
        </p:spPr>
        <p:txBody>
          <a:bodyPr wrap="none">
            <a:spAutoFit/>
          </a:bodyPr>
          <a:lstStyle/>
          <a:p>
            <a:r>
              <a:rPr lang="tr-TR" sz="2400" b="1" dirty="0">
                <a:solidFill>
                  <a:schemeClr val="bg2"/>
                </a:solidFill>
                <a:latin typeface="Calibri" panose="020F0502020204030204" pitchFamily="34" charset="0"/>
                <a:cs typeface="Calibri" panose="020F0502020204030204" pitchFamily="34" charset="0"/>
              </a:rPr>
              <a:t>(</a:t>
            </a:r>
            <a:r>
              <a:rPr lang="tr-TR" sz="2400" b="1" dirty="0" smtClean="0">
                <a:solidFill>
                  <a:schemeClr val="bg2"/>
                </a:solidFill>
                <a:latin typeface="Calibri" panose="020F0502020204030204" pitchFamily="34" charset="0"/>
                <a:cs typeface="Calibri" panose="020F0502020204030204" pitchFamily="34" charset="0"/>
              </a:rPr>
              <a:t>TÜRKİYE –ANKARA KARŞILAŞTIRMA)</a:t>
            </a:r>
            <a:endParaRPr lang="tr-TR" sz="2400" b="1"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766436"/>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1511166" y="1955198"/>
            <a:ext cx="8534400" cy="1508125"/>
          </a:xfrm>
        </p:spPr>
        <p:txBody>
          <a:bodyPr/>
          <a:lstStyle/>
          <a:p>
            <a:pPr algn="ctr"/>
            <a:r>
              <a:rPr lang="tr-TR" b="1" dirty="0" smtClean="0">
                <a:latin typeface="Calibri" panose="020F0502020204030204" pitchFamily="34" charset="0"/>
                <a:cs typeface="Calibri" panose="020F0502020204030204" pitchFamily="34" charset="0"/>
              </a:rPr>
              <a:t>MHRS’DE KAVRAMLAR </a:t>
            </a:r>
            <a:endParaRPr lang="tr-TR"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263365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641683" y="1574721"/>
            <a:ext cx="10783503" cy="590931"/>
          </a:xfrm>
          <a:prstGeom prst="rect">
            <a:avLst/>
          </a:prstGeom>
        </p:spPr>
        <p:txBody>
          <a:bodyPr wrap="square">
            <a:spAutoFit/>
          </a:bodyPr>
          <a:lstStyle/>
          <a:p>
            <a:pPr lvl="0" algn="just" fontAlgn="base">
              <a:lnSpc>
                <a:spcPct val="90000"/>
              </a:lnSpc>
              <a:spcBef>
                <a:spcPts val="1200"/>
              </a:spcBef>
              <a:defRPr/>
            </a:pPr>
            <a:r>
              <a:rPr lang="tr-TR" b="1" dirty="0">
                <a:solidFill>
                  <a:srgbClr val="FF0000"/>
                </a:solidFill>
                <a:latin typeface="Calibri" panose="020F0502020204030204" pitchFamily="34" charset="0"/>
                <a:cs typeface="Calibri" panose="020F0502020204030204" pitchFamily="34" charset="0"/>
              </a:rPr>
              <a:t>Hekim Çalışma Cetveli : </a:t>
            </a:r>
            <a:r>
              <a:rPr lang="tr-TR" b="1" dirty="0">
                <a:solidFill>
                  <a:schemeClr val="bg2">
                    <a:lumMod val="25000"/>
                  </a:schemeClr>
                </a:solidFill>
                <a:latin typeface="Calibri" panose="020F0502020204030204" pitchFamily="34" charset="0"/>
                <a:cs typeface="Calibri" panose="020F0502020204030204" pitchFamily="34" charset="0"/>
              </a:rPr>
              <a:t>Bir hekimin mesaisinin tüm zaman dilimlerini ihtiva eden çalışma programdır. MHRS randevuları hekim çalışma cetvelleri üzerinden verilmektedir.</a:t>
            </a:r>
          </a:p>
        </p:txBody>
      </p:sp>
      <p:pic>
        <p:nvPicPr>
          <p:cNvPr id="9" name="Resim 8"/>
          <p:cNvPicPr>
            <a:picLocks noChangeAspect="1"/>
          </p:cNvPicPr>
          <p:nvPr/>
        </p:nvPicPr>
        <p:blipFill>
          <a:blip r:embed="rId2"/>
          <a:stretch>
            <a:fillRect/>
          </a:stretch>
        </p:blipFill>
        <p:spPr>
          <a:xfrm>
            <a:off x="641682" y="2233061"/>
            <a:ext cx="3988069" cy="3356634"/>
          </a:xfrm>
          <a:prstGeom prst="rect">
            <a:avLst/>
          </a:prstGeom>
        </p:spPr>
      </p:pic>
      <p:sp>
        <p:nvSpPr>
          <p:cNvPr id="4" name="Dikdörtgen 3"/>
          <p:cNvSpPr/>
          <p:nvPr/>
        </p:nvSpPr>
        <p:spPr>
          <a:xfrm>
            <a:off x="4517054" y="174087"/>
            <a:ext cx="3333932" cy="461665"/>
          </a:xfrm>
          <a:prstGeom prst="rect">
            <a:avLst/>
          </a:prstGeom>
        </p:spPr>
        <p:txBody>
          <a:bodyPr wrap="square">
            <a:spAutoFit/>
          </a:bodyPr>
          <a:lstStyle/>
          <a:p>
            <a:r>
              <a:rPr lang="tr-TR" sz="2400" b="1" dirty="0" smtClean="0">
                <a:solidFill>
                  <a:schemeClr val="bg1"/>
                </a:solidFill>
                <a:latin typeface="Calibri" panose="020F0502020204030204" pitchFamily="34" charset="0"/>
                <a:cs typeface="Calibri" panose="020F0502020204030204" pitchFamily="34" charset="0"/>
              </a:rPr>
              <a:t>HEKİM ÇALIŞMA CETVELİ</a:t>
            </a:r>
            <a:endParaRPr lang="tr-TR" sz="2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3333187"/>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4_Dilim">
  <a:themeElements>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Dilim">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unu1" id="{46252475-8229-5541-8547-C214B7CAFC06}" vid="{CA8C4683-EB87-A147-BAEA-54E35F4DE700}"/>
    </a:ext>
  </a:extLst>
</a:theme>
</file>

<file path=ppt/theme/theme2.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unu1" id="{46252475-8229-5541-8547-C214B7CAFC06}" vid="{CA8C4683-EB87-A147-BAEA-54E35F4DE700}"/>
    </a:ext>
  </a:extLst>
</a:theme>
</file>

<file path=ppt/theme/theme5.xml><?xml version="1.0" encoding="utf-8"?>
<a:theme xmlns:a="http://schemas.openxmlformats.org/drawingml/2006/main" name="6_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unu1" id="{46252475-8229-5541-8547-C214B7CAFC06}" vid="{CA8C4683-EB87-A147-BAEA-54E35F4DE700}"/>
    </a:ext>
  </a:extLst>
</a:theme>
</file>

<file path=ppt/theme/theme6.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26358</TotalTime>
  <Words>2629</Words>
  <Application>Microsoft Office PowerPoint</Application>
  <PresentationFormat>Geniş ekran</PresentationFormat>
  <Paragraphs>497</Paragraphs>
  <Slides>48</Slides>
  <Notes>14</Notes>
  <HiddenSlides>0</HiddenSlides>
  <MMClips>0</MMClips>
  <ScaleCrop>false</ScaleCrop>
  <HeadingPairs>
    <vt:vector size="6" baseType="variant">
      <vt:variant>
        <vt:lpstr>Kullanılan Yazı Tipleri</vt:lpstr>
      </vt:variant>
      <vt:variant>
        <vt:i4>13</vt:i4>
      </vt:variant>
      <vt:variant>
        <vt:lpstr>Tema</vt:lpstr>
      </vt:variant>
      <vt:variant>
        <vt:i4>5</vt:i4>
      </vt:variant>
      <vt:variant>
        <vt:lpstr>Slayt Başlıkları</vt:lpstr>
      </vt:variant>
      <vt:variant>
        <vt:i4>48</vt:i4>
      </vt:variant>
    </vt:vector>
  </HeadingPairs>
  <TitlesOfParts>
    <vt:vector size="66" baseType="lpstr">
      <vt:lpstr>Arial</vt:lpstr>
      <vt:lpstr>Caclibri</vt:lpstr>
      <vt:lpstr>Calibri</vt:lpstr>
      <vt:lpstr>Calibri Light</vt:lpstr>
      <vt:lpstr>Century Gothic</vt:lpstr>
      <vt:lpstr>等线</vt:lpstr>
      <vt:lpstr>等线 Light</vt:lpstr>
      <vt:lpstr>Myriad Web Pro</vt:lpstr>
      <vt:lpstr>Times New Roman</vt:lpstr>
      <vt:lpstr>Verdana</vt:lpstr>
      <vt:lpstr>Wingdings</vt:lpstr>
      <vt:lpstr>Wingdings 3</vt:lpstr>
      <vt:lpstr>幼圆</vt:lpstr>
      <vt:lpstr>4_Dilim</vt:lpstr>
      <vt:lpstr>Özel Tasarım</vt:lpstr>
      <vt:lpstr>1_Özel Tasarım</vt:lpstr>
      <vt:lpstr>5_Dilim</vt:lpstr>
      <vt:lpstr>6_Dilim</vt:lpstr>
      <vt:lpstr>PowerPoint Sunusu</vt:lpstr>
      <vt:lpstr>PowerPoint Sunusu</vt:lpstr>
      <vt:lpstr>PowerPoint Sunusu</vt:lpstr>
      <vt:lpstr>PowerPoint Sunusu</vt:lpstr>
      <vt:lpstr>PowerPoint Sunusu</vt:lpstr>
      <vt:lpstr>2018 yılı mhrs genel durumu </vt:lpstr>
      <vt:lpstr>PowerPoint Sunusu</vt:lpstr>
      <vt:lpstr>MHRS’DE KAVRAMLAR </vt:lpstr>
      <vt:lpstr>PowerPoint Sunusu</vt:lpstr>
      <vt:lpstr>PowerPoint Sunusu</vt:lpstr>
      <vt:lpstr>Hekim Çalışma Cetvelleri İle İlgili Beklentiler</vt:lpstr>
      <vt:lpstr>PowerPoint Sunusu</vt:lpstr>
      <vt:lpstr>PowerPoint Sunusu</vt:lpstr>
      <vt:lpstr>PowerPoint Sunusu</vt:lpstr>
      <vt:lpstr>PowerPoint Sunusu</vt:lpstr>
      <vt:lpstr>PowerPoint Sunusu</vt:lpstr>
      <vt:lpstr>PowerPoint Sunusu</vt:lpstr>
      <vt:lpstr>Yeşil liste uygulaması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MHRS-ÇKYS ENTEGRASYONU</vt:lpstr>
      <vt:lpstr>MHRS-ÇKYS UYUMSUZLUK NEDENLERİ</vt:lpstr>
      <vt:lpstr>PowerPoint Sunusu</vt:lpstr>
      <vt:lpstr>VERİMLİLİK KARNESİNDE MHRS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GANİ FIRAT ŞEN</dc:creator>
  <cp:lastModifiedBy>Administrator</cp:lastModifiedBy>
  <cp:revision>547</cp:revision>
  <cp:lastPrinted>2018-10-15T10:55:18Z</cp:lastPrinted>
  <dcterms:created xsi:type="dcterms:W3CDTF">2018-04-11T13:01:04Z</dcterms:created>
  <dcterms:modified xsi:type="dcterms:W3CDTF">2019-02-08T08:18:42Z</dcterms:modified>
</cp:coreProperties>
</file>