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9" r:id="rId1"/>
  </p:sldMasterIdLst>
  <p:notesMasterIdLst>
    <p:notesMasterId r:id="rId29"/>
  </p:notesMasterIdLst>
  <p:sldIdLst>
    <p:sldId id="278" r:id="rId2"/>
    <p:sldId id="298" r:id="rId3"/>
    <p:sldId id="287" r:id="rId4"/>
    <p:sldId id="288" r:id="rId5"/>
    <p:sldId id="285" r:id="rId6"/>
    <p:sldId id="289" r:id="rId7"/>
    <p:sldId id="290" r:id="rId8"/>
    <p:sldId id="286" r:id="rId9"/>
    <p:sldId id="291" r:id="rId10"/>
    <p:sldId id="264" r:id="rId11"/>
    <p:sldId id="266" r:id="rId12"/>
    <p:sldId id="276" r:id="rId13"/>
    <p:sldId id="282" r:id="rId14"/>
    <p:sldId id="283" r:id="rId15"/>
    <p:sldId id="299" r:id="rId16"/>
    <p:sldId id="273" r:id="rId17"/>
    <p:sldId id="279" r:id="rId18"/>
    <p:sldId id="274" r:id="rId19"/>
    <p:sldId id="280" r:id="rId20"/>
    <p:sldId id="275" r:id="rId21"/>
    <p:sldId id="281" r:id="rId22"/>
    <p:sldId id="292" r:id="rId23"/>
    <p:sldId id="294" r:id="rId24"/>
    <p:sldId id="296" r:id="rId25"/>
    <p:sldId id="295" r:id="rId26"/>
    <p:sldId id="297" r:id="rId27"/>
    <p:sldId id="277" r:id="rId28"/>
  </p:sldIdLst>
  <p:sldSz cx="9144000" cy="6858000" type="screen4x3"/>
  <p:notesSz cx="9144000" cy="6858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39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A2BA8BF-A507-41BF-AEBB-2691CA3D1598}" type="datetimeFigureOut">
              <a:rPr lang="tr-TR"/>
              <a:pPr>
                <a:defRPr/>
              </a:pPr>
              <a:t>05.02.2019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6A720AC-C316-4814-9F40-8FC9F5D386D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A50263-7862-4B55-AF5F-94DBF5530EB2}" type="datetimeFigureOut">
              <a:rPr lang="tr-TR" smtClean="0"/>
              <a:pPr>
                <a:defRPr/>
              </a:pPr>
              <a:t>05.02.2019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C8BA0-2CAE-48C7-9521-9596F82CFE5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E2077C-3B6F-433E-B2C8-5209701A4782}" type="datetimeFigureOut">
              <a:rPr lang="tr-TR" smtClean="0"/>
              <a:pPr>
                <a:defRPr/>
              </a:pPr>
              <a:t>05.02.2019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ECE02-4A1D-426E-9919-E9E8C707CA6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CA3D6C-DC78-4096-803C-11FDA826A88B}" type="datetimeFigureOut">
              <a:rPr lang="tr-TR" smtClean="0"/>
              <a:pPr>
                <a:defRPr/>
              </a:pPr>
              <a:t>05.02.2019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9E5C2D-982E-42AB-9D63-4BD7417AED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2FA186-9777-4C8F-96FF-BE40CC57D750}" type="datetimeFigureOut">
              <a:rPr lang="tr-TR" smtClean="0"/>
              <a:pPr>
                <a:defRPr/>
              </a:pPr>
              <a:t>05.02.2019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C02B4A-A70D-4852-975D-25303EAE301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96F746-A4B3-426F-A9F9-D8EE204E0F43}" type="datetimeFigureOut">
              <a:rPr lang="tr-TR" smtClean="0"/>
              <a:pPr>
                <a:defRPr/>
              </a:pPr>
              <a:t>05.02.2019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DFDDAB-068B-4554-A007-BD1CF762C80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D1908F-F28C-4B4B-B4B0-304A6A156DC1}" type="datetimeFigureOut">
              <a:rPr lang="tr-TR" smtClean="0"/>
              <a:pPr>
                <a:defRPr/>
              </a:pPr>
              <a:t>05.02.2019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C8897-A829-439B-A60C-842ECA50733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F761F1-F291-4971-94C8-CC011B122287}" type="datetimeFigureOut">
              <a:rPr lang="tr-TR" smtClean="0"/>
              <a:pPr>
                <a:defRPr/>
              </a:pPr>
              <a:t>05.02.2019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BE7075-09F1-4FBC-ADE8-84019408532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3FF23F-7201-4972-9FF6-34B2B2DCE352}" type="datetimeFigureOut">
              <a:rPr lang="tr-TR" smtClean="0"/>
              <a:pPr>
                <a:defRPr/>
              </a:pPr>
              <a:t>05.02.2019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27E36-DD9B-4146-A63D-B5BD544F5D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2B79C6-2B55-4E03-B0A7-0C324144605F}" type="datetimeFigureOut">
              <a:rPr lang="tr-TR" smtClean="0"/>
              <a:pPr>
                <a:defRPr/>
              </a:pPr>
              <a:t>05.02.2019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BC6B7-07E0-43AF-8426-24DCA4C5406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FC9B16-EF18-4748-BE54-FA0B02046E5A}" type="datetimeFigureOut">
              <a:rPr lang="tr-TR" smtClean="0"/>
              <a:pPr>
                <a:defRPr/>
              </a:pPr>
              <a:t>05.02.2019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4BAB3B-D4A7-484C-A617-81D45DF65055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982051-9BCF-4414-9F62-2D37573103FA}" type="datetimeFigureOut">
              <a:rPr lang="tr-TR" smtClean="0"/>
              <a:pPr>
                <a:defRPr/>
              </a:pPr>
              <a:t>05.02.2019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90932B-D86D-4217-BB89-1E921807A6D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903BD12-0EFB-4A1E-8D7D-D801A95A3D68}" type="datetimeFigureOut">
              <a:rPr lang="tr-TR" smtClean="0"/>
              <a:pPr>
                <a:defRPr/>
              </a:pPr>
              <a:t>05.02.2019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AFD7186-FC3D-4DCA-B95B-91A85A47708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643306" y="5214950"/>
            <a:ext cx="2171688" cy="997446"/>
          </a:xfrm>
        </p:spPr>
        <p:txBody>
          <a:bodyPr>
            <a:normAutofit fontScale="70000" lnSpcReduction="20000"/>
          </a:bodyPr>
          <a:lstStyle/>
          <a:p>
            <a:pPr indent="-274320" algn="ctr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chemeClr val="tx1"/>
                </a:solidFill>
                <a:cs typeface="Times New Roman" pitchFamily="18" charset="0"/>
              </a:rPr>
              <a:t>Dr. Gülten KIYAK</a:t>
            </a:r>
          </a:p>
          <a:p>
            <a:pPr indent="-274320" algn="ctr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chemeClr val="tx1"/>
                </a:solidFill>
                <a:cs typeface="Times New Roman" pitchFamily="18" charset="0"/>
              </a:rPr>
              <a:t>                                       </a:t>
            </a:r>
            <a:r>
              <a:rPr lang="tr-TR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tr-TR" dirty="0" smtClean="0">
                <a:solidFill>
                  <a:schemeClr val="tx1"/>
                </a:solidFill>
                <a:cs typeface="Times New Roman" pitchFamily="18" charset="0"/>
              </a:rPr>
              <a:t>                                        Başhekim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4" name="3 Resim" descr="C:\Users\kalitemeryem\AppData\Local\Microsoft\Windows\Temporary Internet Files\Content.Word\YENİ 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94421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Resim" descr="C:\Users\kalitebirimi_burcu\Desktop\indi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260648"/>
            <a:ext cx="194421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Başlık"/>
          <p:cNvSpPr txBox="1">
            <a:spLocks/>
          </p:cNvSpPr>
          <p:nvPr/>
        </p:nvSpPr>
        <p:spPr>
          <a:xfrm>
            <a:off x="2357422" y="214290"/>
            <a:ext cx="4176464" cy="164016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small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T.C.</a:t>
            </a:r>
            <a:br>
              <a:rPr kumimoji="0" lang="tr-TR" sz="2400" b="1" i="0" u="none" strike="noStrike" kern="1200" cap="small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tr-TR" sz="2400" b="1" i="0" u="none" strike="noStrike" kern="1200" cap="small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YILDIRIM BEYAZIT ÜNİVERSİTESİ</a:t>
            </a:r>
            <a:r>
              <a:rPr kumimoji="0" lang="tr-TR" sz="24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/>
            </a:r>
            <a:br>
              <a:rPr kumimoji="0" lang="tr-TR" sz="24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</a:br>
            <a:endParaRPr kumimoji="0" lang="tr-TR" sz="2400" b="1" i="0" u="none" strike="noStrike" kern="1200" cap="sm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785786" y="2428868"/>
            <a:ext cx="8229600" cy="1756792"/>
          </a:xfrm>
          <a:prstGeom prst="rect">
            <a:avLst/>
          </a:prstGeom>
        </p:spPr>
        <p:txBody>
          <a:bodyPr vert="horz" lIns="45720" tIns="0" rIns="45720" bIns="0" anchor="b">
            <a:normAutofit fontScale="975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800" b="1" i="0" u="none" strike="noStrike" kern="1200" cap="all" spc="0" normalizeH="0" baseline="0" noProof="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YENİMAHALLE EĞİTİM VE ARAŞTIRMA HASTANESİ</a:t>
            </a:r>
            <a:endParaRPr kumimoji="0" lang="tr-TR" sz="4800" b="1" i="0" u="none" strike="noStrike" kern="1200" cap="all" spc="0" normalizeH="0" baseline="0" noProof="0" dirty="0">
              <a:ln w="6350">
                <a:noFill/>
              </a:ln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692150"/>
            <a:ext cx="8642350" cy="7096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15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tr-TR" sz="3100" b="1" dirty="0" smtClean="0">
                <a:latin typeface="+mn-lt"/>
                <a:cs typeface="Times New Roman" pitchFamily="18" charset="0"/>
              </a:rPr>
              <a:t>MERKEZİ HASTANE RANDEVU SİSTEMİ  ÇALIŞMA USUL VE ESASLARI HAKKINDA YÖNERGE</a:t>
            </a:r>
            <a:r>
              <a:rPr lang="tr-TR" sz="3100" dirty="0" smtClean="0">
                <a:latin typeface="+mn-lt"/>
                <a:cs typeface="Times New Roman" pitchFamily="18" charset="0"/>
              </a:rPr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928802"/>
            <a:ext cx="8642350" cy="43894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400" b="1" dirty="0" smtClean="0"/>
              <a:t>Amaç ve kapsam </a:t>
            </a:r>
            <a:endParaRPr lang="tr-TR" sz="2400" dirty="0" smtClean="0"/>
          </a:p>
          <a:p>
            <a:pPr eaLnBrk="1" hangingPunct="1">
              <a:lnSpc>
                <a:spcPct val="90000"/>
              </a:lnSpc>
            </a:pPr>
            <a:r>
              <a:rPr lang="tr-TR" sz="2400" b="1" dirty="0" smtClean="0"/>
              <a:t>MADDE 1</a:t>
            </a:r>
            <a:r>
              <a:rPr lang="tr-TR" sz="2400" dirty="0" smtClean="0"/>
              <a:t>- (1) Bu Yönergenin amacı; Sağlık Bakanlığı ve bağlı kuruluşlarında ikinci ve üçüncü basamak sağlık kurumları ile ağız ve diş sağlığı merkezlerinde Merkezi Randevu Projesi çerçevesinde verilecek muayene randevu hizmetlerine ilişkin usul ve esasları düzenlemektir. 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b="1" dirty="0" smtClean="0"/>
              <a:t>Dayanak </a:t>
            </a:r>
            <a:endParaRPr lang="tr-TR" sz="2400" dirty="0" smtClean="0"/>
          </a:p>
          <a:p>
            <a:pPr eaLnBrk="1" hangingPunct="1">
              <a:lnSpc>
                <a:spcPct val="90000"/>
              </a:lnSpc>
            </a:pPr>
            <a:r>
              <a:rPr lang="tr-TR" sz="2400" b="1" dirty="0" smtClean="0"/>
              <a:t>MADDE 2</a:t>
            </a:r>
            <a:r>
              <a:rPr lang="tr-TR" sz="2400" dirty="0" smtClean="0"/>
              <a:t>- (1) Bu Yönerge, 663 sayılı Sağlık Bakanlığı ve Bağlı Kuruluşlarının Teşkilat ve Görevleri Hakkında Kanun Hükmünde Kararnamenin 40 </a:t>
            </a:r>
            <a:r>
              <a:rPr lang="tr-TR" sz="2400" dirty="0" err="1" smtClean="0"/>
              <a:t>ıncı</a:t>
            </a:r>
            <a:r>
              <a:rPr lang="tr-TR" sz="2400" dirty="0" smtClean="0"/>
              <a:t> maddesine dayanılarak hazırlanmıştır. </a:t>
            </a:r>
          </a:p>
          <a:p>
            <a:pPr eaLnBrk="1" hangingPunct="1">
              <a:lnSpc>
                <a:spcPct val="90000"/>
              </a:lnSpc>
            </a:pPr>
            <a:endParaRPr lang="tr-TR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857232"/>
            <a:ext cx="8464579" cy="51847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tr-TR" sz="2800" b="1" dirty="0" smtClean="0"/>
              <a:t>           KİŞİSEL VERİLERİN MAHREMİYETİ </a:t>
            </a:r>
            <a:endParaRPr lang="tr-TR" sz="2800" dirty="0" smtClean="0"/>
          </a:p>
          <a:p>
            <a:pPr eaLnBrk="1" hangingPunct="1">
              <a:lnSpc>
                <a:spcPct val="90000"/>
              </a:lnSpc>
            </a:pPr>
            <a:endParaRPr lang="tr-TR" sz="2800" b="1" dirty="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tr-TR" sz="2800" b="1" dirty="0" smtClean="0"/>
              <a:t>    MADDE 4 </a:t>
            </a:r>
            <a:endParaRPr lang="tr-TR" sz="2800" dirty="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tr-TR" sz="2800" dirty="0" smtClean="0"/>
              <a:t>                     (1) Hastane Bilgi Yönetim Sisteminin her aşamasında, sağlık hizmetinin verilmesi sebebiyle edinilen kişisel sağlık ve hastalık bilgilerinin, gizliliği muhafaza edilir.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tr-TR" sz="2800" dirty="0" smtClean="0"/>
              <a:t>                      (2) HBYS–MHRS Entegrasyonu sürecinde kişisel sağlık ve hastalık bilgilerinin mahremiyetinin sağlanması için Bakanlık, Kurum, Sağlık Müdürlükleri ve Hastaneler gerekli önleyici ve güvenlik tedbirlerini alır.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4 Başlık"/>
          <p:cNvSpPr>
            <a:spLocks noGrp="1"/>
          </p:cNvSpPr>
          <p:nvPr>
            <p:ph type="title"/>
          </p:nvPr>
        </p:nvSpPr>
        <p:spPr>
          <a:xfrm>
            <a:off x="357158" y="1000108"/>
            <a:ext cx="8229600" cy="779462"/>
          </a:xfrm>
        </p:spPr>
        <p:txBody>
          <a:bodyPr/>
          <a:lstStyle/>
          <a:p>
            <a:pPr algn="ctr" eaLnBrk="1" hangingPunct="1"/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KARŞILAŞILAN SORUNLAR</a:t>
            </a:r>
          </a:p>
        </p:txBody>
      </p:sp>
      <p:sp>
        <p:nvSpPr>
          <p:cNvPr id="14338" name="2 İçerik Yer Tutucusu"/>
          <p:cNvSpPr>
            <a:spLocks noGrp="1"/>
          </p:cNvSpPr>
          <p:nvPr>
            <p:ph idx="1"/>
          </p:nvPr>
        </p:nvSpPr>
        <p:spPr>
          <a:xfrm>
            <a:off x="428596" y="2285992"/>
            <a:ext cx="8229600" cy="2587629"/>
          </a:xfrm>
        </p:spPr>
        <p:txBody>
          <a:bodyPr/>
          <a:lstStyle/>
          <a:p>
            <a:pPr eaLnBrk="1" hangingPunct="1"/>
            <a:endParaRPr lang="tr-TR" sz="3200" dirty="0" smtClean="0">
              <a:cs typeface="Times New Roman" pitchFamily="18" charset="0"/>
            </a:endParaRPr>
          </a:p>
          <a:p>
            <a:pPr eaLnBrk="1" hangingPunct="1"/>
            <a:r>
              <a:rPr lang="tr-TR" sz="3200" dirty="0" smtClean="0">
                <a:cs typeface="Times New Roman" pitchFamily="18" charset="0"/>
              </a:rPr>
              <a:t>Doktor çalışma listelerinin geç belirlenmesi</a:t>
            </a:r>
          </a:p>
          <a:p>
            <a:pPr eaLnBrk="1" hangingPunct="1">
              <a:buNone/>
            </a:pPr>
            <a:endParaRPr lang="tr-TR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4 Başlık"/>
          <p:cNvSpPr>
            <a:spLocks noGrp="1"/>
          </p:cNvSpPr>
          <p:nvPr>
            <p:ph type="title"/>
          </p:nvPr>
        </p:nvSpPr>
        <p:spPr>
          <a:xfrm>
            <a:off x="357158" y="857232"/>
            <a:ext cx="8229600" cy="779462"/>
          </a:xfrm>
        </p:spPr>
        <p:txBody>
          <a:bodyPr/>
          <a:lstStyle/>
          <a:p>
            <a:pPr algn="ctr" eaLnBrk="1" hangingPunct="1"/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KARŞILAŞILAN SORUNLAR</a:t>
            </a:r>
          </a:p>
        </p:txBody>
      </p:sp>
      <p:sp>
        <p:nvSpPr>
          <p:cNvPr id="14338" name="2 İçerik Yer Tutucusu"/>
          <p:cNvSpPr>
            <a:spLocks noGrp="1"/>
          </p:cNvSpPr>
          <p:nvPr>
            <p:ph idx="1"/>
          </p:nvPr>
        </p:nvSpPr>
        <p:spPr>
          <a:xfrm>
            <a:off x="500034" y="2357430"/>
            <a:ext cx="8229600" cy="2301877"/>
          </a:xfrm>
        </p:spPr>
        <p:txBody>
          <a:bodyPr/>
          <a:lstStyle/>
          <a:p>
            <a:endParaRPr lang="tr-TR" sz="2800" dirty="0" smtClean="0">
              <a:cs typeface="Times New Roman" pitchFamily="18" charset="0"/>
            </a:endParaRPr>
          </a:p>
          <a:p>
            <a:r>
              <a:rPr lang="tr-TR" sz="2800" dirty="0" smtClean="0">
                <a:cs typeface="Times New Roman" pitchFamily="18" charset="0"/>
              </a:rPr>
              <a:t>Hastanemize randevusuz gelen hasta başvurusunun daha fazla olması</a:t>
            </a:r>
          </a:p>
          <a:p>
            <a:pPr eaLnBrk="1" hangingPunct="1">
              <a:buNone/>
            </a:pPr>
            <a:endParaRPr lang="tr-TR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tr-TR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4 Başlık"/>
          <p:cNvSpPr>
            <a:spLocks noGrp="1"/>
          </p:cNvSpPr>
          <p:nvPr>
            <p:ph type="title"/>
          </p:nvPr>
        </p:nvSpPr>
        <p:spPr>
          <a:xfrm>
            <a:off x="285720" y="1500174"/>
            <a:ext cx="8229600" cy="779462"/>
          </a:xfrm>
        </p:spPr>
        <p:txBody>
          <a:bodyPr/>
          <a:lstStyle/>
          <a:p>
            <a:pPr algn="ctr" eaLnBrk="1" hangingPunct="1"/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KARŞILAŞILAN SORUNLAR</a:t>
            </a:r>
          </a:p>
        </p:txBody>
      </p:sp>
      <p:sp>
        <p:nvSpPr>
          <p:cNvPr id="14338" name="2 İçerik Yer Tutucusu"/>
          <p:cNvSpPr>
            <a:spLocks noGrp="1"/>
          </p:cNvSpPr>
          <p:nvPr>
            <p:ph idx="1"/>
          </p:nvPr>
        </p:nvSpPr>
        <p:spPr>
          <a:xfrm>
            <a:off x="500034" y="2428868"/>
            <a:ext cx="8229600" cy="2357454"/>
          </a:xfrm>
        </p:spPr>
        <p:txBody>
          <a:bodyPr/>
          <a:lstStyle/>
          <a:p>
            <a:pPr eaLnBrk="1" hangingPunct="1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tr-TR" sz="2800" dirty="0" smtClean="0">
                <a:cs typeface="Times New Roman" pitchFamily="18" charset="0"/>
              </a:rPr>
              <a:t>Randevusu iptal olan hastalara 182 tarafından ulaşılamaması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714348" y="3105835"/>
            <a:ext cx="76438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2800" dirty="0" smtClean="0">
                <a:latin typeface="+mn-lt"/>
                <a:cs typeface="Times New Roman" pitchFamily="18" charset="0"/>
              </a:rPr>
              <a:t> 182 çağrı merkezi tarafından yanlış polikliniğe hatta hastaneye yönlendirilen hastalar</a:t>
            </a:r>
            <a:endParaRPr lang="tr-TR" sz="2800" dirty="0">
              <a:latin typeface="+mn-lt"/>
            </a:endParaRPr>
          </a:p>
        </p:txBody>
      </p:sp>
      <p:sp>
        <p:nvSpPr>
          <p:cNvPr id="3" name="4 Başlık"/>
          <p:cNvSpPr txBox="1">
            <a:spLocks/>
          </p:cNvSpPr>
          <p:nvPr/>
        </p:nvSpPr>
        <p:spPr>
          <a:xfrm>
            <a:off x="285720" y="1500174"/>
            <a:ext cx="8229600" cy="7794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KARŞILAŞILAN SORUNLAR</a:t>
            </a:r>
            <a:endParaRPr kumimoji="0" lang="tr-T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Başlık"/>
          <p:cNvSpPr>
            <a:spLocks noGrp="1"/>
          </p:cNvSpPr>
          <p:nvPr>
            <p:ph type="title"/>
          </p:nvPr>
        </p:nvSpPr>
        <p:spPr>
          <a:xfrm>
            <a:off x="250825" y="704850"/>
            <a:ext cx="8435975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HASTANEMİZDEN ÖRNEKLER</a:t>
            </a:r>
          </a:p>
        </p:txBody>
      </p:sp>
      <p:sp>
        <p:nvSpPr>
          <p:cNvPr id="15363" name="2 İçerik Yer Tutucusu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021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tr-TR" b="1" dirty="0" smtClean="0"/>
              <a:t>Ocak 2019</a:t>
            </a:r>
          </a:p>
          <a:p>
            <a:pPr algn="ctr" eaLnBrk="1" hangingPunct="1">
              <a:buFont typeface="Wingdings 2" pitchFamily="18" charset="2"/>
              <a:buNone/>
            </a:pPr>
            <a:endParaRPr lang="tr-TR" b="1" dirty="0" smtClean="0"/>
          </a:p>
          <a:p>
            <a:pPr eaLnBrk="1" hangingPunct="1">
              <a:buFont typeface="Wingdings 2" pitchFamily="18" charset="2"/>
              <a:buNone/>
            </a:pPr>
            <a:r>
              <a:rPr lang="tr-TR" b="1" u="sng" dirty="0" smtClean="0"/>
              <a:t>DAHİLİYE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dirty="0" smtClean="0"/>
              <a:t>Poliklinik Müracaat sayısı    </a:t>
            </a:r>
            <a:r>
              <a:rPr lang="tr-TR" dirty="0" smtClean="0"/>
              <a:t>9193</a:t>
            </a:r>
            <a:endParaRPr lang="tr-TR" dirty="0" smtClean="0"/>
          </a:p>
          <a:p>
            <a:pPr eaLnBrk="1" hangingPunct="1">
              <a:buFont typeface="Wingdings 2" pitchFamily="18" charset="2"/>
              <a:buNone/>
            </a:pPr>
            <a:r>
              <a:rPr lang="tr-TR" dirty="0" smtClean="0"/>
              <a:t>MHRS                                      2284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dirty="0" smtClean="0"/>
              <a:t>Oranı                                        %37</a:t>
            </a:r>
          </a:p>
          <a:p>
            <a:pPr eaLnBrk="1" hangingPunct="1">
              <a:buFont typeface="Wingdings 2" pitchFamily="18" charset="2"/>
              <a:buNone/>
            </a:pPr>
            <a:endParaRPr lang="tr-TR" dirty="0" smtClean="0">
              <a:solidFill>
                <a:srgbClr val="0070C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Başlık"/>
          <p:cNvSpPr>
            <a:spLocks noGrp="1"/>
          </p:cNvSpPr>
          <p:nvPr>
            <p:ph type="title"/>
          </p:nvPr>
        </p:nvSpPr>
        <p:spPr>
          <a:xfrm>
            <a:off x="214282" y="714356"/>
            <a:ext cx="8435975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HASTANEMİZDEN ÖRNEKLER</a:t>
            </a:r>
          </a:p>
        </p:txBody>
      </p:sp>
      <p:sp>
        <p:nvSpPr>
          <p:cNvPr id="15363" name="2 İçerik Yer Tutucusu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021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tr-TR" b="1" dirty="0" smtClean="0"/>
              <a:t>Ocak 2019</a:t>
            </a:r>
          </a:p>
          <a:p>
            <a:pPr algn="ctr" eaLnBrk="1" hangingPunct="1">
              <a:buFont typeface="Wingdings 2" pitchFamily="18" charset="2"/>
              <a:buNone/>
            </a:pPr>
            <a:endParaRPr lang="tr-TR" b="1" dirty="0" smtClean="0"/>
          </a:p>
          <a:p>
            <a:pPr eaLnBrk="1" hangingPunct="1">
              <a:buFont typeface="Wingdings 2" pitchFamily="18" charset="2"/>
              <a:buNone/>
            </a:pPr>
            <a:r>
              <a:rPr lang="tr-TR" b="1" u="sng" dirty="0" smtClean="0"/>
              <a:t>GENEL CERRAHİ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dirty="0" smtClean="0"/>
              <a:t>Poliklinik sayısı  		</a:t>
            </a:r>
            <a:r>
              <a:rPr lang="tr-TR" dirty="0" smtClean="0"/>
              <a:t>6530</a:t>
            </a:r>
            <a:endParaRPr lang="tr-TR" dirty="0" smtClean="0"/>
          </a:p>
          <a:p>
            <a:pPr eaLnBrk="1" hangingPunct="1">
              <a:buFont typeface="Wingdings 2" pitchFamily="18" charset="2"/>
              <a:buNone/>
            </a:pPr>
            <a:r>
              <a:rPr lang="tr-TR" dirty="0" smtClean="0"/>
              <a:t>MHRS  			2442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dirty="0" smtClean="0"/>
              <a:t>Oranı 			%28</a:t>
            </a:r>
          </a:p>
          <a:p>
            <a:pPr eaLnBrk="1" hangingPunct="1">
              <a:buFont typeface="Wingdings 2" pitchFamily="18" charset="2"/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Başlık"/>
          <p:cNvSpPr>
            <a:spLocks noGrp="1"/>
          </p:cNvSpPr>
          <p:nvPr>
            <p:ph type="title"/>
          </p:nvPr>
        </p:nvSpPr>
        <p:spPr>
          <a:xfrm>
            <a:off x="250825" y="704850"/>
            <a:ext cx="8435975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HASTANEMİZDEN ÖRNEKLER</a:t>
            </a:r>
          </a:p>
        </p:txBody>
      </p:sp>
      <p:sp>
        <p:nvSpPr>
          <p:cNvPr id="16387" name="2 İçerik Yer Tutucusu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021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tr-TR" b="1" u="sng" dirty="0" smtClean="0"/>
              <a:t>Ocak 2019</a:t>
            </a:r>
          </a:p>
          <a:p>
            <a:pPr eaLnBrk="1" hangingPunct="1">
              <a:buFont typeface="Wingdings 2" pitchFamily="18" charset="2"/>
              <a:buNone/>
            </a:pPr>
            <a:endParaRPr lang="tr-TR" b="1" u="sng" dirty="0" smtClean="0"/>
          </a:p>
          <a:p>
            <a:pPr eaLnBrk="1" hangingPunct="1">
              <a:buFont typeface="Wingdings 2" pitchFamily="18" charset="2"/>
              <a:buNone/>
            </a:pPr>
            <a:endParaRPr lang="tr-TR" b="1" u="sng" dirty="0" smtClean="0"/>
          </a:p>
          <a:p>
            <a:pPr eaLnBrk="1" hangingPunct="1">
              <a:buFont typeface="Wingdings 2" pitchFamily="18" charset="2"/>
              <a:buNone/>
            </a:pPr>
            <a:r>
              <a:rPr lang="tr-TR" b="1" u="sng" dirty="0" smtClean="0"/>
              <a:t>ÇOCUK HASTALIKLARI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dirty="0" smtClean="0"/>
              <a:t>Poliklinik sayısı  		</a:t>
            </a:r>
            <a:r>
              <a:rPr lang="tr-TR" dirty="0" smtClean="0"/>
              <a:t>7072</a:t>
            </a:r>
            <a:endParaRPr lang="tr-TR" dirty="0" smtClean="0"/>
          </a:p>
          <a:p>
            <a:pPr eaLnBrk="1" hangingPunct="1">
              <a:buFont typeface="Wingdings 2" pitchFamily="18" charset="2"/>
              <a:buNone/>
            </a:pPr>
            <a:r>
              <a:rPr lang="tr-TR" dirty="0" smtClean="0"/>
              <a:t>MHRS 			1708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dirty="0" smtClean="0"/>
              <a:t>Oranı 			%34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Başlık"/>
          <p:cNvSpPr>
            <a:spLocks noGrp="1"/>
          </p:cNvSpPr>
          <p:nvPr>
            <p:ph type="title"/>
          </p:nvPr>
        </p:nvSpPr>
        <p:spPr>
          <a:xfrm>
            <a:off x="250825" y="704850"/>
            <a:ext cx="8435975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HASTANEMİZDEN ÖRNEKLER</a:t>
            </a:r>
          </a:p>
        </p:txBody>
      </p:sp>
      <p:sp>
        <p:nvSpPr>
          <p:cNvPr id="16387" name="2 İçerik Yer Tutucusu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021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tr-TR" sz="2800" b="1" u="sng" dirty="0" smtClean="0"/>
              <a:t>Ocak 2019</a:t>
            </a:r>
          </a:p>
          <a:p>
            <a:pPr eaLnBrk="1" hangingPunct="1">
              <a:buFont typeface="Wingdings 2" pitchFamily="18" charset="2"/>
              <a:buNone/>
            </a:pPr>
            <a:endParaRPr lang="tr-TR" sz="2000" b="1" u="sng" dirty="0" smtClean="0"/>
          </a:p>
          <a:p>
            <a:pPr eaLnBrk="1" hangingPunct="1">
              <a:buFont typeface="Wingdings 2" pitchFamily="18" charset="2"/>
              <a:buNone/>
            </a:pPr>
            <a:endParaRPr lang="tr-TR" sz="2000" b="1" u="sng" dirty="0" smtClean="0"/>
          </a:p>
          <a:p>
            <a:pPr eaLnBrk="1" hangingPunct="1">
              <a:buFont typeface="Wingdings 2" pitchFamily="18" charset="2"/>
              <a:buNone/>
            </a:pPr>
            <a:endParaRPr lang="tr-TR" sz="2000" b="1" u="sng" dirty="0" smtClean="0"/>
          </a:p>
          <a:p>
            <a:pPr eaLnBrk="1" hangingPunct="1">
              <a:buFont typeface="Wingdings 2" pitchFamily="18" charset="2"/>
              <a:buNone/>
            </a:pPr>
            <a:r>
              <a:rPr lang="tr-TR" sz="2800" b="1" u="sng" dirty="0" smtClean="0"/>
              <a:t>KADIN HASTALIKLARI VE DOĞUM</a:t>
            </a:r>
            <a:endParaRPr lang="tr-TR" sz="2800" b="1" dirty="0" smtClean="0"/>
          </a:p>
          <a:p>
            <a:pPr eaLnBrk="1" hangingPunct="1">
              <a:buFont typeface="Wingdings 2" pitchFamily="18" charset="2"/>
              <a:buNone/>
            </a:pPr>
            <a:r>
              <a:rPr lang="tr-TR" dirty="0" smtClean="0"/>
              <a:t>Poliklinik Müracaat sayısı	  </a:t>
            </a:r>
            <a:r>
              <a:rPr lang="tr-TR" dirty="0" smtClean="0"/>
              <a:t>8512</a:t>
            </a:r>
            <a:endParaRPr lang="tr-TR" dirty="0" smtClean="0"/>
          </a:p>
          <a:p>
            <a:pPr eaLnBrk="1" hangingPunct="1">
              <a:buFont typeface="Wingdings 2" pitchFamily="18" charset="2"/>
              <a:buNone/>
            </a:pPr>
            <a:r>
              <a:rPr lang="tr-TR" dirty="0" smtClean="0"/>
              <a:t>MHRS 				  3678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dirty="0" smtClean="0"/>
              <a:t>Oranı 		                      %30</a:t>
            </a:r>
          </a:p>
          <a:p>
            <a:pPr eaLnBrk="1" hangingPunct="1">
              <a:buFont typeface="Wingdings 2" pitchFamily="18" charset="2"/>
              <a:buNone/>
            </a:pPr>
            <a:endParaRPr lang="tr-TR" dirty="0" smtClean="0">
              <a:solidFill>
                <a:srgbClr val="0070C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/>
          </p:cNvSpPr>
          <p:nvPr/>
        </p:nvSpPr>
        <p:spPr>
          <a:xfrm>
            <a:off x="1142976" y="2500306"/>
            <a:ext cx="6715172" cy="300039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j-ea"/>
                <a:cs typeface="Times New Roman" pitchFamily="18" charset="0"/>
              </a:rPr>
              <a:t/>
            </a:r>
            <a:br>
              <a:rPr kumimoji="0" lang="tr-TR" sz="3200" b="1" i="0" u="none" strike="noStrike" kern="120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j-ea"/>
                <a:cs typeface="Times New Roman" pitchFamily="18" charset="0"/>
              </a:rPr>
            </a:br>
            <a:r>
              <a:rPr kumimoji="0" lang="tr-TR" sz="4000" b="1" i="0" u="none" strike="noStrike" kern="120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Times New Roman" pitchFamily="18" charset="0"/>
              </a:rPr>
              <a:t>MHRS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Times New Roman" pitchFamily="18" charset="0"/>
              </a:rPr>
              <a:t> SÜREÇ YÖNETİMİNE DAİR PROBLEMLER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Times New Roman" pitchFamily="18" charset="0"/>
              </a:rPr>
              <a:t>SORUNLAR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Times New Roman" pitchFamily="18" charset="0"/>
              </a:rPr>
              <a:t> İŞLEYİŞ    </a:t>
            </a:r>
            <a:endParaRPr kumimoji="0" lang="tr-TR" sz="4000" b="1" i="0" u="none" strike="noStrike" kern="1200" cap="small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Başlık"/>
          <p:cNvSpPr>
            <a:spLocks noGrp="1"/>
          </p:cNvSpPr>
          <p:nvPr>
            <p:ph type="title"/>
          </p:nvPr>
        </p:nvSpPr>
        <p:spPr>
          <a:xfrm>
            <a:off x="250825" y="704850"/>
            <a:ext cx="8435975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HASTANEMİZDEN ÖRNEKLER</a:t>
            </a:r>
          </a:p>
        </p:txBody>
      </p:sp>
      <p:sp>
        <p:nvSpPr>
          <p:cNvPr id="17411" name="2 İçerik Yer Tutucusu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021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tr-TR" b="1" u="sng" dirty="0" smtClean="0"/>
              <a:t>Ocak 2019</a:t>
            </a:r>
          </a:p>
          <a:p>
            <a:pPr eaLnBrk="1" hangingPunct="1">
              <a:buFont typeface="Wingdings 2" pitchFamily="18" charset="2"/>
              <a:buNone/>
            </a:pPr>
            <a:endParaRPr lang="tr-TR" b="1" u="sng" dirty="0" smtClean="0"/>
          </a:p>
          <a:p>
            <a:pPr eaLnBrk="1" hangingPunct="1">
              <a:buFont typeface="Wingdings 2" pitchFamily="18" charset="2"/>
              <a:buNone/>
            </a:pPr>
            <a:endParaRPr lang="tr-TR" b="1" u="sng" dirty="0" smtClean="0"/>
          </a:p>
          <a:p>
            <a:pPr eaLnBrk="1" hangingPunct="1">
              <a:buFont typeface="Wingdings 2" pitchFamily="18" charset="2"/>
              <a:buNone/>
            </a:pPr>
            <a:r>
              <a:rPr lang="tr-TR" b="1" u="sng" dirty="0" smtClean="0"/>
              <a:t>NÖROLOJİ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dirty="0" smtClean="0"/>
              <a:t>Poliklinik Müracaat sayısı 	</a:t>
            </a:r>
            <a:r>
              <a:rPr lang="tr-TR" dirty="0" smtClean="0"/>
              <a:t>3532</a:t>
            </a:r>
            <a:endParaRPr lang="tr-TR" dirty="0" smtClean="0"/>
          </a:p>
          <a:p>
            <a:pPr eaLnBrk="1" hangingPunct="1">
              <a:buFont typeface="Wingdings 2" pitchFamily="18" charset="2"/>
              <a:buNone/>
            </a:pPr>
            <a:r>
              <a:rPr lang="tr-TR" dirty="0" smtClean="0"/>
              <a:t>MHRS  				820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dirty="0" smtClean="0"/>
              <a:t>Oranı 			           %31</a:t>
            </a:r>
          </a:p>
          <a:p>
            <a:pPr eaLnBrk="1" hangingPunct="1">
              <a:buFont typeface="Wingdings 2" pitchFamily="18" charset="2"/>
              <a:buNone/>
            </a:pPr>
            <a:endParaRPr lang="tr-TR" dirty="0" smtClean="0">
              <a:solidFill>
                <a:srgbClr val="0070C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Başlık"/>
          <p:cNvSpPr>
            <a:spLocks noGrp="1"/>
          </p:cNvSpPr>
          <p:nvPr>
            <p:ph type="title"/>
          </p:nvPr>
        </p:nvSpPr>
        <p:spPr>
          <a:xfrm>
            <a:off x="250825" y="704850"/>
            <a:ext cx="8435975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HASTANEMİZDEN ÖRNEKLER</a:t>
            </a:r>
          </a:p>
        </p:txBody>
      </p:sp>
      <p:sp>
        <p:nvSpPr>
          <p:cNvPr id="17411" name="2 İçerik Yer Tutucusu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021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r-TR" b="1" u="sng" dirty="0" smtClean="0"/>
              <a:t>Ocak 2019</a:t>
            </a:r>
          </a:p>
          <a:p>
            <a:pPr eaLnBrk="1" hangingPunct="1">
              <a:buFont typeface="Wingdings 2" pitchFamily="18" charset="2"/>
              <a:buNone/>
            </a:pPr>
            <a:endParaRPr lang="tr-TR" b="1" u="sng" dirty="0" smtClean="0"/>
          </a:p>
          <a:p>
            <a:pPr eaLnBrk="1" hangingPunct="1">
              <a:buFont typeface="Wingdings 2" pitchFamily="18" charset="2"/>
              <a:buNone/>
            </a:pPr>
            <a:endParaRPr lang="tr-TR" b="1" u="sng" dirty="0" smtClean="0"/>
          </a:p>
          <a:p>
            <a:pPr eaLnBrk="1" hangingPunct="1">
              <a:buFont typeface="Wingdings 2" pitchFamily="18" charset="2"/>
              <a:buNone/>
            </a:pPr>
            <a:r>
              <a:rPr lang="tr-TR" b="1" u="sng" dirty="0" smtClean="0"/>
              <a:t>PSİKİYATRİ 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dirty="0" smtClean="0"/>
              <a:t>Poliklinik sayısı  		</a:t>
            </a:r>
            <a:r>
              <a:rPr lang="tr-TR" dirty="0" smtClean="0"/>
              <a:t>3181</a:t>
            </a:r>
            <a:endParaRPr lang="tr-TR" dirty="0" smtClean="0"/>
          </a:p>
          <a:p>
            <a:pPr eaLnBrk="1" hangingPunct="1">
              <a:buFont typeface="Wingdings 2" pitchFamily="18" charset="2"/>
              <a:buNone/>
            </a:pPr>
            <a:r>
              <a:rPr lang="tr-TR" dirty="0" smtClean="0"/>
              <a:t>MHRS  			818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dirty="0" smtClean="0"/>
              <a:t>Oranı 		           %28</a:t>
            </a:r>
          </a:p>
          <a:p>
            <a:pPr eaLnBrk="1" hangingPunct="1">
              <a:buFont typeface="Wingdings 2" pitchFamily="18" charset="2"/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Başlık"/>
          <p:cNvSpPr>
            <a:spLocks noGrp="1"/>
          </p:cNvSpPr>
          <p:nvPr>
            <p:ph type="title"/>
          </p:nvPr>
        </p:nvSpPr>
        <p:spPr>
          <a:xfrm>
            <a:off x="250825" y="704850"/>
            <a:ext cx="8435975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HASTANEMİZDEN ÖRNEKLER</a:t>
            </a:r>
          </a:p>
        </p:txBody>
      </p:sp>
      <p:sp>
        <p:nvSpPr>
          <p:cNvPr id="17411" name="2 İçerik Yer Tutucusu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02125"/>
          </a:xfrm>
        </p:spPr>
        <p:txBody>
          <a:bodyPr>
            <a:normAutofit/>
          </a:bodyPr>
          <a:lstStyle/>
          <a:p>
            <a:pPr algn="ctr" eaLnBrk="1" hangingPunct="1">
              <a:buFont typeface="Wingdings 2" pitchFamily="18" charset="2"/>
              <a:buNone/>
            </a:pPr>
            <a:r>
              <a:rPr lang="tr-TR" b="1" dirty="0" smtClean="0"/>
              <a:t>Ocak 2019</a:t>
            </a:r>
          </a:p>
          <a:p>
            <a:pPr>
              <a:buNone/>
            </a:pPr>
            <a:endParaRPr lang="tr-TR" b="1" u="sng" dirty="0" smtClean="0"/>
          </a:p>
          <a:p>
            <a:pPr>
              <a:buNone/>
            </a:pPr>
            <a:endParaRPr lang="tr-TR" b="1" u="sng" dirty="0" smtClean="0"/>
          </a:p>
          <a:p>
            <a:pPr>
              <a:buNone/>
            </a:pPr>
            <a:r>
              <a:rPr lang="tr-TR" b="1" u="sng" dirty="0" smtClean="0"/>
              <a:t>KBB</a:t>
            </a:r>
          </a:p>
          <a:p>
            <a:pPr>
              <a:buNone/>
            </a:pPr>
            <a:r>
              <a:rPr lang="tr-TR" dirty="0" smtClean="0"/>
              <a:t>Poliklinik Müracaat sayısı 		</a:t>
            </a:r>
            <a:r>
              <a:rPr lang="tr-TR" dirty="0" smtClean="0"/>
              <a:t>6845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MHRS  					1986</a:t>
            </a:r>
          </a:p>
          <a:p>
            <a:pPr>
              <a:buNone/>
            </a:pPr>
            <a:r>
              <a:rPr lang="tr-TR" dirty="0" smtClean="0"/>
              <a:t>Oranı						 %32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Başlık"/>
          <p:cNvSpPr>
            <a:spLocks noGrp="1"/>
          </p:cNvSpPr>
          <p:nvPr>
            <p:ph type="title"/>
          </p:nvPr>
        </p:nvSpPr>
        <p:spPr>
          <a:xfrm>
            <a:off x="250825" y="704850"/>
            <a:ext cx="8435975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HASTANEMİZDEN ÖRNEKLER</a:t>
            </a:r>
          </a:p>
        </p:txBody>
      </p:sp>
      <p:sp>
        <p:nvSpPr>
          <p:cNvPr id="17411" name="2 İçerik Yer Tutucusu"/>
          <p:cNvSpPr>
            <a:spLocks noGrp="1"/>
          </p:cNvSpPr>
          <p:nvPr>
            <p:ph idx="1"/>
          </p:nvPr>
        </p:nvSpPr>
        <p:spPr>
          <a:xfrm>
            <a:off x="357158" y="2071678"/>
            <a:ext cx="8229600" cy="43021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tr-TR" b="1" dirty="0" smtClean="0"/>
              <a:t>Ocak 2019</a:t>
            </a:r>
          </a:p>
          <a:p>
            <a:pPr algn="ctr" eaLnBrk="1" hangingPunct="1">
              <a:buFont typeface="Wingdings 2" pitchFamily="18" charset="2"/>
              <a:buNone/>
            </a:pPr>
            <a:endParaRPr lang="tr-TR" b="1" dirty="0" smtClean="0"/>
          </a:p>
          <a:p>
            <a:pPr algn="ctr" eaLnBrk="1" hangingPunct="1">
              <a:buFont typeface="Wingdings 2" pitchFamily="18" charset="2"/>
              <a:buNone/>
            </a:pPr>
            <a:endParaRPr lang="tr-TR" b="1" dirty="0" smtClean="0"/>
          </a:p>
          <a:p>
            <a:pPr>
              <a:buNone/>
            </a:pPr>
            <a:r>
              <a:rPr lang="tr-TR" b="1" u="sng" dirty="0" smtClean="0"/>
              <a:t>GÖĞÜS HASTALIKLARI</a:t>
            </a:r>
          </a:p>
          <a:p>
            <a:pPr>
              <a:buNone/>
            </a:pPr>
            <a:r>
              <a:rPr lang="tr-TR" dirty="0" smtClean="0"/>
              <a:t>Poliklinik Müracaat sayısı 	 </a:t>
            </a:r>
            <a:r>
              <a:rPr lang="tr-TR" dirty="0" smtClean="0"/>
              <a:t>4608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MHRS 				 1281</a:t>
            </a:r>
          </a:p>
          <a:p>
            <a:pPr>
              <a:buNone/>
            </a:pPr>
            <a:r>
              <a:rPr lang="tr-TR" dirty="0" smtClean="0"/>
              <a:t>Oranı 			            %28</a:t>
            </a:r>
          </a:p>
          <a:p>
            <a:pPr eaLnBrk="1" hangingPunct="1">
              <a:buFont typeface="Wingdings 2" pitchFamily="18" charset="2"/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Başlık"/>
          <p:cNvSpPr>
            <a:spLocks noGrp="1"/>
          </p:cNvSpPr>
          <p:nvPr>
            <p:ph type="title"/>
          </p:nvPr>
        </p:nvSpPr>
        <p:spPr>
          <a:xfrm>
            <a:off x="250825" y="704850"/>
            <a:ext cx="8435975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HASTANEMİZDEN ÖRNEKLER</a:t>
            </a:r>
          </a:p>
        </p:txBody>
      </p:sp>
      <p:sp>
        <p:nvSpPr>
          <p:cNvPr id="17411" name="2 İçerik Yer Tutucusu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021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tr-TR" b="1" dirty="0" smtClean="0"/>
              <a:t>Ocak 2019</a:t>
            </a:r>
          </a:p>
          <a:p>
            <a:pPr algn="ctr" eaLnBrk="1" hangingPunct="1">
              <a:buFont typeface="Wingdings 2" pitchFamily="18" charset="2"/>
              <a:buNone/>
            </a:pPr>
            <a:endParaRPr lang="tr-TR" b="1" dirty="0" smtClean="0"/>
          </a:p>
          <a:p>
            <a:pPr algn="ctr" eaLnBrk="1" hangingPunct="1">
              <a:buFont typeface="Wingdings 2" pitchFamily="18" charset="2"/>
              <a:buNone/>
            </a:pPr>
            <a:endParaRPr lang="tr-TR" b="1" dirty="0" smtClean="0"/>
          </a:p>
          <a:p>
            <a:pPr>
              <a:buNone/>
            </a:pPr>
            <a:r>
              <a:rPr lang="tr-TR" b="1" u="sng" dirty="0" smtClean="0"/>
              <a:t>ORTOPEDİ</a:t>
            </a:r>
          </a:p>
          <a:p>
            <a:pPr>
              <a:buNone/>
            </a:pPr>
            <a:r>
              <a:rPr lang="tr-TR" dirty="0" smtClean="0"/>
              <a:t>Poliklinik Müracaat sayısı		</a:t>
            </a:r>
            <a:r>
              <a:rPr lang="tr-TR" dirty="0" smtClean="0"/>
              <a:t>6487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MHRS  					2078</a:t>
            </a:r>
          </a:p>
          <a:p>
            <a:pPr>
              <a:buNone/>
            </a:pPr>
            <a:r>
              <a:rPr lang="tr-TR" dirty="0" smtClean="0"/>
              <a:t>Oranı 				           %32</a:t>
            </a:r>
          </a:p>
          <a:p>
            <a:pPr eaLnBrk="1" hangingPunct="1">
              <a:buFont typeface="Wingdings 2" pitchFamily="18" charset="2"/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Başlık"/>
          <p:cNvSpPr>
            <a:spLocks noGrp="1"/>
          </p:cNvSpPr>
          <p:nvPr>
            <p:ph type="title"/>
          </p:nvPr>
        </p:nvSpPr>
        <p:spPr>
          <a:xfrm>
            <a:off x="250825" y="704850"/>
            <a:ext cx="8435975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HASTANEMİZDEN ÖRNEKLER</a:t>
            </a:r>
          </a:p>
        </p:txBody>
      </p:sp>
      <p:sp>
        <p:nvSpPr>
          <p:cNvPr id="17411" name="2 İçerik Yer Tutucusu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02125"/>
          </a:xfrm>
        </p:spPr>
        <p:txBody>
          <a:bodyPr>
            <a:normAutofit/>
          </a:bodyPr>
          <a:lstStyle/>
          <a:p>
            <a:pPr algn="ctr" eaLnBrk="1" hangingPunct="1">
              <a:buFont typeface="Wingdings 2" pitchFamily="18" charset="2"/>
              <a:buNone/>
            </a:pPr>
            <a:r>
              <a:rPr lang="tr-TR" b="1" dirty="0" smtClean="0"/>
              <a:t>Ocak 2019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b="1" u="sng" dirty="0" smtClean="0"/>
              <a:t>CİLDİYE </a:t>
            </a:r>
          </a:p>
          <a:p>
            <a:pPr>
              <a:buNone/>
            </a:pPr>
            <a:r>
              <a:rPr lang="tr-TR" dirty="0" smtClean="0"/>
              <a:t>Poliklinik Müracaat sayısı 	</a:t>
            </a:r>
            <a:r>
              <a:rPr lang="tr-TR" dirty="0" smtClean="0"/>
              <a:t>4285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MHRS  				1137</a:t>
            </a:r>
          </a:p>
          <a:p>
            <a:pPr>
              <a:buNone/>
            </a:pPr>
            <a:r>
              <a:rPr lang="tr-TR" dirty="0" smtClean="0"/>
              <a:t>Oranı 			           %47</a:t>
            </a:r>
          </a:p>
          <a:p>
            <a:pPr eaLnBrk="1" hangingPunct="1">
              <a:buFont typeface="Wingdings 2" pitchFamily="18" charset="2"/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Ocak 2019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492922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200000"/>
              </a:lnSpc>
            </a:pPr>
            <a:r>
              <a:rPr lang="tr-TR" sz="8000" dirty="0" smtClean="0"/>
              <a:t>MHRS Mart Ayı Açılan Kapasite  Oranı </a:t>
            </a:r>
          </a:p>
          <a:p>
            <a:pPr>
              <a:lnSpc>
                <a:spcPct val="200000"/>
              </a:lnSpc>
              <a:buNone/>
            </a:pPr>
            <a:r>
              <a:rPr lang="tr-TR" sz="8000" dirty="0" smtClean="0"/>
              <a:t>                                 42776</a:t>
            </a:r>
          </a:p>
          <a:p>
            <a:pPr>
              <a:lnSpc>
                <a:spcPct val="200000"/>
              </a:lnSpc>
            </a:pPr>
            <a:r>
              <a:rPr lang="tr-TR" sz="8000" dirty="0" smtClean="0"/>
              <a:t>Alınan Randevu Sayısı </a:t>
            </a:r>
          </a:p>
          <a:p>
            <a:pPr>
              <a:lnSpc>
                <a:spcPct val="200000"/>
              </a:lnSpc>
              <a:buNone/>
            </a:pPr>
            <a:r>
              <a:rPr lang="tr-TR" sz="8000" dirty="0" smtClean="0"/>
              <a:t>               	                 32629</a:t>
            </a:r>
          </a:p>
          <a:p>
            <a:pPr>
              <a:lnSpc>
                <a:spcPct val="200000"/>
              </a:lnSpc>
            </a:pPr>
            <a:r>
              <a:rPr lang="tr-TR" sz="8000" dirty="0" smtClean="0"/>
              <a:t>Gerçekleşen Randevu Sayısı</a:t>
            </a:r>
          </a:p>
          <a:p>
            <a:pPr>
              <a:lnSpc>
                <a:spcPct val="200000"/>
              </a:lnSpc>
              <a:buNone/>
            </a:pPr>
            <a:r>
              <a:rPr lang="tr-TR" sz="8000" dirty="0" smtClean="0"/>
              <a:t>                                 11075</a:t>
            </a:r>
          </a:p>
          <a:p>
            <a:pPr>
              <a:lnSpc>
                <a:spcPct val="200000"/>
              </a:lnSpc>
            </a:pPr>
            <a:r>
              <a:rPr lang="tr-TR" sz="8000" dirty="0" smtClean="0"/>
              <a:t>Gerçekleşmeyen Randevu Sayısı</a:t>
            </a:r>
          </a:p>
          <a:p>
            <a:pPr>
              <a:lnSpc>
                <a:spcPct val="200000"/>
              </a:lnSpc>
              <a:buNone/>
            </a:pPr>
            <a:r>
              <a:rPr lang="tr-TR" sz="8000" dirty="0" smtClean="0"/>
              <a:t>                                  3689</a:t>
            </a: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2 İçerik Yer Tutucusu"/>
          <p:cNvSpPr>
            <a:spLocks noGrp="1"/>
          </p:cNvSpPr>
          <p:nvPr>
            <p:ph idx="1"/>
          </p:nvPr>
        </p:nvSpPr>
        <p:spPr>
          <a:xfrm>
            <a:off x="2500298" y="4500570"/>
            <a:ext cx="6124590" cy="1373180"/>
          </a:xfrm>
        </p:spPr>
        <p:txBody>
          <a:bodyPr>
            <a:normAutofit fontScale="32500" lnSpcReduction="20000"/>
          </a:bodyPr>
          <a:lstStyle/>
          <a:p>
            <a:pPr eaLnBrk="1" hangingPunct="1"/>
            <a:endParaRPr lang="tr-TR" dirty="0" smtClean="0"/>
          </a:p>
          <a:p>
            <a:pPr eaLnBrk="1" hangingPunct="1"/>
            <a:endParaRPr lang="tr-TR" dirty="0" smtClean="0"/>
          </a:p>
          <a:p>
            <a:pPr eaLnBrk="1" hangingPunct="1"/>
            <a:endParaRPr lang="tr-TR" dirty="0" smtClean="0"/>
          </a:p>
          <a:p>
            <a:pPr eaLnBrk="1" hangingPunct="1"/>
            <a:endParaRPr lang="tr-TR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tr-TR" sz="7600" dirty="0" smtClean="0">
                <a:cs typeface="Times New Roman" pitchFamily="18" charset="0"/>
              </a:rPr>
              <a:t>                                                       TEŞEKKÜRLER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   MHRS BİRİMİ  İŞ AKIŞI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500306"/>
            <a:ext cx="8258204" cy="2543180"/>
          </a:xfrm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>
                <a:cs typeface="Times New Roman" pitchFamily="18" charset="0"/>
              </a:rPr>
              <a:t>Her hekime özel şablon oluşturulur.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tr-TR" dirty="0" smtClean="0">
              <a:cs typeface="Times New Roman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tr-TR" dirty="0" smtClean="0">
                <a:cs typeface="Times New Roman" pitchFamily="18" charset="0"/>
              </a:rPr>
              <a:t>Şablonlar her hafta, bir sonraki ayın birer haftası eklenerek gelecek ayın çalışma cetveli hazır tutulur.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   MHRS BİRİMİ  İŞ AKIŞI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>
                <a:cs typeface="Times New Roman" pitchFamily="18" charset="0"/>
              </a:rPr>
              <a:t>Her ayın 10 ila 15 i arasında, nöbetlerin başhekimlik tarafından bildirilmesiyle birlikte, klinik sorumlu hekimleri tarafından her bir hekim için ayrı hazırlanan ‘</a:t>
            </a:r>
            <a:r>
              <a:rPr lang="tr-TR" b="1" dirty="0" smtClean="0">
                <a:cs typeface="Times New Roman" pitchFamily="18" charset="0"/>
              </a:rPr>
              <a:t>aylık çalışma cetvelleri</a:t>
            </a:r>
            <a:r>
              <a:rPr lang="tr-TR" dirty="0" smtClean="0">
                <a:cs typeface="Times New Roman" pitchFamily="18" charset="0"/>
              </a:rPr>
              <a:t>’ toplanır.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MHRS BİRİMİ  İŞ AKIŞI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>
                <a:cs typeface="Times New Roman" pitchFamily="18" charset="0"/>
              </a:rPr>
              <a:t>Toplanan aylık çalışma cetvelleri, MHRS kurum yönetim  sayfasına her bir hekim için gün gün ve saat saat işlenir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tr-TR" dirty="0" smtClean="0"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>
                <a:cs typeface="Times New Roman" pitchFamily="18" charset="0"/>
              </a:rPr>
              <a:t>örn: </a:t>
            </a:r>
            <a:r>
              <a:rPr lang="tr-TR" dirty="0" err="1" smtClean="0">
                <a:cs typeface="Times New Roman" pitchFamily="18" charset="0"/>
              </a:rPr>
              <a:t>Poliklink</a:t>
            </a:r>
            <a:r>
              <a:rPr lang="tr-TR" dirty="0" smtClean="0">
                <a:cs typeface="Times New Roman" pitchFamily="18" charset="0"/>
              </a:rPr>
              <a:t>, ameliyat, izin, nöbet, nöbet ertesi izni, konsültasyon, servis, geçici görev, dini ve ulusal bayramlar, eğitim, süt izni..vs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MHRS BİRİMİ  İŞ AKIŞI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2500306"/>
            <a:ext cx="8229600" cy="2614618"/>
          </a:xfrm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>
                <a:cs typeface="Times New Roman" pitchFamily="18" charset="0"/>
              </a:rPr>
              <a:t>Hastalar, girişleri yapılan hekim çalışma cetvellerine göre, ilgili doktorun poliklinik yaptığı günler için 182 MHRS hattını arayarak ya da online randevu alırlar.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   MHRS BİRİMİ  İŞ AKIŞI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500306"/>
            <a:ext cx="8229600" cy="2614618"/>
          </a:xfrm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>
                <a:cs typeface="Times New Roman" pitchFamily="18" charset="0"/>
              </a:rPr>
              <a:t>Doktorlar  hakkında bilgi almak  için hastane  santralini arayan hastalar, MHRS birimine  yönlendirilerek hasta hekimle buluşturulur.</a:t>
            </a:r>
            <a:endParaRPr lang="tr-TR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   MHRS BİRİMİ  İŞ AKIŞI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2000241"/>
            <a:ext cx="8229600" cy="4143404"/>
          </a:xfrm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>
                <a:cs typeface="Times New Roman" pitchFamily="18" charset="0"/>
              </a:rPr>
              <a:t>MHRS randevusu alan veya  randevusunu unutan hastalara  SMS yolu ile bilgi  verilir.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tr-TR" dirty="0" smtClean="0"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>
                <a:cs typeface="Times New Roman" pitchFamily="18" charset="0"/>
              </a:rPr>
              <a:t>Doktorların  acil izin  durumlarında,  izin gerekçelerini  bildiren başhekimlik onaylı  dilekçeleri  MHRS  koordinatörlüğüne  fakslanır ve hastalara yine mail ve SMS yolu ile bilgi verilir.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   MHRS BİRİMİ  İŞ AKIŞI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>
                <a:cs typeface="Times New Roman" pitchFamily="18" charset="0"/>
              </a:rPr>
              <a:t> Doktor çalışma listesinde değişiklik olması halinde, en az üç gün önce dilekçe ile hastane yönetimine başvurulur.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tr-TR" dirty="0" smtClean="0">
              <a:cs typeface="Times New Roman" pitchFamily="18" charset="0"/>
            </a:endParaRPr>
          </a:p>
          <a:p>
            <a:r>
              <a:rPr lang="tr-TR" dirty="0" smtClean="0"/>
              <a:t>Hastalar, acil gelişen durumlarda (hastalık, cenaze..vb ) mağduriyet yaşanmaması için aynı klinikte çalışan diğer hekimlere yönlendirilir. 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</TotalTime>
  <Words>522</Words>
  <Application>Microsoft Office PowerPoint</Application>
  <PresentationFormat>Ekran Gösterisi (4:3)</PresentationFormat>
  <Paragraphs>149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Ofis Teması</vt:lpstr>
      <vt:lpstr>Slayt 1</vt:lpstr>
      <vt:lpstr>Slayt 2</vt:lpstr>
      <vt:lpstr>    MHRS BİRİMİ  İŞ AKIŞI </vt:lpstr>
      <vt:lpstr>    MHRS BİRİMİ  İŞ AKIŞI</vt:lpstr>
      <vt:lpstr>    MHRS BİRİMİ  İŞ AKIŞI</vt:lpstr>
      <vt:lpstr>    MHRS BİRİMİ  İŞ AKIŞI </vt:lpstr>
      <vt:lpstr>    MHRS BİRİMİ  İŞ AKIŞI</vt:lpstr>
      <vt:lpstr>    MHRS BİRİMİ  İŞ AKIŞI</vt:lpstr>
      <vt:lpstr>    MHRS BİRİMİ  İŞ AKIŞI </vt:lpstr>
      <vt:lpstr>            MERKEZİ HASTANE RANDEVU SİSTEMİ  ÇALIŞMA USUL VE ESASLARI HAKKINDA YÖNERGE </vt:lpstr>
      <vt:lpstr>Slayt 11</vt:lpstr>
      <vt:lpstr>KARŞILAŞILAN SORUNLAR</vt:lpstr>
      <vt:lpstr>KARŞILAŞILAN SORUNLAR</vt:lpstr>
      <vt:lpstr>KARŞILAŞILAN SORUNLAR</vt:lpstr>
      <vt:lpstr>Slayt 15</vt:lpstr>
      <vt:lpstr>HASTANEMİZDEN ÖRNEKLER</vt:lpstr>
      <vt:lpstr>HASTANEMİZDEN ÖRNEKLER</vt:lpstr>
      <vt:lpstr>HASTANEMİZDEN ÖRNEKLER</vt:lpstr>
      <vt:lpstr>HASTANEMİZDEN ÖRNEKLER</vt:lpstr>
      <vt:lpstr>HASTANEMİZDEN ÖRNEKLER</vt:lpstr>
      <vt:lpstr>HASTANEMİZDEN ÖRNEKLER</vt:lpstr>
      <vt:lpstr>HASTANEMİZDEN ÖRNEKLER</vt:lpstr>
      <vt:lpstr>HASTANEMİZDEN ÖRNEKLER</vt:lpstr>
      <vt:lpstr>HASTANEMİZDEN ÖRNEKLER</vt:lpstr>
      <vt:lpstr>HASTANEMİZDEN ÖRNEKLER</vt:lpstr>
      <vt:lpstr>Ocak 2019</vt:lpstr>
      <vt:lpstr>Slayt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DAHİLİYE SERVİSİ GÜNLÜK İŞ AKIŞI VE ŞEMASI</dc:title>
  <dc:creator>ezel</dc:creator>
  <cp:lastModifiedBy>pc</cp:lastModifiedBy>
  <cp:revision>154</cp:revision>
  <dcterms:modified xsi:type="dcterms:W3CDTF">2019-02-05T12:22:41Z</dcterms:modified>
</cp:coreProperties>
</file>