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3" r:id="rId1"/>
    <p:sldMasterId id="2147483696" r:id="rId2"/>
    <p:sldMasterId id="2147483733" r:id="rId3"/>
    <p:sldMasterId id="2147483756" r:id="rId4"/>
  </p:sldMasterIdLst>
  <p:notesMasterIdLst>
    <p:notesMasterId r:id="rId29"/>
  </p:notesMasterIdLst>
  <p:sldIdLst>
    <p:sldId id="652" r:id="rId5"/>
    <p:sldId id="643" r:id="rId6"/>
    <p:sldId id="681" r:id="rId7"/>
    <p:sldId id="699" r:id="rId8"/>
    <p:sldId id="675" r:id="rId9"/>
    <p:sldId id="687" r:id="rId10"/>
    <p:sldId id="688" r:id="rId11"/>
    <p:sldId id="700" r:id="rId12"/>
    <p:sldId id="703" r:id="rId13"/>
    <p:sldId id="702" r:id="rId14"/>
    <p:sldId id="701" r:id="rId15"/>
    <p:sldId id="689" r:id="rId16"/>
    <p:sldId id="679" r:id="rId17"/>
    <p:sldId id="690" r:id="rId18"/>
    <p:sldId id="691" r:id="rId19"/>
    <p:sldId id="692" r:id="rId20"/>
    <p:sldId id="693" r:id="rId21"/>
    <p:sldId id="694" r:id="rId22"/>
    <p:sldId id="695" r:id="rId23"/>
    <p:sldId id="696" r:id="rId24"/>
    <p:sldId id="697" r:id="rId25"/>
    <p:sldId id="698" r:id="rId26"/>
    <p:sldId id="657" r:id="rId27"/>
    <p:sldId id="651" r:id="rId28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E0E"/>
    <a:srgbClr val="0C9A7E"/>
    <a:srgbClr val="C00000"/>
    <a:srgbClr val="DE131C"/>
    <a:srgbClr val="DC0F18"/>
    <a:srgbClr val="55BAB7"/>
    <a:srgbClr val="C0C0C0"/>
    <a:srgbClr val="A70481"/>
    <a:srgbClr val="55B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8603FDC-E32A-4AB5-989C-0864C3EAD2B8}" styleName="Tema Uygulanmış Stil 2 - Vurgu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Koyu Stil 1 - Vurgu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Koyu Stil 1 - Vurgu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Orta Stil 4 - Vurgu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Orta Stil 4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Orta Stil 4 - Vurgu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Orta Stil 4 - Vurgu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Koyu Stil 1 - Vurgu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Koyu Stil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113A9D2-9D6B-4929-AA2D-F23B5EE8CBE7}" styleName="Tema Uygulanmış Stil 2 - Vurgu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ema Uygulanmış Stil 2 - Vurgu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Koyu Stil 1 - Vurgu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Koyu Stil 2 - Vurgu 3/Vurgu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Orta Sti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5731" autoAdjust="0"/>
  </p:normalViewPr>
  <p:slideViewPr>
    <p:cSldViewPr snapToGrid="0">
      <p:cViewPr>
        <p:scale>
          <a:sx n="100" d="100"/>
          <a:sy n="100" d="100"/>
        </p:scale>
        <p:origin x="936" y="45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Slayt3!$A$2</c:f>
              <c:strCache>
                <c:ptCount val="1"/>
                <c:pt idx="0">
                  <c:v>Türkiye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DC0F18"/>
              </a:solidFill>
              <a:ln w="9525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Slayt3!$B$1:$G$1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Slayt3!$B$2:$G$2</c:f>
              <c:numCache>
                <c:formatCode>#,##0\ _₺</c:formatCode>
                <c:ptCount val="6"/>
                <c:pt idx="0">
                  <c:v>59054949</c:v>
                </c:pt>
                <c:pt idx="1">
                  <c:v>73479193</c:v>
                </c:pt>
                <c:pt idx="2">
                  <c:v>80398565</c:v>
                </c:pt>
                <c:pt idx="3">
                  <c:v>90589809</c:v>
                </c:pt>
                <c:pt idx="4">
                  <c:v>103525442</c:v>
                </c:pt>
                <c:pt idx="5" formatCode="_-* #,##0_-;\-* #,##0_-;_-* &quot;-&quot;??_-;_-@_-">
                  <c:v>111605616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BF6-4675-84AD-1F845CEAC644}"/>
            </c:ext>
          </c:extLst>
        </c:ser>
        <c:ser>
          <c:idx val="1"/>
          <c:order val="1"/>
          <c:tx>
            <c:strRef>
              <c:f>Slayt3!$A$3</c:f>
              <c:strCache>
                <c:ptCount val="1"/>
                <c:pt idx="0">
                  <c:v>İstanbul</c:v>
                </c:pt>
              </c:strCache>
            </c:strRef>
          </c:tx>
          <c:spPr>
            <a:ln w="28575" cap="rnd">
              <a:solidFill>
                <a:srgbClr val="0C9A7E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C9A7E"/>
              </a:solidFill>
              <a:ln w="9525">
                <a:solidFill>
                  <a:srgbClr val="0C9A7E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Slayt3!$B$1:$G$1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Slayt3!$B$3:$G$3</c:f>
              <c:numCache>
                <c:formatCode>_-* #,##0\ _₺_-;\-* #,##0\ _₺_-;_-* "-"??\ _₺_-;_-@_-</c:formatCode>
                <c:ptCount val="6"/>
                <c:pt idx="0">
                  <c:v>18139517</c:v>
                </c:pt>
                <c:pt idx="1">
                  <c:v>23023531</c:v>
                </c:pt>
                <c:pt idx="2">
                  <c:v>25304330</c:v>
                </c:pt>
                <c:pt idx="3">
                  <c:v>27816854</c:v>
                </c:pt>
                <c:pt idx="4">
                  <c:v>28287331</c:v>
                </c:pt>
                <c:pt idx="5" formatCode="_-* #,##0_-;\-* #,##0_-;_-* &quot;-&quot;??_-;_-@_-">
                  <c:v>27649211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BF6-4675-84AD-1F845CEAC64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8756952"/>
        <c:axId val="188757344"/>
      </c:lineChart>
      <c:catAx>
        <c:axId val="188756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8757344"/>
        <c:crosses val="autoZero"/>
        <c:auto val="1"/>
        <c:lblAlgn val="ctr"/>
        <c:lblOffset val="100"/>
        <c:noMultiLvlLbl val="0"/>
      </c:catAx>
      <c:valAx>
        <c:axId val="188757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\ _₺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87569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972592604308908E-2"/>
          <c:y val="3.3140422790395911E-2"/>
          <c:w val="0.90210554249956965"/>
          <c:h val="0.76396024839685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Sayfa1!$B$93</c:f>
              <c:strCache>
                <c:ptCount val="1"/>
                <c:pt idx="0">
                  <c:v>İSTANBUL</c:v>
                </c:pt>
              </c:strCache>
            </c:strRef>
          </c:tx>
          <c:spPr>
            <a:solidFill>
              <a:srgbClr val="76DBF4">
                <a:lumMod val="75000"/>
              </a:srgb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Sayfa1!$C$92:$F$92</c:f>
              <c:strCache>
                <c:ptCount val="4"/>
                <c:pt idx="0">
                  <c:v>AÇILAN KAPASİTE SAYISI</c:v>
                </c:pt>
                <c:pt idx="1">
                  <c:v>MHRS'YE ESAS MUAYENE SAYISI</c:v>
                </c:pt>
                <c:pt idx="2">
                  <c:v>ALINAN RANDEVU SAYISI</c:v>
                </c:pt>
                <c:pt idx="3">
                  <c:v>GERÇEKELEŞEN RANDEVU SAYISI</c:v>
                </c:pt>
              </c:strCache>
            </c:strRef>
          </c:cat>
          <c:val>
            <c:numRef>
              <c:f>Sayfa1!$C$93:$F$93</c:f>
              <c:numCache>
                <c:formatCode>_-* #,##0_-;\-* #,##0_-;_-* "-"??_-;_-@_-</c:formatCode>
                <c:ptCount val="4"/>
                <c:pt idx="0">
                  <c:v>36714331</c:v>
                </c:pt>
                <c:pt idx="1">
                  <c:v>40503632</c:v>
                </c:pt>
                <c:pt idx="2">
                  <c:v>27649211</c:v>
                </c:pt>
                <c:pt idx="3">
                  <c:v>21600497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9D-4211-817F-2DBB0F615767}"/>
            </c:ext>
          </c:extLst>
        </c:ser>
        <c:ser>
          <c:idx val="1"/>
          <c:order val="1"/>
          <c:tx>
            <c:strRef>
              <c:f>Sayfa1!$B$94</c:f>
              <c:strCache>
                <c:ptCount val="1"/>
                <c:pt idx="0">
                  <c:v>TÜRKİYE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Sayfa1!$C$92:$F$92</c:f>
              <c:strCache>
                <c:ptCount val="4"/>
                <c:pt idx="0">
                  <c:v>AÇILAN KAPASİTE SAYISI</c:v>
                </c:pt>
                <c:pt idx="1">
                  <c:v>MHRS'YE ESAS MUAYENE SAYISI</c:v>
                </c:pt>
                <c:pt idx="2">
                  <c:v>ALINAN RANDEVU SAYISI</c:v>
                </c:pt>
                <c:pt idx="3">
                  <c:v>GERÇEKELEŞEN RANDEVU SAYISI</c:v>
                </c:pt>
              </c:strCache>
            </c:strRef>
          </c:cat>
          <c:val>
            <c:numRef>
              <c:f>Sayfa1!$C$94:$F$94</c:f>
              <c:numCache>
                <c:formatCode>_-* #,##0_-;\-* #,##0_-;_-* "-"??_-;_-@_-</c:formatCode>
                <c:ptCount val="4"/>
                <c:pt idx="0">
                  <c:v>177655107</c:v>
                </c:pt>
                <c:pt idx="1">
                  <c:v>255125406</c:v>
                </c:pt>
                <c:pt idx="2">
                  <c:v>111605616</c:v>
                </c:pt>
                <c:pt idx="3">
                  <c:v>86776429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9D-4211-817F-2DBB0F6157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1862752"/>
        <c:axId val="191863144"/>
      </c:barChart>
      <c:catAx>
        <c:axId val="191862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1863144"/>
        <c:crosses val="autoZero"/>
        <c:auto val="1"/>
        <c:lblAlgn val="ctr"/>
        <c:lblOffset val="100"/>
        <c:noMultiLvlLbl val="0"/>
      </c:catAx>
      <c:valAx>
        <c:axId val="191863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18627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</c:dTable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Sayfa2!$B$1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BC0E0E"/>
              </a:solidFill>
              <a:ln>
                <a:solidFill>
                  <a:srgbClr val="BC0E0E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BC0E0E"/>
              </a:solidFill>
              <a:ln>
                <a:solidFill>
                  <a:srgbClr val="BC0E0E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rgbClr val="0C9A7E"/>
              </a:solidFill>
              <a:ln>
                <a:solidFill>
                  <a:srgbClr val="0C9A7E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rgbClr val="0C9A7E"/>
              </a:solidFill>
              <a:ln>
                <a:solidFill>
                  <a:srgbClr val="0C9A7E"/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Sayfa2!$A$2:$A$5</c:f>
              <c:strCache>
                <c:ptCount val="4"/>
                <c:pt idx="0">
                  <c:v>İSTANBUL</c:v>
                </c:pt>
                <c:pt idx="1">
                  <c:v>TÜRKİYE</c:v>
                </c:pt>
                <c:pt idx="2">
                  <c:v>OECD</c:v>
                </c:pt>
                <c:pt idx="3">
                  <c:v>AB</c:v>
                </c:pt>
              </c:strCache>
            </c:strRef>
          </c:cat>
          <c:val>
            <c:numRef>
              <c:f>Sayfa2!$B$2:$B$5</c:f>
              <c:numCache>
                <c:formatCode>General</c:formatCode>
                <c:ptCount val="4"/>
                <c:pt idx="0">
                  <c:v>204</c:v>
                </c:pt>
                <c:pt idx="1">
                  <c:v>186</c:v>
                </c:pt>
                <c:pt idx="2">
                  <c:v>351</c:v>
                </c:pt>
                <c:pt idx="3">
                  <c:v>378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5972312"/>
        <c:axId val="18597087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Sayfa2!$C$1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Sayfa2!$A$2:$A$5</c15:sqref>
                        </c15:formulaRef>
                      </c:ext>
                    </c:extLst>
                    <c:strCache>
                      <c:ptCount val="4"/>
                      <c:pt idx="0">
                        <c:v>İSTANBUL</c:v>
                      </c:pt>
                      <c:pt idx="1">
                        <c:v>TÜRKİYE</c:v>
                      </c:pt>
                      <c:pt idx="2">
                        <c:v>OECD</c:v>
                      </c:pt>
                      <c:pt idx="3">
                        <c:v>AB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Sayfa2!$C$2:$C$5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Sayfa2!$D$1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Sayfa2!$A$2:$A$5</c15:sqref>
                        </c15:formulaRef>
                      </c:ext>
                    </c:extLst>
                    <c:strCache>
                      <c:ptCount val="4"/>
                      <c:pt idx="0">
                        <c:v>İSTANBUL</c:v>
                      </c:pt>
                      <c:pt idx="1">
                        <c:v>TÜRKİYE</c:v>
                      </c:pt>
                      <c:pt idx="2">
                        <c:v>OECD</c:v>
                      </c:pt>
                      <c:pt idx="3">
                        <c:v>AB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Sayfa2!$D$2:$D$5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Sayfa2!$E$1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hade val="51000"/>
                          <a:satMod val="130000"/>
                        </a:schemeClr>
                      </a:gs>
                      <a:gs pos="80000">
                        <a:schemeClr val="accent4">
                          <a:shade val="93000"/>
                          <a:satMod val="130000"/>
                        </a:schemeClr>
                      </a:gs>
                      <a:gs pos="100000">
                        <a:schemeClr val="accent4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Sayfa2!$A$2:$A$5</c15:sqref>
                        </c15:formulaRef>
                      </c:ext>
                    </c:extLst>
                    <c:strCache>
                      <c:ptCount val="4"/>
                      <c:pt idx="0">
                        <c:v>İSTANBUL</c:v>
                      </c:pt>
                      <c:pt idx="1">
                        <c:v>TÜRKİYE</c:v>
                      </c:pt>
                      <c:pt idx="2">
                        <c:v>OECD</c:v>
                      </c:pt>
                      <c:pt idx="3">
                        <c:v>AB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Sayfa2!$E$2:$E$5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Sayfa2!$F$1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hade val="51000"/>
                          <a:satMod val="130000"/>
                        </a:schemeClr>
                      </a:gs>
                      <a:gs pos="80000">
                        <a:schemeClr val="accent5">
                          <a:shade val="93000"/>
                          <a:satMod val="130000"/>
                        </a:schemeClr>
                      </a:gs>
                      <a:gs pos="100000">
                        <a:schemeClr val="accent5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Sayfa2!$A$2:$A$5</c15:sqref>
                        </c15:formulaRef>
                      </c:ext>
                    </c:extLst>
                    <c:strCache>
                      <c:ptCount val="4"/>
                      <c:pt idx="0">
                        <c:v>İSTANBUL</c:v>
                      </c:pt>
                      <c:pt idx="1">
                        <c:v>TÜRKİYE</c:v>
                      </c:pt>
                      <c:pt idx="2">
                        <c:v>OECD</c:v>
                      </c:pt>
                      <c:pt idx="3">
                        <c:v>AB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Sayfa2!$F$2:$F$5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Chart>
      <c:catAx>
        <c:axId val="18597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5970872"/>
        <c:crosses val="autoZero"/>
        <c:auto val="1"/>
        <c:lblAlgn val="ctr"/>
        <c:lblOffset val="100"/>
        <c:noMultiLvlLbl val="0"/>
      </c:catAx>
      <c:valAx>
        <c:axId val="185970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5972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BC0E0E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121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Sayfa2!$A$2:$A$3</c:f>
              <c:strCache>
                <c:ptCount val="2"/>
                <c:pt idx="0">
                  <c:v>İSTANBUL</c:v>
                </c:pt>
                <c:pt idx="1">
                  <c:v>TÜRKİYE</c:v>
                </c:pt>
              </c:strCache>
            </c:strRef>
          </c:cat>
          <c:val>
            <c:numRef>
              <c:f>Sayfa2!$B$2:$B$3</c:f>
              <c:numCache>
                <c:formatCode>General</c:formatCode>
                <c:ptCount val="2"/>
                <c:pt idx="0">
                  <c:v>126</c:v>
                </c:pt>
                <c:pt idx="1">
                  <c:v>100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21661320"/>
        <c:axId val="121660144"/>
      </c:barChart>
      <c:catAx>
        <c:axId val="121661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1660144"/>
        <c:crosses val="autoZero"/>
        <c:auto val="1"/>
        <c:lblAlgn val="ctr"/>
        <c:lblOffset val="100"/>
        <c:noMultiLvlLbl val="0"/>
      </c:catAx>
      <c:valAx>
        <c:axId val="121660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21661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Sayfa3!$B$1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BC0E0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invertIfNegative val="0"/>
            <c:bubble3D val="0"/>
            <c:spPr>
              <a:solidFill>
                <a:srgbClr val="BC0E0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invertIfNegative val="0"/>
            <c:bubble3D val="0"/>
            <c:spPr>
              <a:solidFill>
                <a:srgbClr val="0C9A7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invertIfNegative val="0"/>
            <c:bubble3D val="0"/>
            <c:spPr>
              <a:solidFill>
                <a:srgbClr val="0C9A7E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BC0E0E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Sayfa3!$A$2:$A$5</c:f>
              <c:strCache>
                <c:ptCount val="4"/>
                <c:pt idx="0">
                  <c:v>İSTANBUL</c:v>
                </c:pt>
                <c:pt idx="1">
                  <c:v>TÜRKİYE</c:v>
                </c:pt>
                <c:pt idx="2">
                  <c:v>OECD</c:v>
                </c:pt>
                <c:pt idx="3">
                  <c:v>AB</c:v>
                </c:pt>
              </c:strCache>
            </c:strRef>
          </c:cat>
          <c:val>
            <c:numRef>
              <c:f>Sayfa3!$B$2:$B$5</c:f>
              <c:numCache>
                <c:formatCode>General</c:formatCode>
                <c:ptCount val="4"/>
                <c:pt idx="0">
                  <c:v>51</c:v>
                </c:pt>
                <c:pt idx="1">
                  <c:v>35</c:v>
                </c:pt>
                <c:pt idx="2">
                  <c:v>70</c:v>
                </c:pt>
                <c:pt idx="3">
                  <c:v>77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85462608"/>
        <c:axId val="191865104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Sayfa3!$C$1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hade val="51000"/>
                          <a:satMod val="130000"/>
                        </a:schemeClr>
                      </a:gs>
                      <a:gs pos="80000">
                        <a:schemeClr val="accent2">
                          <a:shade val="93000"/>
                          <a:satMod val="130000"/>
                        </a:schemeClr>
                      </a:gs>
                      <a:gs pos="100000">
                        <a:schemeClr val="accent2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Sayfa3!$A$2:$A$5</c15:sqref>
                        </c15:formulaRef>
                      </c:ext>
                    </c:extLst>
                    <c:strCache>
                      <c:ptCount val="4"/>
                      <c:pt idx="0">
                        <c:v>İSTANBUL</c:v>
                      </c:pt>
                      <c:pt idx="1">
                        <c:v>TÜRKİYE</c:v>
                      </c:pt>
                      <c:pt idx="2">
                        <c:v>OECD</c:v>
                      </c:pt>
                      <c:pt idx="3">
                        <c:v>AB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Sayfa3!$C$2:$C$5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Sayfa3!$D$1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hade val="51000"/>
                          <a:satMod val="130000"/>
                        </a:schemeClr>
                      </a:gs>
                      <a:gs pos="80000">
                        <a:schemeClr val="accent3">
                          <a:shade val="93000"/>
                          <a:satMod val="130000"/>
                        </a:schemeClr>
                      </a:gs>
                      <a:gs pos="100000">
                        <a:schemeClr val="accent3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Sayfa3!$A$2:$A$5</c15:sqref>
                        </c15:formulaRef>
                      </c:ext>
                    </c:extLst>
                    <c:strCache>
                      <c:ptCount val="4"/>
                      <c:pt idx="0">
                        <c:v>İSTANBUL</c:v>
                      </c:pt>
                      <c:pt idx="1">
                        <c:v>TÜRKİYE</c:v>
                      </c:pt>
                      <c:pt idx="2">
                        <c:v>OECD</c:v>
                      </c:pt>
                      <c:pt idx="3">
                        <c:v>AB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Sayfa3!$D$2:$D$5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Sayfa3!$E$1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hade val="51000"/>
                          <a:satMod val="130000"/>
                        </a:schemeClr>
                      </a:gs>
                      <a:gs pos="80000">
                        <a:schemeClr val="accent4">
                          <a:shade val="93000"/>
                          <a:satMod val="130000"/>
                        </a:schemeClr>
                      </a:gs>
                      <a:gs pos="100000">
                        <a:schemeClr val="accent4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Sayfa3!$A$2:$A$5</c15:sqref>
                        </c15:formulaRef>
                      </c:ext>
                    </c:extLst>
                    <c:strCache>
                      <c:ptCount val="4"/>
                      <c:pt idx="0">
                        <c:v>İSTANBUL</c:v>
                      </c:pt>
                      <c:pt idx="1">
                        <c:v>TÜRKİYE</c:v>
                      </c:pt>
                      <c:pt idx="2">
                        <c:v>OECD</c:v>
                      </c:pt>
                      <c:pt idx="3">
                        <c:v>AB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Sayfa3!$E$2:$E$5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Sayfa3!$F$1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hade val="51000"/>
                          <a:satMod val="130000"/>
                        </a:schemeClr>
                      </a:gs>
                      <a:gs pos="80000">
                        <a:schemeClr val="accent5">
                          <a:shade val="93000"/>
                          <a:satMod val="130000"/>
                        </a:schemeClr>
                      </a:gs>
                      <a:gs pos="100000">
                        <a:schemeClr val="accent5">
                          <a:shade val="94000"/>
                          <a:satMod val="135000"/>
                        </a:schemeClr>
                      </a:gs>
                    </a:gsLst>
                    <a:lin ang="16200000" scaled="0"/>
                  </a:gra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tr-TR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Sayfa3!$A$2:$A$5</c15:sqref>
                        </c15:formulaRef>
                      </c:ext>
                    </c:extLst>
                    <c:strCache>
                      <c:ptCount val="4"/>
                      <c:pt idx="0">
                        <c:v>İSTANBUL</c:v>
                      </c:pt>
                      <c:pt idx="1">
                        <c:v>TÜRKİYE</c:v>
                      </c:pt>
                      <c:pt idx="2">
                        <c:v>OECD</c:v>
                      </c:pt>
                      <c:pt idx="3">
                        <c:v>AB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Sayfa3!$F$2:$F$5</c15:sqref>
                        </c15:formulaRef>
                      </c:ext>
                    </c:extLst>
                    <c:numCache>
                      <c:formatCode>General</c:formatCode>
                      <c:ptCount val="4"/>
                    </c:numCache>
                  </c:numRef>
                </c:val>
              </c15:ser>
            </c15:filteredBarSeries>
          </c:ext>
        </c:extLst>
      </c:barChart>
      <c:catAx>
        <c:axId val="18546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1865104"/>
        <c:crosses val="autoZero"/>
        <c:auto val="1"/>
        <c:lblAlgn val="ctr"/>
        <c:lblOffset val="100"/>
        <c:noMultiLvlLbl val="0"/>
      </c:catAx>
      <c:valAx>
        <c:axId val="19186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8546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ivotFmts>
      <c:pivotFmt>
        <c:idx val="0"/>
      </c:pivotFmt>
      <c:pivotFmt>
        <c:idx val="1"/>
      </c:pivotFmt>
      <c:pivotFmt>
        <c:idx val="2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</c:pivotFmt>
      <c:pivotFmt>
        <c:idx val="3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</c:pivotFmt>
      <c:pivotFmt>
        <c:idx val="4"/>
        <c:spPr>
          <a:noFill/>
          <a:ln w="22225" cap="rnd" cmpd="sng" algn="ctr">
            <a:solidFill>
              <a:schemeClr val="accent1"/>
            </a:solidFill>
            <a:miter lim="800000"/>
          </a:ln>
          <a:effectLst>
            <a:glow rad="139700">
              <a:schemeClr val="accent1">
                <a:satMod val="175000"/>
                <a:alpha val="14000"/>
              </a:schemeClr>
            </a:glow>
          </a:effectLst>
        </c:spPr>
        <c:marker>
          <c:symbol val="circle"/>
          <c:size val="4"/>
          <c:spPr>
            <a:solidFill>
              <a:schemeClr val="accent1">
                <a:lumMod val="60000"/>
                <a:lumOff val="40000"/>
              </a:schemeClr>
            </a:solidFill>
            <a:ln w="9525">
              <a:noFill/>
            </a:ln>
            <a:effectLst>
              <a:glow rad="63500">
                <a:schemeClr val="accent1">
                  <a:satMod val="175000"/>
                  <a:alpha val="25000"/>
                </a:schemeClr>
              </a:glow>
            </a:effectLst>
          </c:spPr>
        </c:marker>
      </c:pivotFmt>
    </c:pivotFmts>
    <c:plotArea>
      <c:layout/>
      <c:lineChart>
        <c:grouping val="standard"/>
        <c:varyColors val="0"/>
        <c:ser>
          <c:idx val="0"/>
          <c:order val="0"/>
          <c:tx>
            <c:v>Toplam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40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C00000"/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tr-T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127-463C-9C99-137188D07BF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rgbClr val="C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tr-T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Lit>
              <c:ptCount val="81"/>
              <c:pt idx="0">
                <c:v>ADANA</c:v>
              </c:pt>
              <c:pt idx="1">
                <c:v>ADIYAMAN</c:v>
              </c:pt>
              <c:pt idx="2">
                <c:v>AFYON</c:v>
              </c:pt>
              <c:pt idx="3">
                <c:v>AĞRI</c:v>
              </c:pt>
              <c:pt idx="4">
                <c:v>AKSARAY</c:v>
              </c:pt>
              <c:pt idx="5">
                <c:v>AMASYA</c:v>
              </c:pt>
              <c:pt idx="6">
                <c:v>ANKARA</c:v>
              </c:pt>
              <c:pt idx="7">
                <c:v>ANTALYA</c:v>
              </c:pt>
              <c:pt idx="8">
                <c:v>ARDAHAN</c:v>
              </c:pt>
              <c:pt idx="9">
                <c:v>ARTVİN</c:v>
              </c:pt>
              <c:pt idx="10">
                <c:v>AYDIN</c:v>
              </c:pt>
              <c:pt idx="11">
                <c:v>BALIKESİR</c:v>
              </c:pt>
              <c:pt idx="12">
                <c:v>BARTIN</c:v>
              </c:pt>
              <c:pt idx="13">
                <c:v>BATMAN</c:v>
              </c:pt>
              <c:pt idx="14">
                <c:v>BAYBURT</c:v>
              </c:pt>
              <c:pt idx="15">
                <c:v>BİLECİK</c:v>
              </c:pt>
              <c:pt idx="16">
                <c:v>BİNGÖL</c:v>
              </c:pt>
              <c:pt idx="17">
                <c:v>BİTLİS</c:v>
              </c:pt>
              <c:pt idx="18">
                <c:v>BOLU</c:v>
              </c:pt>
              <c:pt idx="19">
                <c:v>BURDUR</c:v>
              </c:pt>
              <c:pt idx="20">
                <c:v>BURSA</c:v>
              </c:pt>
              <c:pt idx="21">
                <c:v>ÇANKIRI</c:v>
              </c:pt>
              <c:pt idx="22">
                <c:v>ÇANKKALE</c:v>
              </c:pt>
              <c:pt idx="23">
                <c:v>ÇORUM</c:v>
              </c:pt>
              <c:pt idx="24">
                <c:v>DENİZLİ</c:v>
              </c:pt>
              <c:pt idx="25">
                <c:v>DİYARBAKIR</c:v>
              </c:pt>
              <c:pt idx="26">
                <c:v>DÜZCE</c:v>
              </c:pt>
              <c:pt idx="27">
                <c:v>EAZIĞ</c:v>
              </c:pt>
              <c:pt idx="28">
                <c:v>EİRNE</c:v>
              </c:pt>
              <c:pt idx="29">
                <c:v>ERZİNCAN</c:v>
              </c:pt>
              <c:pt idx="30">
                <c:v>ERZURUM</c:v>
              </c:pt>
              <c:pt idx="31">
                <c:v>ESKİŞEHİR</c:v>
              </c:pt>
              <c:pt idx="32">
                <c:v>GAZİANEP</c:v>
              </c:pt>
              <c:pt idx="33">
                <c:v>GİRESUN</c:v>
              </c:pt>
              <c:pt idx="34">
                <c:v>GÜMÜŞHANE</c:v>
              </c:pt>
              <c:pt idx="35">
                <c:v>HAKKARİ</c:v>
              </c:pt>
              <c:pt idx="36">
                <c:v>HATAY</c:v>
              </c:pt>
              <c:pt idx="37">
                <c:v>IĞDIR</c:v>
              </c:pt>
              <c:pt idx="38">
                <c:v>ISPARTA</c:v>
              </c:pt>
              <c:pt idx="39">
                <c:v>İÇEL</c:v>
              </c:pt>
              <c:pt idx="40">
                <c:v>İSTANBUL</c:v>
              </c:pt>
              <c:pt idx="41">
                <c:v>İZMİR</c:v>
              </c:pt>
              <c:pt idx="42">
                <c:v>KAHRAMANMARAŞ</c:v>
              </c:pt>
              <c:pt idx="43">
                <c:v>KARABÜK</c:v>
              </c:pt>
              <c:pt idx="44">
                <c:v>KARAMAN</c:v>
              </c:pt>
              <c:pt idx="45">
                <c:v>KARS</c:v>
              </c:pt>
              <c:pt idx="46">
                <c:v>KASTAMONU</c:v>
              </c:pt>
              <c:pt idx="47">
                <c:v>KAYSERİ</c:v>
              </c:pt>
              <c:pt idx="48">
                <c:v>KIRIKKALE</c:v>
              </c:pt>
              <c:pt idx="49">
                <c:v>KIRKLARELİ</c:v>
              </c:pt>
              <c:pt idx="50">
                <c:v>KIRŞEHİR</c:v>
              </c:pt>
              <c:pt idx="51">
                <c:v>KİLİS</c:v>
              </c:pt>
              <c:pt idx="52">
                <c:v>KOCAELİ</c:v>
              </c:pt>
              <c:pt idx="53">
                <c:v>KONYA</c:v>
              </c:pt>
              <c:pt idx="54">
                <c:v>KÜTAHYA</c:v>
              </c:pt>
              <c:pt idx="55">
                <c:v>MALATYA</c:v>
              </c:pt>
              <c:pt idx="56">
                <c:v>MANİSA</c:v>
              </c:pt>
              <c:pt idx="57">
                <c:v>MARDİN</c:v>
              </c:pt>
              <c:pt idx="58">
                <c:v>MUĞLA</c:v>
              </c:pt>
              <c:pt idx="59">
                <c:v>MUŞ</c:v>
              </c:pt>
              <c:pt idx="60">
                <c:v>NEVŞEHİR</c:v>
              </c:pt>
              <c:pt idx="61">
                <c:v>NİĞDE</c:v>
              </c:pt>
              <c:pt idx="62">
                <c:v>ORDU</c:v>
              </c:pt>
              <c:pt idx="63">
                <c:v>OSMANİYE</c:v>
              </c:pt>
              <c:pt idx="64">
                <c:v>RİZE</c:v>
              </c:pt>
              <c:pt idx="65">
                <c:v>SAKARYA</c:v>
              </c:pt>
              <c:pt idx="66">
                <c:v>SAMSUN</c:v>
              </c:pt>
              <c:pt idx="67">
                <c:v>SİİRT</c:v>
              </c:pt>
              <c:pt idx="68">
                <c:v>SİNOP</c:v>
              </c:pt>
              <c:pt idx="69">
                <c:v>SİVAS</c:v>
              </c:pt>
              <c:pt idx="70">
                <c:v>ŞANLIURFA</c:v>
              </c:pt>
              <c:pt idx="71">
                <c:v>ŞIRNAK</c:v>
              </c:pt>
              <c:pt idx="72">
                <c:v>TEKİRDAĞ</c:v>
              </c:pt>
              <c:pt idx="73">
                <c:v>TOKAT</c:v>
              </c:pt>
              <c:pt idx="74">
                <c:v>TRABZON</c:v>
              </c:pt>
              <c:pt idx="75">
                <c:v>TUNCELİ</c:v>
              </c:pt>
              <c:pt idx="76">
                <c:v>UŞAK</c:v>
              </c:pt>
              <c:pt idx="77">
                <c:v>VAN</c:v>
              </c:pt>
              <c:pt idx="78">
                <c:v>YALOVA</c:v>
              </c:pt>
              <c:pt idx="79">
                <c:v>YOZGAT</c:v>
              </c:pt>
              <c:pt idx="80">
                <c:v>ZONGULDAK</c:v>
              </c:pt>
            </c:strLit>
          </c:cat>
          <c:val>
            <c:numLit>
              <c:formatCode>General</c:formatCode>
              <c:ptCount val="81"/>
              <c:pt idx="0">
                <c:v>2903</c:v>
              </c:pt>
              <c:pt idx="1">
                <c:v>443</c:v>
              </c:pt>
              <c:pt idx="2">
                <c:v>264</c:v>
              </c:pt>
              <c:pt idx="3">
                <c:v>1010</c:v>
              </c:pt>
              <c:pt idx="4">
                <c:v>328</c:v>
              </c:pt>
              <c:pt idx="5">
                <c:v>297</c:v>
              </c:pt>
              <c:pt idx="6">
                <c:v>4713</c:v>
              </c:pt>
              <c:pt idx="7">
                <c:v>1592</c:v>
              </c:pt>
              <c:pt idx="8">
                <c:v>49</c:v>
              </c:pt>
              <c:pt idx="9">
                <c:v>50</c:v>
              </c:pt>
              <c:pt idx="10">
                <c:v>445</c:v>
              </c:pt>
              <c:pt idx="11">
                <c:v>859</c:v>
              </c:pt>
              <c:pt idx="12">
                <c:v>63</c:v>
              </c:pt>
              <c:pt idx="13">
                <c:v>382</c:v>
              </c:pt>
              <c:pt idx="14">
                <c:v>35</c:v>
              </c:pt>
              <c:pt idx="15">
                <c:v>119</c:v>
              </c:pt>
              <c:pt idx="16">
                <c:v>264</c:v>
              </c:pt>
              <c:pt idx="17">
                <c:v>234</c:v>
              </c:pt>
              <c:pt idx="18">
                <c:v>116</c:v>
              </c:pt>
              <c:pt idx="19">
                <c:v>71</c:v>
              </c:pt>
              <c:pt idx="20">
                <c:v>2740</c:v>
              </c:pt>
              <c:pt idx="21">
                <c:v>68</c:v>
              </c:pt>
              <c:pt idx="22">
                <c:v>389</c:v>
              </c:pt>
              <c:pt idx="23">
                <c:v>440</c:v>
              </c:pt>
              <c:pt idx="24">
                <c:v>321</c:v>
              </c:pt>
              <c:pt idx="25">
                <c:v>1671</c:v>
              </c:pt>
              <c:pt idx="26">
                <c:v>265</c:v>
              </c:pt>
              <c:pt idx="27">
                <c:v>410</c:v>
              </c:pt>
              <c:pt idx="28">
                <c:v>276</c:v>
              </c:pt>
              <c:pt idx="29">
                <c:v>240</c:v>
              </c:pt>
              <c:pt idx="30">
                <c:v>422</c:v>
              </c:pt>
              <c:pt idx="31">
                <c:v>541</c:v>
              </c:pt>
              <c:pt idx="32">
                <c:v>992</c:v>
              </c:pt>
              <c:pt idx="33">
                <c:v>268</c:v>
              </c:pt>
              <c:pt idx="34">
                <c:v>40</c:v>
              </c:pt>
              <c:pt idx="35">
                <c:v>277</c:v>
              </c:pt>
              <c:pt idx="36">
                <c:v>765</c:v>
              </c:pt>
              <c:pt idx="37">
                <c:v>346</c:v>
              </c:pt>
              <c:pt idx="38">
                <c:v>92</c:v>
              </c:pt>
              <c:pt idx="39">
                <c:v>1145</c:v>
              </c:pt>
              <c:pt idx="40">
                <c:v>42843</c:v>
              </c:pt>
              <c:pt idx="41">
                <c:v>3493</c:v>
              </c:pt>
              <c:pt idx="42">
                <c:v>883</c:v>
              </c:pt>
              <c:pt idx="43">
                <c:v>260</c:v>
              </c:pt>
              <c:pt idx="44">
                <c:v>262</c:v>
              </c:pt>
              <c:pt idx="45">
                <c:v>139</c:v>
              </c:pt>
              <c:pt idx="46">
                <c:v>401</c:v>
              </c:pt>
              <c:pt idx="47">
                <c:v>930</c:v>
              </c:pt>
              <c:pt idx="48">
                <c:v>94</c:v>
              </c:pt>
              <c:pt idx="49">
                <c:v>323</c:v>
              </c:pt>
              <c:pt idx="50">
                <c:v>174</c:v>
              </c:pt>
              <c:pt idx="51">
                <c:v>82</c:v>
              </c:pt>
              <c:pt idx="52">
                <c:v>3127</c:v>
              </c:pt>
              <c:pt idx="53">
                <c:v>833</c:v>
              </c:pt>
              <c:pt idx="54">
                <c:v>1232</c:v>
              </c:pt>
              <c:pt idx="55">
                <c:v>997</c:v>
              </c:pt>
              <c:pt idx="56">
                <c:v>398</c:v>
              </c:pt>
              <c:pt idx="57">
                <c:v>689</c:v>
              </c:pt>
              <c:pt idx="58">
                <c:v>769</c:v>
              </c:pt>
              <c:pt idx="59">
                <c:v>240</c:v>
              </c:pt>
              <c:pt idx="60">
                <c:v>262</c:v>
              </c:pt>
              <c:pt idx="61">
                <c:v>152</c:v>
              </c:pt>
              <c:pt idx="62">
                <c:v>439</c:v>
              </c:pt>
              <c:pt idx="63">
                <c:v>676</c:v>
              </c:pt>
              <c:pt idx="64">
                <c:v>319</c:v>
              </c:pt>
              <c:pt idx="65">
                <c:v>1999</c:v>
              </c:pt>
              <c:pt idx="66">
                <c:v>1549</c:v>
              </c:pt>
              <c:pt idx="67">
                <c:v>210</c:v>
              </c:pt>
              <c:pt idx="68">
                <c:v>142</c:v>
              </c:pt>
              <c:pt idx="69">
                <c:v>220</c:v>
              </c:pt>
              <c:pt idx="70">
                <c:v>2046</c:v>
              </c:pt>
              <c:pt idx="71">
                <c:v>344</c:v>
              </c:pt>
              <c:pt idx="72">
                <c:v>1018</c:v>
              </c:pt>
              <c:pt idx="73">
                <c:v>279</c:v>
              </c:pt>
              <c:pt idx="74">
                <c:v>413</c:v>
              </c:pt>
              <c:pt idx="75">
                <c:v>67</c:v>
              </c:pt>
              <c:pt idx="76">
                <c:v>160</c:v>
              </c:pt>
              <c:pt idx="77">
                <c:v>2722</c:v>
              </c:pt>
              <c:pt idx="78">
                <c:v>295</c:v>
              </c:pt>
              <c:pt idx="79">
                <c:v>220</c:v>
              </c:pt>
              <c:pt idx="80">
                <c:v>217</c:v>
              </c:pt>
            </c:numLit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127-463C-9C99-137188D07B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865888"/>
        <c:axId val="191866280"/>
      </c:lineChart>
      <c:catAx>
        <c:axId val="19186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tr-TR"/>
          </a:p>
        </c:txPr>
        <c:crossAx val="191866280"/>
        <c:crosses val="autoZero"/>
        <c:auto val="1"/>
        <c:lblAlgn val="ctr"/>
        <c:lblOffset val="100"/>
        <c:tickLblSkip val="1"/>
        <c:noMultiLvlLbl val="0"/>
      </c:catAx>
      <c:valAx>
        <c:axId val="191866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tr-TR"/>
          </a:p>
        </c:txPr>
        <c:crossAx val="19186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tr-TR"/>
    </a:p>
  </c:txPr>
  <c:externalData r:id="rId4">
    <c:autoUpdate val="0"/>
  </c:externalData>
  <c:extLst xmlns:c16r2="http://schemas.microsoft.com/office/drawing/2015/06/chart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rgbClr val="C00000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tr-T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Şikayet Konulu Başvuruların Alt </a:t>
            </a:r>
            <a:r>
              <a:rPr lang="tr-TR" sz="24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Kırınımlarına </a:t>
            </a:r>
            <a:r>
              <a:rPr lang="tr-TR" sz="24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Göre Dağılımı (İstanbul)</a:t>
            </a:r>
          </a:p>
        </c:rich>
      </c:tx>
      <c:layout>
        <c:manualLayout>
          <c:xMode val="edge"/>
          <c:yMode val="edge"/>
          <c:x val="0.20514120329006161"/>
          <c:y val="2.28595222359852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rgbClr val="C00000"/>
              </a:solidFill>
              <a:effectLst/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9.7809965559382289E-2"/>
          <c:y val="0.13304311406239508"/>
          <c:w val="0.98391642121065137"/>
          <c:h val="0.666559517567568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Başvuru Sayısı</c:v>
                </c:pt>
              </c:strCache>
            </c:strRef>
          </c:tx>
          <c:spPr>
            <a:solidFill>
              <a:srgbClr val="DC0F18"/>
            </a:solidFill>
            <a:ln>
              <a:solidFill>
                <a:srgbClr val="DC0F18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3.945397522500789E-3"/>
                  <c:y val="2.862840166640517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BCF-47F8-868F-F770A4AD9F8B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0535008305310249"/>
                      <c:h val="0.1483661866296859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Randevu Doluluğu / Randevu Alamama</c:v>
                </c:pt>
                <c:pt idx="1">
                  <c:v>Randevu Cetvel Sorunları</c:v>
                </c:pt>
                <c:pt idx="2">
                  <c:v>Hekim / Hastane Mazeretleri</c:v>
                </c:pt>
                <c:pt idx="3">
                  <c:v>Randevu İptali</c:v>
                </c:pt>
                <c:pt idx="4">
                  <c:v>Randevu Saatinde Muayene Olamama</c:v>
                </c:pt>
                <c:pt idx="5">
                  <c:v>Sistemsel Problemler</c:v>
                </c:pt>
                <c:pt idx="6">
                  <c:v>Yan Dal Poliklinik</c:v>
                </c:pt>
              </c:strCache>
            </c:strRef>
          </c:cat>
          <c:val>
            <c:numRef>
              <c:f>Sheet1!$B$2:$B$8</c:f>
              <c:numCache>
                <c:formatCode>#,##0</c:formatCode>
                <c:ptCount val="7"/>
                <c:pt idx="0">
                  <c:v>11876</c:v>
                </c:pt>
                <c:pt idx="1">
                  <c:v>7939</c:v>
                </c:pt>
                <c:pt idx="2">
                  <c:v>5140</c:v>
                </c:pt>
                <c:pt idx="3">
                  <c:v>3237</c:v>
                </c:pt>
                <c:pt idx="4">
                  <c:v>2048</c:v>
                </c:pt>
                <c:pt idx="5">
                  <c:v>953</c:v>
                </c:pt>
                <c:pt idx="6">
                  <c:v>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CF-47F8-868F-F770A4AD9F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1153040"/>
        <c:axId val="191153432"/>
      </c:barChart>
      <c:catAx>
        <c:axId val="19115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1153432"/>
        <c:crosses val="autoZero"/>
        <c:auto val="1"/>
        <c:lblAlgn val="ctr"/>
        <c:lblOffset val="100"/>
        <c:noMultiLvlLbl val="0"/>
      </c:catAx>
      <c:valAx>
        <c:axId val="191153432"/>
        <c:scaling>
          <c:orientation val="minMax"/>
          <c:max val="12000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911530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95000"/>
              <a:lumOff val="5000"/>
            </a:schemeClr>
          </a:solidFill>
        </a:defRPr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2.8204344491621201E-2"/>
          <c:y val="0.13405200508563911"/>
          <c:w val="0.94334689445541797"/>
          <c:h val="0.79186172010477063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8000"/>
                    <a:hueMod val="94000"/>
                    <a:satMod val="130000"/>
                    <a:lumMod val="128000"/>
                  </a:schemeClr>
                </a:gs>
                <a:gs pos="100000">
                  <a:schemeClr val="accent1">
                    <a:shade val="94000"/>
                    <a:lumMod val="8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46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254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5C-4FB6-804C-41644690EADD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25C-4FB6-804C-41644690EADD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50800" dist="38100" dir="5400000" rotWithShape="0">
                  <a:srgbClr val="000000">
                    <a:alpha val="46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 prstMaterial="plastic">
                <a:bevelT w="254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5C-4FB6-804C-41644690EADD}"/>
              </c:ext>
            </c:extLst>
          </c:dPt>
          <c:dLbls>
            <c:dLbl>
              <c:idx val="0"/>
              <c:layout>
                <c:manualLayout>
                  <c:x val="-0.45021853986408283"/>
                  <c:y val="-1.0276078583681451E-2"/>
                </c:manualLayout>
              </c:layout>
              <c:tx>
                <c:rich>
                  <a:bodyPr/>
                  <a:lstStyle/>
                  <a:p>
                    <a:fld id="{0D5D83D8-39D2-4699-8F5C-582D5A24CBE4}" type="VALUE">
                      <a:rPr lang="en-US" smtClean="0"/>
                      <a:pPr/>
                      <a:t>[DEĞER]</a:t>
                    </a:fld>
                    <a:r>
                      <a:rPr lang="en-US" dirty="0" smtClean="0"/>
                      <a:t> KURUM 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25C-4FB6-804C-41644690EAD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41616076619959158"/>
                  <c:y val="5.138039291840632E-3"/>
                </c:manualLayout>
              </c:layout>
              <c:tx>
                <c:rich>
                  <a:bodyPr/>
                  <a:lstStyle/>
                  <a:p>
                    <a:fld id="{06382F7B-5615-4B5E-9504-82C40FEFAE4F}" type="VALUE">
                      <a:rPr lang="en-US" smtClean="0"/>
                      <a:pPr/>
                      <a:t>[DEĞER]</a:t>
                    </a:fld>
                    <a:r>
                      <a:rPr lang="en-US" dirty="0" smtClean="0"/>
                      <a:t> KURUM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225C-4FB6-804C-41644690EAD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20424573006497893"/>
                  <c:y val="-2.5690196459203628E-3"/>
                </c:manualLayout>
              </c:layout>
              <c:tx>
                <c:rich>
                  <a:bodyPr/>
                  <a:lstStyle/>
                  <a:p>
                    <a:fld id="{EBF38B56-E14C-43D4-8142-F21710423D4B}" type="VALUE">
                      <a:rPr lang="en-US" smtClean="0"/>
                      <a:pPr/>
                      <a:t>[DEĞER]</a:t>
                    </a:fld>
                    <a:r>
                      <a:rPr lang="en-US" dirty="0" smtClean="0"/>
                      <a:t> KURUM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25C-4FB6-804C-41644690EADD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Sayfa5!$B$2:$B$4</c:f>
              <c:numCache>
                <c:formatCode>General</c:formatCode>
                <c:ptCount val="3"/>
                <c:pt idx="0">
                  <c:v>33</c:v>
                </c:pt>
                <c:pt idx="1">
                  <c:v>28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5C-4FB6-804C-41644690EAD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191154216"/>
        <c:axId val="192273440"/>
      </c:barChart>
      <c:catAx>
        <c:axId val="191154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2273440"/>
        <c:crosses val="autoZero"/>
        <c:auto val="1"/>
        <c:lblAlgn val="ctr"/>
        <c:lblOffset val="100"/>
        <c:noMultiLvlLbl val="0"/>
      </c:catAx>
      <c:valAx>
        <c:axId val="192273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1154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998254112314996E-2"/>
          <c:y val="2.7348104964258553E-2"/>
          <c:w val="0.97067093439211893"/>
          <c:h val="0.91535360199208526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3A96-4182-8F72-AB73C1FB8899}"/>
              </c:ext>
            </c:extLst>
          </c:dPt>
          <c:dPt>
            <c:idx val="1"/>
            <c:invertIfNegative val="0"/>
            <c:bubble3D val="0"/>
            <c:spPr>
              <a:solidFill>
                <a:srgbClr val="55BAB7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ABF-4B70-97D2-89956E4A7C35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ABF-4B70-97D2-89956E4A7C35}"/>
              </c:ext>
            </c:extLst>
          </c:dPt>
          <c:dPt>
            <c:idx val="3"/>
            <c:invertIfNegative val="0"/>
            <c:bubble3D val="0"/>
            <c:spPr>
              <a:solidFill>
                <a:srgbClr val="DE131C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BF-4B70-97D2-89956E4A7C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Sayfa1!$A$1:$D$1</c:f>
              <c:strCache>
                <c:ptCount val="4"/>
                <c:pt idx="0">
                  <c:v>TOPLAM KAPASİTE</c:v>
                </c:pt>
                <c:pt idx="1">
                  <c:v>İLK</c:v>
                </c:pt>
                <c:pt idx="2">
                  <c:v>DEVAM EDEN</c:v>
                </c:pt>
                <c:pt idx="3">
                  <c:v>ATIL DEVAM EDEN KAPASİTE</c:v>
                </c:pt>
              </c:strCache>
            </c:strRef>
          </c:cat>
          <c:val>
            <c:numRef>
              <c:f>Sayfa1!$A$2:$D$2</c:f>
              <c:numCache>
                <c:formatCode>#,##0</c:formatCode>
                <c:ptCount val="4"/>
                <c:pt idx="0">
                  <c:v>36653523</c:v>
                </c:pt>
                <c:pt idx="1">
                  <c:v>31031905</c:v>
                </c:pt>
                <c:pt idx="2">
                  <c:v>5621618</c:v>
                </c:pt>
                <c:pt idx="3">
                  <c:v>3928312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ABF-4B70-97D2-89956E4A7C3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192274224"/>
        <c:axId val="192274616"/>
      </c:barChart>
      <c:catAx>
        <c:axId val="192274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tr-TR"/>
          </a:p>
        </c:txPr>
        <c:crossAx val="192274616"/>
        <c:crosses val="autoZero"/>
        <c:auto val="1"/>
        <c:lblAlgn val="ctr"/>
        <c:lblOffset val="100"/>
        <c:noMultiLvlLbl val="0"/>
      </c:catAx>
      <c:valAx>
        <c:axId val="192274616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9227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1200" b="1">
          <a:effectLst/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DB9F72-5B50-4A6F-A675-82662CB630CF}" type="datetimeFigureOut">
              <a:rPr lang="tr-TR" smtClean="0"/>
              <a:t>17.04.2019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9422E-538B-4DFD-8E74-7888C3F39A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23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9422E-538B-4DFD-8E74-7888C3F39AD1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823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9422E-538B-4DFD-8E74-7888C3F39AD1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754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D9422E-538B-4DFD-8E74-7888C3F39AD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9901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5958E-4A2A-40C1-8F99-5B5A0DBE699E}" type="datetime1">
              <a:rPr lang="tr-TR" smtClean="0"/>
              <a:t>17.04.2019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706657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8740-D37B-4B09-A95B-A594828D9B53}" type="datetime1">
              <a:rPr lang="tr-TR" smtClean="0"/>
              <a:t>17.04.2019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1904048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39306-BDBD-4B6F-B188-E3F4D9148B94}" type="datetime1">
              <a:rPr lang="tr-TR" smtClean="0"/>
              <a:t>17.04.2019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2402088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876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pos="10863">
          <p15:clr>
            <a:srgbClr val="FBAE40"/>
          </p15:clr>
        </p15:guide>
        <p15:guide id="4" pos="65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83843-17F2-469C-9055-6DADEC5C1593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7F084-79F9-441C-BFFB-78D532C1A68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891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83843-17F2-469C-9055-6DADEC5C1593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7F084-79F9-441C-BFFB-78D532C1A68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1245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83843-17F2-469C-9055-6DADEC5C1593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7F084-79F9-441C-BFFB-78D532C1A68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2494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83843-17F2-469C-9055-6DADEC5C1593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7F084-79F9-441C-BFFB-78D532C1A68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710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83843-17F2-469C-9055-6DADEC5C1593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7F084-79F9-441C-BFFB-78D532C1A68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509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83843-17F2-469C-9055-6DADEC5C1593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7F084-79F9-441C-BFFB-78D532C1A68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703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83843-17F2-469C-9055-6DADEC5C1593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7F084-79F9-441C-BFFB-78D532C1A68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65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78A4C-C833-47F0-AC9F-203CAAA6884F}" type="datetime1">
              <a:rPr lang="tr-TR" smtClean="0"/>
              <a:t>17.04.2019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336555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83843-17F2-469C-9055-6DADEC5C1593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7F084-79F9-441C-BFFB-78D532C1A68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140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83843-17F2-469C-9055-6DADEC5C1593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7F084-79F9-441C-BFFB-78D532C1A68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464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83843-17F2-469C-9055-6DADEC5C1593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7F084-79F9-441C-BFFB-78D532C1A68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522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83843-17F2-469C-9055-6DADEC5C1593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7F084-79F9-441C-BFFB-78D532C1A68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7462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标题和图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20800" y="447676"/>
            <a:ext cx="9448800" cy="4873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表占位符 2"/>
          <p:cNvSpPr>
            <a:spLocks noGrp="1"/>
          </p:cNvSpPr>
          <p:nvPr>
            <p:ph type="chart" idx="1"/>
          </p:nvPr>
        </p:nvSpPr>
        <p:spPr>
          <a:xfrm>
            <a:off x="711200" y="1295400"/>
            <a:ext cx="10922000" cy="5105400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C8481-1796-4A24-9B14-F1B004C26230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3372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545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A3202-3F18-46C8-AE17-3D15A536F6C8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1" y="91546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8" y="32279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7" y="609602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050534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F795AB-8A2F-4059-8C67-37FA35A83B2F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817399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5B41C-11BF-43ED-B7AC-0F30132F98E0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29236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1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B33F3-6BC9-496F-9C89-F9620C7B7556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93167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8A88-BBFF-40AE-A6FB-DF01FD2485D7}" type="datetime1">
              <a:rPr lang="tr-TR" smtClean="0"/>
              <a:t>17.04.2019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7277492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5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1"/>
            <a:ext cx="4929188" cy="303053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860F6-689A-495A-A26F-848B79247FC2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9852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CA9717-D027-4945-951A-D981CA8BB453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2786666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61EBC-64F1-4167-8A20-4DA7F4A5D0EC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6" name="Resim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629" y="4086808"/>
            <a:ext cx="12415935" cy="3172408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739701244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0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3F66A-EC94-4898-AD71-B1C2DCC69236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820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7E19C2-FB11-42BF-AEA1-CF75A9D722F3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470614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68F9A-3748-4887-8360-4C069C044456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380628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E8C78-730C-4FA4-90CE-CC42AE745835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105944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9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B5A9A-9198-4DCD-8691-3D85F10CEFA1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2756770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3893D-1494-43C3-BEB5-87A1FFD3B25E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340699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3"/>
            <a:ext cx="8534401" cy="104986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Ana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5FA0F-271D-44E0-AB30-A2190ACE0000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457793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AF22-2F45-4D09-8582-F223714D543E}" type="datetime1">
              <a:rPr lang="tr-TR" smtClean="0"/>
              <a:t>17.04.2019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0155097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5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Ana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8576E-C4F6-4B2F-964E-E25E9015D3F0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818223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22652-1157-4F4A-A0BE-A32AF2724CCB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728995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78906-FE63-4EC0-9CE8-8FDAED567418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84844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03BDB-B974-4435-A0C3-A179984CA0BF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C5C52-95DD-47F0-9032-A2B91710F636}" type="slidenum">
              <a:rPr kumimoji="0" lang="tr-TR" sz="32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2861618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S_ÇİZGİL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5" t="22361" r="27226" b="35278"/>
          <a:stretch/>
        </p:blipFill>
        <p:spPr>
          <a:xfrm>
            <a:off x="66676" y="47626"/>
            <a:ext cx="952499" cy="910696"/>
          </a:xfrm>
          <a:prstGeom prst="rect">
            <a:avLst/>
          </a:prstGeom>
        </p:spPr>
      </p:pic>
      <p:sp>
        <p:nvSpPr>
          <p:cNvPr id="3" name="Dikdörtgen 2"/>
          <p:cNvSpPr/>
          <p:nvPr userDrawn="1"/>
        </p:nvSpPr>
        <p:spPr>
          <a:xfrm>
            <a:off x="1285875" y="866775"/>
            <a:ext cx="10906125" cy="45719"/>
          </a:xfrm>
          <a:prstGeom prst="rect">
            <a:avLst/>
          </a:prstGeom>
          <a:solidFill>
            <a:srgbClr val="DC0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 userDrawn="1"/>
        </p:nvSpPr>
        <p:spPr>
          <a:xfrm>
            <a:off x="1293704" y="841472"/>
            <a:ext cx="10991850" cy="100977"/>
          </a:xfrm>
          <a:prstGeom prst="rect">
            <a:avLst/>
          </a:prstGeom>
          <a:solidFill>
            <a:srgbClr val="DE131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25239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pos="14484">
          <p15:clr>
            <a:srgbClr val="FBAE40"/>
          </p15:clr>
        </p15:guide>
        <p15:guide id="4" pos="876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69632"/>
            <a:ext cx="10769600" cy="1143000"/>
          </a:xfrm>
        </p:spPr>
        <p:txBody>
          <a:bodyPr anchor="ctr" anchorCtr="0"/>
          <a:lstStyle>
            <a:lvl1pPr algn="l" eaLnBrk="1" latinLnBrk="0" hangingPunct="1">
              <a:defRPr kumimoji="0" lang="tr-TR"/>
            </a:lvl1pPr>
          </a:lstStyle>
          <a:p>
            <a:r>
              <a:rPr kumimoji="0" lang="tr-TR"/>
              <a:t>Ana başlık stilini düzenlemek için tıklatın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tr-TR" sz="3200">
                <a:latin typeface="+mn-lt"/>
              </a:defRPr>
            </a:lvl1pPr>
            <a:lvl2pPr eaLnBrk="1" latinLnBrk="0" hangingPunct="1">
              <a:defRPr kumimoji="0" lang="tr-TR" sz="2800">
                <a:latin typeface="+mn-lt"/>
              </a:defRPr>
            </a:lvl2pPr>
            <a:lvl3pPr eaLnBrk="1" latinLnBrk="0" hangingPunct="1">
              <a:defRPr kumimoji="0" lang="tr-TR" sz="2400">
                <a:latin typeface="+mn-lt"/>
              </a:defRPr>
            </a:lvl3pPr>
            <a:lvl4pPr eaLnBrk="1" latinLnBrk="0" hangingPunct="1">
              <a:defRPr kumimoji="0" lang="tr-TR" sz="2400">
                <a:latin typeface="+mn-lt"/>
              </a:defRPr>
            </a:lvl4pPr>
            <a:lvl5pPr eaLnBrk="1" latinLnBrk="0" hangingPunct="1">
              <a:defRPr kumimoji="0" lang="tr-TR" sz="2400">
                <a:latin typeface="+mn-lt"/>
              </a:defRPr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E87EE-3AB8-4E00-B7A2-FE92C626528F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6E5A2-EC83-451F-A719-9AC1370DD5CF}" type="slidenum">
              <a:rPr kumimoji="0" sz="32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109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50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pos="10863">
          <p15:clr>
            <a:srgbClr val="FBAE40"/>
          </p15:clr>
        </p15:guide>
        <p15:guide id="4" pos="65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801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FA3202-3F18-46C8-AE17-3D15A536F6C8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1" y="91546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8" y="32279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7" y="609602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638644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F795AB-8A2F-4059-8C67-37FA35A83B2F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5691034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E5B41C-11BF-43ED-B7AC-0F30132F98E0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59780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E4673-C22A-48AA-88C4-5E9240502E0A}" type="datetime1">
              <a:rPr lang="tr-TR" smtClean="0"/>
              <a:t>17.04.2019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3598095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685801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4" y="685801"/>
            <a:ext cx="4934479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EB33F3-6BC9-496F-9C89-F9620C7B7556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103734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1" y="685800"/>
            <a:ext cx="4649787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1270529"/>
            <a:ext cx="4937655" cy="303053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5" cy="576263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6" y="1262061"/>
            <a:ext cx="4929188" cy="303053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860F6-689A-495A-A26F-848B79247FC2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167207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CA9717-D027-4945-951A-D981CA8BB453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11309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861EBC-64F1-4167-8A20-4DA7F4A5D0EC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7517410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800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53F66A-EC94-4898-AD71-B1C2DCC69236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48648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3" y="914400"/>
            <a:ext cx="3280975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3" y="2777067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7E19C2-FB11-42BF-AEA1-CF75A9D722F3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408359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1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tr-TR" smtClean="0"/>
              <a:t>Resmi yer tutucuya sürükleyin veya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3843867"/>
            <a:ext cx="8304211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A68F9A-3748-4887-8360-4C069C044456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447389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DE8C78-730C-4FA4-90CE-CC42AE745835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261510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9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6B5A9A-9198-4DCD-8691-3D85F10CEFA1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5890131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83893D-1494-43C3-BEB5-87A1FFD3B25E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6077406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5F91-FEEF-43A2-9DA8-1A74B1CDEA8D}" type="datetime1">
              <a:rPr lang="tr-TR" smtClean="0"/>
              <a:t>17.04.2019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906673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3" y="3928533"/>
            <a:ext cx="8534401" cy="1049867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Ana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55FA0F-271D-44E0-AB30-A2190ACE0000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314060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5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Ana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58576E-C4F6-4B2F-964E-E25E9015D3F0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901417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722652-1157-4F4A-A0BE-A32AF2724CCB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401092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78906-FE63-4EC0-9CE8-8FDAED567418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1853975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03BDB-B974-4435-A0C3-A179984CA0BF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4C5C52-95DD-47F0-9032-A2B91710F636}" type="slidenum">
              <a:rPr kumimoji="0" lang="tr-TR" sz="32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021422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Рисунок 6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2325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pos="14484">
          <p15:clr>
            <a:srgbClr val="FBAE40"/>
          </p15:clr>
        </p15:guide>
        <p15:guide id="4" pos="876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69632"/>
            <a:ext cx="10769600" cy="1143000"/>
          </a:xfrm>
        </p:spPr>
        <p:txBody>
          <a:bodyPr anchor="ctr" anchorCtr="0"/>
          <a:lstStyle>
            <a:lvl1pPr algn="l" eaLnBrk="1" latinLnBrk="0" hangingPunct="1">
              <a:defRPr kumimoji="0" lang="tr-TR"/>
            </a:lvl1pPr>
          </a:lstStyle>
          <a:p>
            <a:r>
              <a:rPr kumimoji="0" lang="tr-TR"/>
              <a:t>Ana başlık stilini düzenlemek için tıklatın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tr-TR" sz="3200">
                <a:latin typeface="+mn-lt"/>
              </a:defRPr>
            </a:lvl1pPr>
            <a:lvl2pPr eaLnBrk="1" latinLnBrk="0" hangingPunct="1">
              <a:defRPr kumimoji="0" lang="tr-TR" sz="2800">
                <a:latin typeface="+mn-lt"/>
              </a:defRPr>
            </a:lvl2pPr>
            <a:lvl3pPr eaLnBrk="1" latinLnBrk="0" hangingPunct="1">
              <a:defRPr kumimoji="0" lang="tr-TR" sz="2400">
                <a:latin typeface="+mn-lt"/>
              </a:defRPr>
            </a:lvl3pPr>
            <a:lvl4pPr eaLnBrk="1" latinLnBrk="0" hangingPunct="1">
              <a:defRPr kumimoji="0" lang="tr-TR" sz="2400">
                <a:latin typeface="+mn-lt"/>
              </a:defRPr>
            </a:lvl4pPr>
            <a:lvl5pPr eaLnBrk="1" latinLnBrk="0" hangingPunct="1">
              <a:defRPr kumimoji="0" lang="tr-TR" sz="2400">
                <a:latin typeface="+mn-lt"/>
              </a:defRPr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6E87EE-3AB8-4E00-B7A2-FE92C626528F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D6E5A2-EC83-451F-A719-9AC1370DD5CF}" type="slidenum">
              <a:rPr kumimoji="0" sz="3200" b="0" i="0" u="none" strike="noStrike" kern="1200" cap="none" spc="0" normalizeH="0" baseline="0" noProof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249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Рисунок 6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30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760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pos="10863">
          <p15:clr>
            <a:srgbClr val="FBAE40"/>
          </p15:clr>
        </p15:guide>
        <p15:guide id="4" pos="65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S_ÇİZGİL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5" t="22361" r="27226" b="35278"/>
          <a:stretch/>
        </p:blipFill>
        <p:spPr>
          <a:xfrm>
            <a:off x="66676" y="47626"/>
            <a:ext cx="952499" cy="910696"/>
          </a:xfrm>
          <a:prstGeom prst="rect">
            <a:avLst/>
          </a:prstGeom>
        </p:spPr>
      </p:pic>
      <p:sp>
        <p:nvSpPr>
          <p:cNvPr id="3" name="Dikdörtgen 2"/>
          <p:cNvSpPr/>
          <p:nvPr userDrawn="1"/>
        </p:nvSpPr>
        <p:spPr>
          <a:xfrm>
            <a:off x="1285875" y="866775"/>
            <a:ext cx="10906125" cy="45719"/>
          </a:xfrm>
          <a:prstGeom prst="rect">
            <a:avLst/>
          </a:prstGeom>
          <a:solidFill>
            <a:srgbClr val="DC0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 userDrawn="1"/>
        </p:nvSpPr>
        <p:spPr>
          <a:xfrm>
            <a:off x="1293704" y="841472"/>
            <a:ext cx="10991850" cy="100977"/>
          </a:xfrm>
          <a:prstGeom prst="rect">
            <a:avLst/>
          </a:prstGeom>
          <a:solidFill>
            <a:srgbClr val="DE131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0652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680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pos="14484">
          <p15:clr>
            <a:srgbClr val="FBAE40"/>
          </p15:clr>
        </p15:guide>
        <p15:guide id="4" pos="8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FFDBB-9007-4609-9697-9CCE92CE8781}" type="datetime1">
              <a:rPr lang="tr-TR" smtClean="0"/>
              <a:t>17.04.2019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735558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B7A2-3435-40ED-93DB-5AB19CEC51F6}" type="datetime1">
              <a:rPr lang="tr-TR" smtClean="0"/>
              <a:t>17.04.2019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842186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1DC72-8CE0-4828-80D6-49BE85B89295}" type="datetime1">
              <a:rPr lang="tr-TR" smtClean="0"/>
              <a:t>17.04.2019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5721230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561"/>
            <a:ext cx="12321375" cy="7701024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C5BEA-28EA-4D74-8243-AD94942B90EA}" type="datetime1">
              <a:rPr lang="tr-TR" smtClean="0"/>
              <a:t>17.04.2019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7F084-79F9-441C-BFFB-78D532C1A68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516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755" r:id="rId12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2561"/>
            <a:ext cx="12321375" cy="7701024"/>
          </a:xfrm>
          <a:prstGeom prst="rect">
            <a:avLst/>
          </a:prstGeom>
        </p:spPr>
      </p:pic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383843-17F2-469C-9055-6DADEC5C1593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17F084-79F9-441C-BFFB-78D532C1A68B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68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1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81BC5-B925-4053-ACAD-389A9CA1F562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6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Dikdörtgen 12"/>
          <p:cNvSpPr/>
          <p:nvPr userDrawn="1"/>
        </p:nvSpPr>
        <p:spPr>
          <a:xfrm>
            <a:off x="1293341" y="848497"/>
            <a:ext cx="10895485" cy="8237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14" name="Resim 1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1" y="81862"/>
            <a:ext cx="852275" cy="85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1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  <p:sldLayoutId id="2147483751" r:id="rId18"/>
    <p:sldLayoutId id="2147483752" r:id="rId19"/>
    <p:sldLayoutId id="2147483753" r:id="rId20"/>
    <p:sldLayoutId id="2147483754" r:id="rId21"/>
  </p:sldLayoutIdLst>
  <p:transition spd="slow">
    <p:wipe/>
  </p:transition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9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1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C81BC5-B925-4053-ACAD-389A9CA1F562}" type="datetime1">
              <a:rPr kumimoji="0" lang="tr-TR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17.04.2019</a:t>
            </a:fld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6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32C5A8-63B1-2A48-82C4-62AE275B8604}" type="slidenum">
              <a:rPr kumimoji="0" lang="tr-TR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350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</p:sldLayoutIdLst>
  <p:transition spd="slow">
    <p:wipe/>
  </p:transition>
  <p:hf sldNum="0" hdr="0" ftr="0" dt="0"/>
  <p:txStyles>
    <p:titleStyle>
      <a:lvl1pPr algn="l" defTabSz="457189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583132" y="2012300"/>
            <a:ext cx="5025735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İSTANBUL İLİ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MHRS </a:t>
            </a:r>
            <a:r>
              <a:rPr kumimoji="0" lang="tr-T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DEĞERLENDİRME SUNUMU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751" y="369557"/>
            <a:ext cx="1102306" cy="1102306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474104" y="4338583"/>
            <a:ext cx="1124379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tr-TR" sz="2400" dirty="0" smtClean="0">
                <a:solidFill>
                  <a:prstClr val="white"/>
                </a:solidFill>
                <a:latin typeface="Century Gothic"/>
              </a:rPr>
              <a:t>ENDAM AKSU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KAMU HASTANELERİ GENEL MÜDÜRLÜĞÜ</a:t>
            </a:r>
          </a:p>
          <a:p>
            <a:r>
              <a:rPr lang="tr-TR" sz="2000" cap="all" dirty="0" smtClean="0"/>
              <a:t>                    İSTATİSTİK</a:t>
            </a:r>
            <a:r>
              <a:rPr lang="tr-TR" sz="2000" cap="all" dirty="0"/>
              <a:t>, ANALİZ, RAPORLAMA VE STRATEJİK YÖNETİM DAİRESİ </a:t>
            </a:r>
            <a:r>
              <a:rPr lang="tr-TR" sz="2000" cap="all" dirty="0" smtClean="0"/>
              <a:t>BAŞKANI</a:t>
            </a:r>
            <a:endParaRPr lang="tr-TR" sz="2000" dirty="0"/>
          </a:p>
          <a:p>
            <a:r>
              <a:rPr lang="tr-TR" sz="2400" dirty="0"/>
              <a:t/>
            </a:r>
            <a:br>
              <a:rPr lang="tr-TR" sz="2400" dirty="0"/>
            </a:b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9" y="5349398"/>
            <a:ext cx="913945" cy="1097454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4622232" y="3437051"/>
            <a:ext cx="4057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smtClean="0"/>
              <a:t>18 - 19 NİSAN 2019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9199732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8"/>
          <a:stretch/>
        </p:blipFill>
        <p:spPr>
          <a:xfrm>
            <a:off x="0" y="5338119"/>
            <a:ext cx="12192000" cy="1572572"/>
          </a:xfrm>
          <a:prstGeom prst="rect">
            <a:avLst/>
          </a:prstGeom>
        </p:spPr>
      </p:pic>
      <p:graphicFrame>
        <p:nvGraphicFramePr>
          <p:cNvPr id="3" name="Grafik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086694"/>
              </p:ext>
            </p:extLst>
          </p:nvPr>
        </p:nvGraphicFramePr>
        <p:xfrm>
          <a:off x="627104" y="1109275"/>
          <a:ext cx="11078863" cy="5242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1872116" y="204168"/>
            <a:ext cx="9331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100.000 Kişiye Düşen Toplam 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Diş Hekimi 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Sayısı 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4671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8"/>
          <a:stretch/>
        </p:blipFill>
        <p:spPr>
          <a:xfrm>
            <a:off x="0" y="5000263"/>
            <a:ext cx="12192000" cy="1910428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682646" y="138266"/>
            <a:ext cx="9331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TÜRKİYE GENELİ HEKİM SAYILARI</a:t>
            </a:r>
            <a:endParaRPr lang="tr-TR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564292" y="1351006"/>
            <a:ext cx="1106341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Türkiye’deki toplam </a:t>
            </a: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Hekim </a:t>
            </a: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sayısı </a:t>
            </a: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</a:t>
            </a:r>
            <a:r>
              <a:rPr lang="tr-T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149.997</a:t>
            </a:r>
            <a:r>
              <a:rPr lang="tr-TR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endParaRPr lang="tr-TR" sz="32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Türkiye’deki t</a:t>
            </a: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oplam </a:t>
            </a: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Uzman Hekim sayısı </a:t>
            </a: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</a:t>
            </a:r>
            <a:r>
              <a:rPr lang="tr-T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80.951</a:t>
            </a:r>
            <a:endParaRPr lang="tr-T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Sağlık Bakanlığında </a:t>
            </a: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görevli </a:t>
            </a: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Uzman Hekim </a:t>
            </a: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sayısı   </a:t>
            </a:r>
            <a:r>
              <a:rPr lang="tr-T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42.726</a:t>
            </a:r>
            <a:endParaRPr lang="tr-T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İstanbul’da </a:t>
            </a: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görevli </a:t>
            </a: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Uzman Hekim sayısı </a:t>
            </a: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 </a:t>
            </a:r>
            <a:r>
              <a:rPr lang="tr-T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18.252</a:t>
            </a:r>
            <a:endParaRPr lang="tr-T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tr-TR" sz="32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Türkiye’deki toplam </a:t>
            </a: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Diş </a:t>
            </a:r>
            <a:r>
              <a:rPr lang="tr-TR" sz="3200" dirty="0">
                <a:solidFill>
                  <a:schemeClr val="bg1"/>
                </a:solidFill>
                <a:latin typeface="Calibri" panose="020F0502020204030204" pitchFamily="34" charset="0"/>
              </a:rPr>
              <a:t>H</a:t>
            </a: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ekimi </a:t>
            </a: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sayısı </a:t>
            </a: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       </a:t>
            </a:r>
            <a:r>
              <a:rPr lang="tr-T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27.889</a:t>
            </a:r>
            <a:endParaRPr lang="tr-T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Sağlık Bakanlığında görevli Diş Hekimi </a:t>
            </a:r>
            <a:r>
              <a:rPr lang="tr-TR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sayısı</a:t>
            </a:r>
            <a:r>
              <a:rPr lang="tr-TR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tr-TR" sz="3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          </a:t>
            </a:r>
            <a:r>
              <a:rPr lang="tr-T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9.768</a:t>
            </a:r>
            <a:endParaRPr lang="tr-T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İstanbul’da görevli Diş Hekimi sayısı </a:t>
            </a:r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</a:t>
            </a:r>
            <a:r>
              <a:rPr lang="tr-T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1.335</a:t>
            </a:r>
            <a:endParaRPr lang="tr-T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tr-TR" sz="320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630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8"/>
          <a:stretch/>
        </p:blipFill>
        <p:spPr>
          <a:xfrm>
            <a:off x="0" y="5000263"/>
            <a:ext cx="12192000" cy="1910428"/>
          </a:xfrm>
          <a:prstGeom prst="rect">
            <a:avLst/>
          </a:prstGeom>
        </p:spPr>
      </p:pic>
      <p:graphicFrame>
        <p:nvGraphicFramePr>
          <p:cNvPr id="4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885935"/>
              </p:ext>
            </p:extLst>
          </p:nvPr>
        </p:nvGraphicFramePr>
        <p:xfrm>
          <a:off x="862375" y="1146204"/>
          <a:ext cx="10833632" cy="4971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2610195" y="314937"/>
            <a:ext cx="754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320" b="0" i="0" u="none" strike="noStrike" kern="1200" spc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SABİM MHRS ŞİKAYETLERİ DAĞILIMI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2208191" y="1309218"/>
            <a:ext cx="2685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Türkiye Geneli </a:t>
            </a: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tr-T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abim </a:t>
            </a: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Ş</a:t>
            </a:r>
            <a:r>
              <a:rPr lang="tr-T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ikayet </a:t>
            </a:r>
            <a:r>
              <a:rPr lang="tr-TR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tr-TR" sz="20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oplamı : 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97863</a:t>
            </a:r>
          </a:p>
          <a:p>
            <a:endParaRPr lang="tr-TR" sz="20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8348512" y="1367340"/>
            <a:ext cx="28737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İstanbul SABİM şikayetleri TÜRKİYE geneli şikayet toplamının  </a:t>
            </a:r>
            <a:r>
              <a:rPr lang="tr-TR" sz="20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%44 ‘ünü </a:t>
            </a:r>
            <a:r>
              <a:rPr lang="tr-TR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oluşturmaktadır.</a:t>
            </a:r>
            <a:endParaRPr lang="tr-TR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Aşağı Ok 1"/>
          <p:cNvSpPr/>
          <p:nvPr/>
        </p:nvSpPr>
        <p:spPr>
          <a:xfrm rot="10800000">
            <a:off x="6384384" y="5469772"/>
            <a:ext cx="257904" cy="81464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157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18840" y="264328"/>
            <a:ext cx="9677661" cy="576064"/>
          </a:xfrm>
        </p:spPr>
        <p:txBody>
          <a:bodyPr anchor="ctr">
            <a:noAutofit/>
          </a:bodyPr>
          <a:lstStyle/>
          <a:p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ALO 184 SABİM – MHRS BİRİMİ İSTANBUL İLİ 2018 YILI VERİLERİ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46922146"/>
              </p:ext>
            </p:extLst>
          </p:nvPr>
        </p:nvGraphicFramePr>
        <p:xfrm>
          <a:off x="640080" y="2801389"/>
          <a:ext cx="11139055" cy="3333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8"/>
          <a:stretch/>
        </p:blipFill>
        <p:spPr>
          <a:xfrm>
            <a:off x="0" y="6134791"/>
            <a:ext cx="12192000" cy="775899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734291" y="1036060"/>
            <a:ext cx="110448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1-SABİM - MHRS başvurularının </a:t>
            </a:r>
            <a:r>
              <a:rPr lang="tr-TR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%24 </a:t>
            </a:r>
            <a:r>
              <a:rPr lang="tr-T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.08’ i (toplamda 42.843 ) şikayet türü altında kaydedilmiştir.</a:t>
            </a:r>
          </a:p>
          <a:p>
            <a:pPr algn="just"/>
            <a:r>
              <a:rPr lang="tr-T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 Bu şikayetlerin (31.296 ‘ ) </a:t>
            </a:r>
            <a:r>
              <a:rPr lang="tr-TR" sz="2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%73</a:t>
            </a:r>
            <a:r>
              <a:rPr lang="tr-T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‘ ü </a:t>
            </a:r>
            <a:r>
              <a:rPr lang="tr-TR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ikinci ve üçüncü basamak sağlık tesislerine aittir. </a:t>
            </a:r>
            <a:endParaRPr lang="tr-T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129389" y="3908590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 smtClean="0">
                <a:latin typeface="Calibri" panose="020F0502020204030204" pitchFamily="34" charset="0"/>
              </a:rPr>
              <a:t>37%</a:t>
            </a:r>
            <a:r>
              <a:rPr lang="tr-TR" sz="1400" b="1" dirty="0" smtClean="0"/>
              <a:t> </a:t>
            </a:r>
            <a:endParaRPr lang="tr-TR" sz="1400" b="1" dirty="0"/>
          </a:p>
        </p:txBody>
      </p:sp>
      <p:sp>
        <p:nvSpPr>
          <p:cNvPr id="4" name="Dikdörtgen 3"/>
          <p:cNvSpPr/>
          <p:nvPr/>
        </p:nvSpPr>
        <p:spPr>
          <a:xfrm>
            <a:off x="2715793" y="4062910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 smtClean="0">
                <a:latin typeface="Calibri" panose="020F0502020204030204" pitchFamily="34" charset="0"/>
              </a:rPr>
              <a:t>25%</a:t>
            </a:r>
            <a:r>
              <a:rPr lang="tr-TR" sz="1400" b="1" dirty="0" smtClean="0"/>
              <a:t> </a:t>
            </a:r>
            <a:endParaRPr lang="tr-TR" sz="1400" b="1" dirty="0"/>
          </a:p>
        </p:txBody>
      </p:sp>
      <p:sp>
        <p:nvSpPr>
          <p:cNvPr id="5" name="Dikdörtgen 4"/>
          <p:cNvSpPr/>
          <p:nvPr/>
        </p:nvSpPr>
        <p:spPr>
          <a:xfrm>
            <a:off x="4302530" y="4216799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 smtClean="0">
                <a:latin typeface="Calibri" panose="020F0502020204030204" pitchFamily="34" charset="0"/>
              </a:rPr>
              <a:t>16%</a:t>
            </a:r>
            <a:r>
              <a:rPr lang="tr-TR" sz="1400" b="1" dirty="0" smtClean="0"/>
              <a:t> </a:t>
            </a:r>
            <a:endParaRPr lang="tr-TR" sz="1400" b="1" dirty="0"/>
          </a:p>
        </p:txBody>
      </p:sp>
      <p:sp>
        <p:nvSpPr>
          <p:cNvPr id="6" name="Dikdörtgen 5"/>
          <p:cNvSpPr/>
          <p:nvPr/>
        </p:nvSpPr>
        <p:spPr>
          <a:xfrm>
            <a:off x="5977260" y="4369462"/>
            <a:ext cx="5485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 smtClean="0">
                <a:latin typeface="Calibri" panose="020F0502020204030204" pitchFamily="34" charset="0"/>
              </a:rPr>
              <a:t>10%</a:t>
            </a:r>
            <a:r>
              <a:rPr lang="tr-TR" sz="1400" b="1" dirty="0" smtClean="0"/>
              <a:t> </a:t>
            </a:r>
            <a:endParaRPr lang="tr-TR" sz="1400" b="1" dirty="0"/>
          </a:p>
        </p:txBody>
      </p:sp>
      <p:sp>
        <p:nvSpPr>
          <p:cNvPr id="8" name="Dikdörtgen 7"/>
          <p:cNvSpPr/>
          <p:nvPr/>
        </p:nvSpPr>
        <p:spPr>
          <a:xfrm>
            <a:off x="7610336" y="4451079"/>
            <a:ext cx="4571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 smtClean="0">
                <a:latin typeface="Calibri" panose="020F0502020204030204" pitchFamily="34" charset="0"/>
              </a:rPr>
              <a:t>6%</a:t>
            </a:r>
            <a:r>
              <a:rPr lang="tr-TR" sz="1400" b="1" dirty="0" smtClean="0"/>
              <a:t> </a:t>
            </a:r>
            <a:endParaRPr lang="tr-TR" sz="1400" b="1" dirty="0"/>
          </a:p>
        </p:txBody>
      </p:sp>
      <p:sp>
        <p:nvSpPr>
          <p:cNvPr id="9" name="Dikdörtgen 8"/>
          <p:cNvSpPr/>
          <p:nvPr/>
        </p:nvSpPr>
        <p:spPr>
          <a:xfrm>
            <a:off x="9152040" y="4492254"/>
            <a:ext cx="4571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 smtClean="0">
                <a:latin typeface="Calibri" panose="020F0502020204030204" pitchFamily="34" charset="0"/>
              </a:rPr>
              <a:t>3%</a:t>
            </a:r>
            <a:r>
              <a:rPr lang="tr-TR" sz="1400" b="1" dirty="0" smtClean="0"/>
              <a:t> </a:t>
            </a:r>
            <a:endParaRPr lang="tr-TR" sz="1400" b="1" dirty="0"/>
          </a:p>
        </p:txBody>
      </p:sp>
      <p:sp>
        <p:nvSpPr>
          <p:cNvPr id="10" name="Dikdörtgen 9"/>
          <p:cNvSpPr/>
          <p:nvPr/>
        </p:nvSpPr>
        <p:spPr>
          <a:xfrm>
            <a:off x="10791442" y="4604968"/>
            <a:ext cx="5325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0,3</a:t>
            </a:r>
            <a:r>
              <a:rPr lang="tr-TR" sz="1200" dirty="0" smtClean="0"/>
              <a:t>%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414268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6794680"/>
              </p:ext>
            </p:extLst>
          </p:nvPr>
        </p:nvGraphicFramePr>
        <p:xfrm>
          <a:off x="1303626" y="1238270"/>
          <a:ext cx="10068186" cy="494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0560909" y="4975654"/>
            <a:ext cx="1631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90% VE ÜZERİ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796550" y="3702705"/>
            <a:ext cx="1205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80%-90%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5735046" y="2313711"/>
            <a:ext cx="1662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80% VE ALTI</a:t>
            </a:r>
            <a:endParaRPr lang="tr-T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2048119" y="216981"/>
            <a:ext cx="8953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320" b="0" i="0" u="none" strike="noStrike" kern="1200" spc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KURUM SAYILARINA GÖRE DOLULUK ORANI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8"/>
          <a:stretch/>
        </p:blipFill>
        <p:spPr>
          <a:xfrm>
            <a:off x="0" y="5147477"/>
            <a:ext cx="12192000" cy="176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515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afik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711039"/>
              </p:ext>
            </p:extLst>
          </p:nvPr>
        </p:nvGraphicFramePr>
        <p:xfrm>
          <a:off x="1048643" y="985014"/>
          <a:ext cx="10094713" cy="5415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2468880" y="66694"/>
            <a:ext cx="8052262" cy="882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TOPLAM KAPASİTEDE DEVAM EDEN RANDEVU CETVELİNDEN ATIL KALAN KAPASİTE DURUMU (2018)</a:t>
            </a:r>
            <a:endParaRPr lang="tr-TR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6131293" y="1674797"/>
            <a:ext cx="5245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Devam Eden Kapasite İçinde Atıl Kalan Kapasite(kullanılmayan) </a:t>
            </a:r>
            <a:r>
              <a:rPr lang="tr-TR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69%</a:t>
            </a:r>
            <a:r>
              <a:rPr lang="tr-TR" sz="24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’dur</a:t>
            </a:r>
          </a:p>
          <a:p>
            <a:endParaRPr lang="tr-TR" sz="2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8"/>
          <a:stretch/>
        </p:blipFill>
        <p:spPr>
          <a:xfrm>
            <a:off x="0" y="5469776"/>
            <a:ext cx="12192000" cy="144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79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322513"/>
              </p:ext>
            </p:extLst>
          </p:nvPr>
        </p:nvGraphicFramePr>
        <p:xfrm>
          <a:off x="1820487" y="2061557"/>
          <a:ext cx="9185563" cy="2851265"/>
        </p:xfrm>
        <a:graphic>
          <a:graphicData uri="http://schemas.openxmlformats.org/drawingml/2006/table">
            <a:tbl>
              <a:tblPr/>
              <a:tblGrid>
                <a:gridCol w="6600222">
                  <a:extLst>
                    <a:ext uri="{9D8B030D-6E8A-4147-A177-3AD203B41FA5}">
                      <a16:colId xmlns:a16="http://schemas.microsoft.com/office/drawing/2014/main" xmlns="" val="3353332975"/>
                    </a:ext>
                  </a:extLst>
                </a:gridCol>
                <a:gridCol w="2585341">
                  <a:extLst>
                    <a:ext uri="{9D8B030D-6E8A-4147-A177-3AD203B41FA5}">
                      <a16:colId xmlns:a16="http://schemas.microsoft.com/office/drawing/2014/main" xmlns="" val="3487057586"/>
                    </a:ext>
                  </a:extLst>
                </a:gridCol>
              </a:tblGrid>
              <a:tr h="570253">
                <a:tc>
                  <a:txBody>
                    <a:bodyPr/>
                    <a:lstStyle/>
                    <a:p>
                      <a:pPr algn="l" fontAlgn="t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DEVAM EDEN KAPASİTE SAYISI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509.747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6485265"/>
                  </a:ext>
                </a:extLst>
              </a:tr>
              <a:tr h="570253">
                <a:tc>
                  <a:txBody>
                    <a:bodyPr/>
                    <a:lstStyle/>
                    <a:p>
                      <a:pPr algn="l" fontAlgn="t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DEVAM EDEN RANDEVU SAYISI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170.267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4064225"/>
                  </a:ext>
                </a:extLst>
              </a:tr>
              <a:tr h="570253">
                <a:tc>
                  <a:txBody>
                    <a:bodyPr/>
                    <a:lstStyle/>
                    <a:p>
                      <a:pPr algn="l" fontAlgn="t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ATIL KAPASİTE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339.480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28066061"/>
                  </a:ext>
                </a:extLst>
              </a:tr>
              <a:tr h="570253">
                <a:tc>
                  <a:txBody>
                    <a:bodyPr/>
                    <a:lstStyle/>
                    <a:p>
                      <a:pPr algn="l" fontAlgn="t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BEKLEYEN TALEP SAYISI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433.894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8154339"/>
                  </a:ext>
                </a:extLst>
              </a:tr>
              <a:tr h="570253">
                <a:tc>
                  <a:txBody>
                    <a:bodyPr/>
                    <a:lstStyle/>
                    <a:p>
                      <a:pPr algn="l" fontAlgn="t"/>
                      <a:r>
                        <a:rPr lang="tr-T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ATIL KAPASİTENİN TALEBİ KARŞILAMA ORANI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8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78,24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8873427"/>
                  </a:ext>
                </a:extLst>
              </a:tr>
            </a:tbl>
          </a:graphicData>
        </a:graphic>
      </p:graphicFrame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8"/>
          <a:stretch/>
        </p:blipFill>
        <p:spPr>
          <a:xfrm>
            <a:off x="0" y="4480560"/>
            <a:ext cx="12192000" cy="2430131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739832" y="284687"/>
            <a:ext cx="114521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320" b="0" i="0" u="none" strike="noStrike" kern="1200" spc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ATIL KAPASİTENİN TALEBİ KARŞILAMA ORANI (Aralık 2018)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80128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348675" y="0"/>
            <a:ext cx="10843325" cy="838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RANDEVU BULAMADIKLARI İÇİN ALO 182’Yİ BİRDEN FAZLA ARAYAN VATANDAŞ ÖRNEKLERİ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 RANDEVU BULAMADIKLARI POLİKLİNİKLER</a:t>
            </a:r>
            <a:endParaRPr lang="tr-TR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8"/>
          <a:stretch/>
        </p:blipFill>
        <p:spPr>
          <a:xfrm>
            <a:off x="0" y="5577016"/>
            <a:ext cx="12192000" cy="1280984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43443"/>
              </p:ext>
            </p:extLst>
          </p:nvPr>
        </p:nvGraphicFramePr>
        <p:xfrm>
          <a:off x="617838" y="1169773"/>
          <a:ext cx="11228172" cy="4824803"/>
        </p:xfrm>
        <a:graphic>
          <a:graphicData uri="http://schemas.openxmlformats.org/drawingml/2006/table">
            <a:tbl>
              <a:tblPr/>
              <a:tblGrid>
                <a:gridCol w="15075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9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484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46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554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144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6977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95559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3202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17801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37572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Arayan Numara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Toplam Arama Sayısı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SAĞLIK KURULU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ÇOCUK VE ERGEN RUH SAĞLIĞI VE HASTALIKLARI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PERİODON</a:t>
                      </a:r>
                    </a:p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TOLOJİ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ORTODONTİ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ÇOCUK </a:t>
                      </a:r>
                      <a:r>
                        <a:rPr lang="tr-TR" sz="12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GASTROEN</a:t>
                      </a:r>
                    </a:p>
                    <a:p>
                      <a:pPr algn="ctr" fontAlgn="ctr"/>
                      <a:r>
                        <a:rPr lang="tr-TR" sz="12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TEROLOJİSİ</a:t>
                      </a:r>
                      <a:endParaRPr lang="tr-TR" sz="1200" b="1" i="0" u="none" strike="noStrike" dirty="0"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ENDOKRİNOLOJİ VE METABOLİZMA HASTALIKLARI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GÖZ HASTALIKLARI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NÖROLOJİ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ÇOCUK METABOLİZMA HASTALIKLARI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3553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535..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3553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537..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3553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538..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3553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538..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3553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553..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3553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533..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3553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537..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3553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542..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3553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546..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3553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553..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3553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Genel Toplam 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6599" marR="6599" marT="65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4443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8"/>
          <a:stretch/>
        </p:blipFill>
        <p:spPr>
          <a:xfrm>
            <a:off x="0" y="5486400"/>
            <a:ext cx="12192000" cy="1371600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789181"/>
              </p:ext>
            </p:extLst>
          </p:nvPr>
        </p:nvGraphicFramePr>
        <p:xfrm>
          <a:off x="671385" y="1128581"/>
          <a:ext cx="10589741" cy="5100985"/>
        </p:xfrm>
        <a:graphic>
          <a:graphicData uri="http://schemas.openxmlformats.org/drawingml/2006/table">
            <a:tbl>
              <a:tblPr/>
              <a:tblGrid>
                <a:gridCol w="27498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84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7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4982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668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68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Tarih Aralığı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01-31.10.2018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Tarih Aralığı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01-31.10.2018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794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Analiz Konusu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FCR-ASSISTT (İlk Çağrıda Çözüm)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Analiz Konusu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FCR-ASSISTT (İlk Çağrıda Çözüm)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8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Taranan Çağrı Sayısı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Taranan Çağrı Sayısı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8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Arayan Numara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535..</a:t>
                      </a:r>
                    </a:p>
                  </a:txBody>
                  <a:tcPr marL="8841" marR="8841" marT="8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Arayan Numara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537..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8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Arama Sayısı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Arama Sayısı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9113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Hastane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İSTANBUL- (AVRUPA)- ŞİŞLİ ETFAL EĞİTİM VE ARAŞTIRMA HASTANESİ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Hastane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İSTANBUL- (AVRUPA)- BAKIRKÖY PROF. DR. MAZHAR OSMAN RUH SAĞLIĞI VE SİNİR HASTALIKLARI EĞİTİM VE ARAŞTIRMA HASTANESİ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5794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Poliklinik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SAĞLIK KURULU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Poliklinik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1" i="0" u="none" strike="noStrike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ÇOCUK VE ERGEN RUH SAĞLIĞI VE HASTALIKLARI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68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Hekim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Hekim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334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Dolu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i="0" u="none" strike="noStrike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Dolu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i="0" u="none" strike="noStrike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68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Randevu verildi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Randevu verildi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683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Randevu iptal talebi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Randevu iptal talebi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6334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Hekim cetveli yok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i="0" u="none" strike="noStrike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Hekim cetveli yok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532237" y="235795"/>
            <a:ext cx="10659763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 182 Hattını Mükerrer Arama Sebepleri Detaylı Raporu (Ekim 2018) </a:t>
            </a:r>
          </a:p>
        </p:txBody>
      </p:sp>
    </p:spTree>
    <p:extLst>
      <p:ext uri="{BB962C8B-B14F-4D97-AF65-F5344CB8AC3E}">
        <p14:creationId xmlns:p14="http://schemas.microsoft.com/office/powerpoint/2010/main" val="2131556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8"/>
          <a:stretch/>
        </p:blipFill>
        <p:spPr>
          <a:xfrm>
            <a:off x="0" y="4933950"/>
            <a:ext cx="12192000" cy="1924050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2000144"/>
              </p:ext>
            </p:extLst>
          </p:nvPr>
        </p:nvGraphicFramePr>
        <p:xfrm>
          <a:off x="692448" y="1164829"/>
          <a:ext cx="10815811" cy="5039444"/>
        </p:xfrm>
        <a:graphic>
          <a:graphicData uri="http://schemas.openxmlformats.org/drawingml/2006/table">
            <a:tbl>
              <a:tblPr/>
              <a:tblGrid>
                <a:gridCol w="2808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15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1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085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280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809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Tarih Aralığı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01-31.10.2018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Tarih Aralığı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01-31.10.2018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91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Analiz Konusu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FCR-ASSISTT (İlk Çağrıda Çözüm)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Analiz Konusu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FCR-ASSISTT (İlk Çağrıda Çözüm)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09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Taranan Çağrı Sayısı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Taranan Çağrı Sayısı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09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Arayan Numara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538..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Arayan Numara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553..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09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Arama Sayısı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Arama Sayısı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47321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Hastane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İSTANBUL- (AVRUPA)- KAĞITHANE- OKMEYDANI AĞIZ VE DİŞ SAĞLIĞI HASTANESİ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Hastane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İSTANBUL- (AVRUPA)- KÜÇÜKÇEKMECE- KANUNİ SULTAN SÜLEYMAN EĞİTİM VE ARAŞTIRMA HASTANESİ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09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Poliklinik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ORTODONTİ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Poliklinik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ÇOCUK GASTROENTEROLOJİSİ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09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Hekim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Hekim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05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Dolu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i="0" u="none" strike="noStrike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Dolu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i="0" u="none" strike="noStrike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09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Randevu verildi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Randevu verildi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09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Randevu bilgi talebi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Randevu bilgi talebi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09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Hekim cetveli yok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Hekim cetveli yok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095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İleri/Erken tarih Talebi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İleri/Erken tarih Talebi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6056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Cetvel Yok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i="0" u="none" strike="noStrike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600" b="0" i="0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Cetvel Yok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841" marR="8841" marT="884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6" name="Metin kutusu 5"/>
          <p:cNvSpPr txBox="1"/>
          <p:nvPr/>
        </p:nvSpPr>
        <p:spPr>
          <a:xfrm>
            <a:off x="1532237" y="235795"/>
            <a:ext cx="10659763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 182 Hattını Mükerrer Arama Sebepleri Detaylı Raporu (Ekim 2018) </a:t>
            </a:r>
          </a:p>
        </p:txBody>
      </p:sp>
    </p:spTree>
    <p:extLst>
      <p:ext uri="{BB962C8B-B14F-4D97-AF65-F5344CB8AC3E}">
        <p14:creationId xmlns:p14="http://schemas.microsoft.com/office/powerpoint/2010/main" val="26633321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3095625" y="221481"/>
            <a:ext cx="8229600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MERKEZİ HEKİM RANDEVU SİSTEMİ</a:t>
            </a:r>
            <a:endParaRPr lang="tr-T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8"/>
          <a:stretch/>
        </p:blipFill>
        <p:spPr>
          <a:xfrm>
            <a:off x="0" y="4933948"/>
            <a:ext cx="12192000" cy="1957302"/>
          </a:xfrm>
          <a:prstGeom prst="rect">
            <a:avLst/>
          </a:prstGeom>
        </p:spPr>
      </p:pic>
      <p:sp>
        <p:nvSpPr>
          <p:cNvPr id="2" name="Metin kutusu 1"/>
          <p:cNvSpPr txBox="1"/>
          <p:nvPr/>
        </p:nvSpPr>
        <p:spPr>
          <a:xfrm>
            <a:off x="2585258" y="2090850"/>
            <a:ext cx="7340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Ülkemizde 2012 yılından itibaren sağlık tesislerimizde poliklinik randevularını MHRS ile vermekteyiz. </a:t>
            </a:r>
            <a:endParaRPr lang="tr-TR" sz="3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9676015" y="4846320"/>
            <a:ext cx="1895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35783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8"/>
          <a:stretch/>
        </p:blipFill>
        <p:spPr>
          <a:xfrm>
            <a:off x="0" y="5387546"/>
            <a:ext cx="12192000" cy="1470454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61422"/>
              </p:ext>
            </p:extLst>
          </p:nvPr>
        </p:nvGraphicFramePr>
        <p:xfrm>
          <a:off x="593124" y="1021844"/>
          <a:ext cx="5379308" cy="5123584"/>
        </p:xfrm>
        <a:graphic>
          <a:graphicData uri="http://schemas.openxmlformats.org/drawingml/2006/table">
            <a:tbl>
              <a:tblPr/>
              <a:tblGrid>
                <a:gridCol w="18049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43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075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Tarih Aralığı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01-31.10.2018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75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Analiz Konusu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FCR-ASSISTT (İlk Çağrıda Çözüm)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75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Taranan Çağrı Sayısı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75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Arayan Numara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538..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5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Arama Sayısı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3005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Hastane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İSTANBUL- (ANADOLU)- KARTAL AĞIZ VE DİŞ SAĞLIĞI MERKEZİ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5027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Poliklinik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PERİODONTOLOJİ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75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Hekim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8526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Dolu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i="0" u="none" strike="noStrike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75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Randevu verildi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751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Randevu iptal talebi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987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Hekim cetveli yok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106348"/>
              </p:ext>
            </p:extLst>
          </p:nvPr>
        </p:nvGraphicFramePr>
        <p:xfrm>
          <a:off x="6186616" y="1021843"/>
          <a:ext cx="5684107" cy="5123588"/>
        </p:xfrm>
        <a:graphic>
          <a:graphicData uri="http://schemas.openxmlformats.org/drawingml/2006/table">
            <a:tbl>
              <a:tblPr/>
              <a:tblGrid>
                <a:gridCol w="21523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3178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589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Tarih Aralığı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01-31.10.2018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589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Analiz Konusu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FCR-GLOBAL (İlk Çağrıda Çözüm)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589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Taranan Çağrı Sayısı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589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Arayan Numara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533..</a:t>
                      </a:r>
                      <a:endParaRPr lang="tr-TR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589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Arama Sayısı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7121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Hastane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İSTANBUL- (AVRUPA)- BAKIRKÖY- DR. SADİ KONUK EĞİTİM ARAŞTIRMA HASTANESİ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41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Poliklinik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ENDOKRİNOLOJİ VE METABOLİZMA HASTALIKLARI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589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Hekim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583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Dolu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400" b="1" i="0" u="none" strike="noStrike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589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Randevu verildi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589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Randevu iptal talebi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589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Randevu tarihi uymadı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589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Hekim cetveli yok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589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İleri/Erken tarih Talebi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7560"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Cetvel Yok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8" name="Metin kutusu 7"/>
          <p:cNvSpPr txBox="1"/>
          <p:nvPr/>
        </p:nvSpPr>
        <p:spPr>
          <a:xfrm>
            <a:off x="1508680" y="218654"/>
            <a:ext cx="10683320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ALO 182 Hattını Mükerrer Arama Sebepleri Detaylı Raporu (Ekim 2018) </a:t>
            </a:r>
          </a:p>
        </p:txBody>
      </p:sp>
    </p:spTree>
    <p:extLst>
      <p:ext uri="{BB962C8B-B14F-4D97-AF65-F5344CB8AC3E}">
        <p14:creationId xmlns:p14="http://schemas.microsoft.com/office/powerpoint/2010/main" val="40547009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8"/>
          <a:stretch/>
        </p:blipFill>
        <p:spPr>
          <a:xfrm>
            <a:off x="0" y="4933950"/>
            <a:ext cx="12192000" cy="1924050"/>
          </a:xfrm>
          <a:prstGeom prst="rect">
            <a:avLst/>
          </a:prstGeom>
        </p:spPr>
      </p:pic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649237"/>
              </p:ext>
            </p:extLst>
          </p:nvPr>
        </p:nvGraphicFramePr>
        <p:xfrm>
          <a:off x="1985318" y="1169769"/>
          <a:ext cx="8443784" cy="4964544"/>
        </p:xfrm>
        <a:graphic>
          <a:graphicData uri="http://schemas.openxmlformats.org/drawingml/2006/table">
            <a:tbl>
              <a:tblPr/>
              <a:tblGrid>
                <a:gridCol w="41339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098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4213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Tarih Aralığı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01-31.10.2018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213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Analiz Konusu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FCR-GLOBAL (İlk Çağrıda Çözüm)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213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Taranan Çağrı Sayısı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213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Arayan Numara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553..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213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Arama Sayısı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26415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Hastane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İSTANBUL- (AVRUPA)- KÜÇÜKÇEKMECE- KANUNİ SULTAN SÜLEYMAN EĞİTİM VE ARAŞTIRMA HASTANESİ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213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Poliklinik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ÇOCUK METABOLİZMA HASTALIKLARI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213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Hekim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HASAN ÖNAL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26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Dolu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2800" b="1" i="0" u="none" strike="noStrike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13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Randevu verildi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2264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Hekim cetveli yok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2138"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İleri/Erken tarih Talebi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532237" y="235795"/>
            <a:ext cx="10659763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ALO 182 Hattını Mükerrer Arama Sebepleri Detaylı Raporu (Ekim 2018) </a:t>
            </a:r>
          </a:p>
        </p:txBody>
      </p:sp>
    </p:spTree>
    <p:extLst>
      <p:ext uri="{BB962C8B-B14F-4D97-AF65-F5344CB8AC3E}">
        <p14:creationId xmlns:p14="http://schemas.microsoft.com/office/powerpoint/2010/main" val="766818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8"/>
          <a:stretch/>
        </p:blipFill>
        <p:spPr>
          <a:xfrm>
            <a:off x="0" y="4933950"/>
            <a:ext cx="12192000" cy="1924050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>
            <a:off x="1054444" y="247135"/>
            <a:ext cx="11137556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CETVEL AÇMAYAN HEKİMLER SİSTEME DAHİL OLURSA İL DOLULUK ORANI</a:t>
            </a:r>
            <a:endParaRPr lang="tr-T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692970"/>
              </p:ext>
            </p:extLst>
          </p:nvPr>
        </p:nvGraphicFramePr>
        <p:xfrm>
          <a:off x="337754" y="1786865"/>
          <a:ext cx="11648300" cy="3007557"/>
        </p:xfrm>
        <a:graphic>
          <a:graphicData uri="http://schemas.openxmlformats.org/drawingml/2006/table">
            <a:tbl>
              <a:tblPr/>
              <a:tblGrid>
                <a:gridCol w="1164830"/>
                <a:gridCol w="1164830"/>
                <a:gridCol w="1164830"/>
                <a:gridCol w="1164830"/>
                <a:gridCol w="1164830"/>
                <a:gridCol w="1164830"/>
                <a:gridCol w="1164830"/>
                <a:gridCol w="1164830"/>
                <a:gridCol w="1164830"/>
                <a:gridCol w="1164830"/>
              </a:tblGrid>
              <a:tr h="1690469"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 Kapasite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Toplam Randevu Sayısı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İlk Randevu Doluluk Oranı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Mhrs</a:t>
                      </a:r>
                      <a:r>
                        <a:rPr lang="tr-TR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Tanımlı Hekim Sayısı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Cetvel Açan Hekim Sayısı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Cetvel Açmayan Hekim Sayısı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Hekim Başına Düşen Kapasite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Cetvel Açmayan Hekimlere Düşen Kapasite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Yeni Kapasite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r-TR" sz="20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Yeni Randevu Doluluk Oranı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317088"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3.157.167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2.435.033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2000" b="0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77,13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9.770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6.643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3.127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1.486.145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4.643.312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tr-TR" sz="20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52,44</a:t>
                      </a:r>
                    </a:p>
                  </a:txBody>
                  <a:tcPr marL="5872" marR="5872" marT="587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853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2819655" y="200424"/>
            <a:ext cx="8806265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İSTANBUL ARALIK AYI GENEL MHRS VERİLERİ</a:t>
            </a:r>
            <a:endParaRPr lang="tr-T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8"/>
          <a:stretch/>
        </p:blipFill>
        <p:spPr>
          <a:xfrm>
            <a:off x="0" y="4933950"/>
            <a:ext cx="12192000" cy="1924050"/>
          </a:xfrm>
          <a:prstGeom prst="rect">
            <a:avLst/>
          </a:prstGeom>
        </p:spPr>
      </p:pic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524374"/>
              </p:ext>
            </p:extLst>
          </p:nvPr>
        </p:nvGraphicFramePr>
        <p:xfrm>
          <a:off x="774829" y="1249948"/>
          <a:ext cx="10749905" cy="4837814"/>
        </p:xfrm>
        <a:graphic>
          <a:graphicData uri="http://schemas.openxmlformats.org/drawingml/2006/table">
            <a:tbl>
              <a:tblPr/>
              <a:tblGrid>
                <a:gridCol w="2094137"/>
                <a:gridCol w="1081971"/>
                <a:gridCol w="1081971"/>
                <a:gridCol w="1081971"/>
                <a:gridCol w="1081971"/>
                <a:gridCol w="1081971"/>
                <a:gridCol w="1081971"/>
                <a:gridCol w="1081971"/>
                <a:gridCol w="1081971"/>
              </a:tblGrid>
              <a:tr h="97636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İSTANBUL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AÇILAN KAPASİTE SAYISI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MHRS'ye ESAS MUAYENE SAYISI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AÇILAN KAPASİTE ORANI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ALINAN RANDEVU SAYISI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RANDEVU DOLULUK ORANI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GERÇEKLEŞEN RANDEVU SAYISI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RANDEVU GERÇEKLEŞME ORANI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RANDEVULU MUAYENE ORANI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64357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DEVLET HASTANELERİ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484.039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890.401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54,36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428.271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88,48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336.133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78,49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37,75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57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DAL HASTANELERİ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409.570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488.036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83,92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349.865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85,42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285.671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81,65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58,53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57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ADSM - ADSH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345.989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295.920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116,92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332.747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96,17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263.030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79,05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88,89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57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EĞİTİM VE ARAŞTIRMA HASTANELERİ 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1.578.089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2.270.695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69,50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1.324.150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83,91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1.067.213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80,60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47,00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357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İSTANBUL İLİ TOPLAM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2.817.687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3.945.052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71,42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2.435.033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86,42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1.952.047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80,17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49,48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643575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TÜRKİYE GENELİ TOPLAM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14.143.155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23.762.016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59,52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9.993.021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70,66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7.938.795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79,44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33,41</a:t>
                      </a:r>
                    </a:p>
                  </a:txBody>
                  <a:tcPr marL="6927" marR="6927" marT="69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77913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3152774" y="1934778"/>
            <a:ext cx="6076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anose="020B0503030403020204" pitchFamily="34" charset="-94"/>
              </a:rPr>
              <a:t>TEŞEKKÜRLER</a:t>
            </a: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anose="020B0503030403020204" pitchFamily="34" charset="-94"/>
              </a:rPr>
              <a:t>ENDAM AKSU</a:t>
            </a:r>
          </a:p>
          <a:p>
            <a:pPr algn="ctr"/>
            <a:r>
              <a:rPr lang="tr-TR" sz="28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anose="020B0503030403020204" pitchFamily="34" charset="-94"/>
              </a:rPr>
              <a:t>e</a:t>
            </a:r>
            <a:r>
              <a:rPr lang="tr-TR" sz="2800" b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anose="020B0503030403020204" pitchFamily="34" charset="-94"/>
              </a:rPr>
              <a:t>ndam.aksu@saglik.gov.tr</a:t>
            </a:r>
            <a:endParaRPr lang="tr-TR" sz="2800" b="1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Web Pro" panose="020B0503030403020204" pitchFamily="34" charset="-94"/>
            </a:endParaRPr>
          </a:p>
          <a:p>
            <a:pPr algn="ctr"/>
            <a:r>
              <a:rPr lang="tr-T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Web Pro" panose="020B0503030403020204" pitchFamily="34" charset="-94"/>
              </a:rPr>
              <a:t>Mhrs.hastane@saglik.gov.tr</a:t>
            </a:r>
            <a:endParaRPr lang="tr-T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Web Pro" panose="020B0503030403020204" pitchFamily="34" charset="-94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553" y="4392424"/>
            <a:ext cx="1339392" cy="16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470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8"/>
          <a:stretch/>
        </p:blipFill>
        <p:spPr>
          <a:xfrm>
            <a:off x="0" y="4986641"/>
            <a:ext cx="12192000" cy="192405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878542" y="282097"/>
            <a:ext cx="10874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TÜRKİYE GENELİ VE İSTANBUL YILLARA GÖRE RANDEVU SAYILARI</a:t>
            </a:r>
            <a:endParaRPr kumimoji="0" lang="tr-TR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</a:endParaRPr>
          </a:p>
        </p:txBody>
      </p:sp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421967"/>
              </p:ext>
            </p:extLst>
          </p:nvPr>
        </p:nvGraphicFramePr>
        <p:xfrm>
          <a:off x="387180" y="1136822"/>
          <a:ext cx="11549448" cy="47367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2026494" y="3427317"/>
            <a:ext cx="75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DC0F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%31</a:t>
            </a:r>
            <a:endParaRPr lang="tr-TR" b="1" dirty="0">
              <a:solidFill>
                <a:srgbClr val="DC0F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814109" y="3135868"/>
            <a:ext cx="65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DC0F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%31</a:t>
            </a:r>
            <a:endParaRPr lang="tr-TR" b="1" dirty="0">
              <a:solidFill>
                <a:srgbClr val="DC0F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498751" y="2808492"/>
            <a:ext cx="70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DC0F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%31</a:t>
            </a:r>
            <a:endParaRPr lang="tr-TR" b="1" dirty="0">
              <a:solidFill>
                <a:srgbClr val="DC0F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0540435" y="2439160"/>
            <a:ext cx="671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DC0F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%25</a:t>
            </a:r>
            <a:endParaRPr lang="tr-TR" b="1" dirty="0">
              <a:solidFill>
                <a:srgbClr val="DC0F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8993294" y="2439160"/>
            <a:ext cx="650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DC0F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%27</a:t>
            </a:r>
            <a:endParaRPr lang="tr-TR" b="1" dirty="0">
              <a:solidFill>
                <a:srgbClr val="DC0F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7236939" y="2606656"/>
            <a:ext cx="770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DC0F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%31</a:t>
            </a:r>
            <a:endParaRPr lang="tr-TR" b="1" dirty="0">
              <a:solidFill>
                <a:srgbClr val="DC0F1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6746789" y="6011980"/>
            <a:ext cx="5445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Yüzdelik kısımlar İstanbul’un Türkiye’de  kapsadığı oranı göstermektedir.</a:t>
            </a:r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37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8"/>
          <a:stretch/>
        </p:blipFill>
        <p:spPr>
          <a:xfrm>
            <a:off x="0" y="4986641"/>
            <a:ext cx="12192000" cy="192405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2252749" y="250256"/>
            <a:ext cx="94848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T.C. SAĞLIK BAKANLIĞI MHRS STRATEJİK HEDEFLERİ</a:t>
            </a:r>
            <a:endParaRPr lang="tr-TR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140535"/>
              </p:ext>
            </p:extLst>
          </p:nvPr>
        </p:nvGraphicFramePr>
        <p:xfrm>
          <a:off x="873214" y="1606378"/>
          <a:ext cx="10643287" cy="3855309"/>
        </p:xfrm>
        <a:graphic>
          <a:graphicData uri="http://schemas.openxmlformats.org/drawingml/2006/table">
            <a:tbl>
              <a:tblPr/>
              <a:tblGrid>
                <a:gridCol w="20932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554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2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54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554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554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545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2065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964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2035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1277124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Performans Göstergeleri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Hedefe Etkisi (%)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Plan Dönemi Başlangıç Değeri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İzleme Sıklığı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Raporlama Sıklığı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547">
                <a:tc>
                  <a:txBody>
                    <a:bodyPr/>
                    <a:lstStyle/>
                    <a:p>
                      <a:pPr algn="l" fontAlgn="b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PG3.2.3:</a:t>
                      </a:r>
                    </a:p>
                  </a:txBody>
                  <a:tcPr marL="9469" marR="9469" marT="94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</a:t>
                      </a:r>
                      <a:b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Ay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Ay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3638">
                <a:tc>
                  <a:txBody>
                    <a:bodyPr/>
                    <a:lstStyle/>
                    <a:p>
                      <a:pPr algn="ctr" fontAlgn="b"/>
                      <a:r>
                        <a:rPr lang="tr-T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MHRS üzerinden yapılan randevulu hasta muayenesi oranı (%)</a:t>
                      </a:r>
                    </a:p>
                  </a:txBody>
                  <a:tcPr marL="9469" marR="9469" marT="94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45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1511540" y="303547"/>
            <a:ext cx="9168919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TÜRKİYE-İSTANBUL 2018 YILI KARŞILAŞTIRMASI</a:t>
            </a:r>
            <a:endParaRPr lang="tr-TR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8"/>
          <a:stretch/>
        </p:blipFill>
        <p:spPr>
          <a:xfrm>
            <a:off x="0" y="4986641"/>
            <a:ext cx="12192000" cy="1924050"/>
          </a:xfrm>
          <a:prstGeom prst="rect">
            <a:avLst/>
          </a:prstGeom>
        </p:spPr>
      </p:pic>
      <p:graphicFrame>
        <p:nvGraphicFramePr>
          <p:cNvPr id="8" name="Grafik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01160"/>
              </p:ext>
            </p:extLst>
          </p:nvPr>
        </p:nvGraphicFramePr>
        <p:xfrm>
          <a:off x="540607" y="1793795"/>
          <a:ext cx="10811133" cy="459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Metin kutusu 1"/>
          <p:cNvSpPr txBox="1"/>
          <p:nvPr/>
        </p:nvSpPr>
        <p:spPr>
          <a:xfrm>
            <a:off x="656706" y="962798"/>
            <a:ext cx="11305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İstanbul Türkiye de; </a:t>
            </a:r>
          </a:p>
          <a:p>
            <a:r>
              <a:rPr lang="tr-T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(1) Açılan kapasite sayısının </a:t>
            </a:r>
            <a:r>
              <a:rPr lang="tr-TR" sz="1600" b="1" dirty="0" smtClean="0">
                <a:solidFill>
                  <a:srgbClr val="C00000"/>
                </a:solidFill>
              </a:rPr>
              <a:t>%20,60    </a:t>
            </a:r>
            <a:r>
              <a:rPr lang="tr-T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(2) Muayene sayısında </a:t>
            </a:r>
            <a:r>
              <a:rPr lang="tr-TR" sz="1600" b="1" dirty="0" smtClean="0">
                <a:solidFill>
                  <a:srgbClr val="C00000"/>
                </a:solidFill>
              </a:rPr>
              <a:t>%15,88 </a:t>
            </a:r>
            <a:r>
              <a:rPr lang="tr-T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tr-T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(3) Alınan randevu sayısında </a:t>
            </a:r>
            <a:r>
              <a:rPr lang="tr-TR" sz="1600" b="1" dirty="0" smtClean="0">
                <a:solidFill>
                  <a:srgbClr val="C00000"/>
                </a:solidFill>
              </a:rPr>
              <a:t>%24,77 </a:t>
            </a:r>
            <a:r>
              <a:rPr lang="tr-TR" sz="16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tr-T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(4) Gerçekleşen randevu sayısında </a:t>
            </a:r>
            <a:r>
              <a:rPr lang="tr-TR" sz="1600" b="1" dirty="0" smtClean="0">
                <a:solidFill>
                  <a:srgbClr val="C00000"/>
                </a:solidFill>
              </a:rPr>
              <a:t>%24,89</a:t>
            </a:r>
            <a:r>
              <a:rPr lang="tr-T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’unu</a:t>
            </a:r>
            <a:r>
              <a:rPr lang="tr-TR" sz="1600" b="1" dirty="0" smtClean="0">
                <a:solidFill>
                  <a:srgbClr val="C00000"/>
                </a:solidFill>
              </a:rPr>
              <a:t> </a:t>
            </a:r>
            <a:r>
              <a:rPr lang="tr-TR" sz="1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kapsamaktadır. </a:t>
            </a:r>
            <a:endParaRPr lang="tr-TR" sz="16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39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2273723" y="335939"/>
            <a:ext cx="891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İSTANBUL VE DİĞER İLLERİN KAPASİTE YÖNÜNDEN KIYASI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262192"/>
              </p:ext>
            </p:extLst>
          </p:nvPr>
        </p:nvGraphicFramePr>
        <p:xfrm>
          <a:off x="4046985" y="1304255"/>
          <a:ext cx="2454881" cy="1479093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2454881">
                  <a:extLst>
                    <a:ext uri="{9D8B030D-6E8A-4147-A177-3AD203B41FA5}">
                      <a16:colId xmlns:a16="http://schemas.microsoft.com/office/drawing/2014/main" xmlns="" val="1470239137"/>
                    </a:ext>
                  </a:extLst>
                </a:gridCol>
              </a:tblGrid>
              <a:tr h="291192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 BÜYÜK </a:t>
                      </a:r>
                      <a:r>
                        <a:rPr lang="tr-TR" sz="200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 </a:t>
                      </a:r>
                      <a:r>
                        <a:rPr lang="tr-TR" sz="200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İL</a:t>
                      </a:r>
                      <a:endParaRPr lang="tr-T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74394842"/>
                  </a:ext>
                </a:extLst>
              </a:tr>
              <a:tr h="29119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ANKARA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778681224"/>
                  </a:ext>
                </a:extLst>
              </a:tr>
              <a:tr h="29119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İZMİR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979512780"/>
                  </a:ext>
                </a:extLst>
              </a:tr>
              <a:tr h="29119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BURSA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39846171"/>
                  </a:ext>
                </a:extLst>
              </a:tr>
              <a:tr h="29119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ANTALYA</a:t>
                      </a:r>
                      <a:endParaRPr lang="tr-TR" sz="18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4698036"/>
                  </a:ext>
                </a:extLst>
              </a:tr>
            </a:tbl>
          </a:graphicData>
        </a:graphic>
      </p:graphicFrame>
      <p:sp>
        <p:nvSpPr>
          <p:cNvPr id="6" name="Sağ Ayraç 5"/>
          <p:cNvSpPr/>
          <p:nvPr/>
        </p:nvSpPr>
        <p:spPr>
          <a:xfrm>
            <a:off x="7823931" y="1096273"/>
            <a:ext cx="532016" cy="2043437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9635975" y="1880600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tr-TR" b="1" dirty="0" smtClean="0">
                <a:solidFill>
                  <a:schemeClr val="bg1"/>
                </a:solidFill>
              </a:rPr>
              <a:t>İSTANBUL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Sağ Ayraç 11"/>
          <p:cNvSpPr/>
          <p:nvPr/>
        </p:nvSpPr>
        <p:spPr>
          <a:xfrm>
            <a:off x="10038233" y="3260199"/>
            <a:ext cx="570806" cy="2840318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10827327" y="4495692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tr-TR" b="1" dirty="0" smtClean="0">
                <a:solidFill>
                  <a:schemeClr val="bg1"/>
                </a:solidFill>
              </a:rPr>
              <a:t>İSTANBUL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8"/>
          <a:stretch/>
        </p:blipFill>
        <p:spPr>
          <a:xfrm>
            <a:off x="0" y="5237019"/>
            <a:ext cx="12192000" cy="1673672"/>
          </a:xfrm>
          <a:prstGeom prst="rect">
            <a:avLst/>
          </a:prstGeom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722170"/>
              </p:ext>
            </p:extLst>
          </p:nvPr>
        </p:nvGraphicFramePr>
        <p:xfrm>
          <a:off x="551201" y="3585816"/>
          <a:ext cx="8883323" cy="2362200"/>
        </p:xfrm>
        <a:graphic>
          <a:graphicData uri="http://schemas.openxmlformats.org/drawingml/2006/table">
            <a:tbl>
              <a:tblPr/>
              <a:tblGrid>
                <a:gridCol w="1250716">
                  <a:extLst>
                    <a:ext uri="{9D8B030D-6E8A-4147-A177-3AD203B41FA5}">
                      <a16:colId xmlns:a16="http://schemas.microsoft.com/office/drawing/2014/main" xmlns="" val="4223025857"/>
                    </a:ext>
                  </a:extLst>
                </a:gridCol>
                <a:gridCol w="1250716">
                  <a:extLst>
                    <a:ext uri="{9D8B030D-6E8A-4147-A177-3AD203B41FA5}">
                      <a16:colId xmlns:a16="http://schemas.microsoft.com/office/drawing/2014/main" xmlns="" val="1825900418"/>
                    </a:ext>
                  </a:extLst>
                </a:gridCol>
                <a:gridCol w="1250716">
                  <a:extLst>
                    <a:ext uri="{9D8B030D-6E8A-4147-A177-3AD203B41FA5}">
                      <a16:colId xmlns:a16="http://schemas.microsoft.com/office/drawing/2014/main" xmlns="" val="152633670"/>
                    </a:ext>
                  </a:extLst>
                </a:gridCol>
                <a:gridCol w="1250716">
                  <a:extLst>
                    <a:ext uri="{9D8B030D-6E8A-4147-A177-3AD203B41FA5}">
                      <a16:colId xmlns:a16="http://schemas.microsoft.com/office/drawing/2014/main" xmlns="" val="2492556321"/>
                    </a:ext>
                  </a:extLst>
                </a:gridCol>
                <a:gridCol w="1441344">
                  <a:extLst>
                    <a:ext uri="{9D8B030D-6E8A-4147-A177-3AD203B41FA5}">
                      <a16:colId xmlns:a16="http://schemas.microsoft.com/office/drawing/2014/main" xmlns="" val="2840099811"/>
                    </a:ext>
                  </a:extLst>
                </a:gridCol>
                <a:gridCol w="1188399">
                  <a:extLst>
                    <a:ext uri="{9D8B030D-6E8A-4147-A177-3AD203B41FA5}">
                      <a16:colId xmlns:a16="http://schemas.microsoft.com/office/drawing/2014/main" xmlns="" val="792218170"/>
                    </a:ext>
                  </a:extLst>
                </a:gridCol>
                <a:gridCol w="1250716">
                  <a:extLst>
                    <a:ext uri="{9D8B030D-6E8A-4147-A177-3AD203B41FA5}">
                      <a16:colId xmlns:a16="http://schemas.microsoft.com/office/drawing/2014/main" xmlns="" val="3676612604"/>
                    </a:ext>
                  </a:extLst>
                </a:gridCol>
              </a:tblGrid>
              <a:tr h="26824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tr-T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EN KÜÇÜK </a:t>
                      </a:r>
                      <a:r>
                        <a:rPr lang="tr-TR" sz="2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 </a:t>
                      </a:r>
                      <a:r>
                        <a:rPr lang="tr-T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İL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4809791"/>
                  </a:ext>
                </a:extLst>
              </a:tr>
              <a:tr h="2682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TOKAT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YOZGAT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AĞRI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AKSARAY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GÜMÜŞHANE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GİRESUN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KASTAMONU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881623"/>
                  </a:ext>
                </a:extLst>
              </a:tr>
              <a:tr h="2682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ORDU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RİZE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KARABÜK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YALOVA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KİLİS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ELAZIĞ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BURDUR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17158244"/>
                  </a:ext>
                </a:extLst>
              </a:tr>
              <a:tr h="2682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ÇORUM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BATMAN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NİĞDE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KARAMAN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TUNCELİ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KIRKLARELİ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UŞAK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3689715"/>
                  </a:ext>
                </a:extLst>
              </a:tr>
              <a:tr h="2682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ZONGULDAK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BOLU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BİTLİS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DÜZCE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ARDAHAN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EDİRNE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ŞIRNAK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21190590"/>
                  </a:ext>
                </a:extLst>
              </a:tr>
              <a:tr h="2682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MARDİN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AMASYA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SİNOP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NEVŞEHİR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BAYBURT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ARTVİN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BİLECİK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76119782"/>
                  </a:ext>
                </a:extLst>
              </a:tr>
              <a:tr h="2682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SİVAS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OSMANİYE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KIRŞEHİR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ÇANKIRI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HAKKARİ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BARTIN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1483998"/>
                  </a:ext>
                </a:extLst>
              </a:tr>
              <a:tr h="268242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ISPARTA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SİİRT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MUŞ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BİNGÖL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ERZİNCAN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IĞDIR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KIRIKKALE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72248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25557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ağ Ayraç 4"/>
          <p:cNvSpPr/>
          <p:nvPr/>
        </p:nvSpPr>
        <p:spPr>
          <a:xfrm>
            <a:off x="6016331" y="1201479"/>
            <a:ext cx="379617" cy="210131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6515687" y="2049500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tr-TR" b="1" dirty="0" smtClean="0">
                <a:solidFill>
                  <a:schemeClr val="bg1"/>
                </a:solidFill>
              </a:rPr>
              <a:t>İSTANBUL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Sağ Ayraç 6"/>
          <p:cNvSpPr/>
          <p:nvPr/>
        </p:nvSpPr>
        <p:spPr>
          <a:xfrm>
            <a:off x="7896116" y="3533639"/>
            <a:ext cx="397627" cy="2534651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8422454" y="4611924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tr-TR" b="1" dirty="0" smtClean="0">
                <a:solidFill>
                  <a:schemeClr val="bg1"/>
                </a:solidFill>
              </a:rPr>
              <a:t>İSTANBUL</a:t>
            </a:r>
            <a:endParaRPr lang="tr-TR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621759" y="344212"/>
            <a:ext cx="7548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RANDEVU SAYISI YÖNÜNDEN DEĞERLENDİRME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246458"/>
              </p:ext>
            </p:extLst>
          </p:nvPr>
        </p:nvGraphicFramePr>
        <p:xfrm>
          <a:off x="1012646" y="1425375"/>
          <a:ext cx="3100646" cy="1986915"/>
        </p:xfrm>
        <a:graphic>
          <a:graphicData uri="http://schemas.openxmlformats.org/drawingml/2006/table">
            <a:tbl>
              <a:tblPr/>
              <a:tblGrid>
                <a:gridCol w="3100646">
                  <a:extLst>
                    <a:ext uri="{9D8B030D-6E8A-4147-A177-3AD203B41FA5}">
                      <a16:colId xmlns:a16="http://schemas.microsoft.com/office/drawing/2014/main" xmlns="" val="3846164748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EN BÜYÜK </a:t>
                      </a:r>
                      <a:r>
                        <a:rPr lang="tr-TR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6 </a:t>
                      </a:r>
                      <a:r>
                        <a:rPr lang="tr-TR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İL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58474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ANKARA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85616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İZMİR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364481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52244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ANTALYA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56449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KONYA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269975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KOCAELİ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8411593"/>
                  </a:ext>
                </a:extLst>
              </a:tr>
            </a:tbl>
          </a:graphicData>
        </a:graphic>
      </p:graphicFrame>
      <p:pic>
        <p:nvPicPr>
          <p:cNvPr id="13" name="Resim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8"/>
          <a:stretch/>
        </p:blipFill>
        <p:spPr>
          <a:xfrm>
            <a:off x="0" y="5000263"/>
            <a:ext cx="12192000" cy="1910428"/>
          </a:xfrm>
          <a:prstGeom prst="rect">
            <a:avLst/>
          </a:prstGeom>
        </p:spPr>
      </p:pic>
      <p:graphicFrame>
        <p:nvGraphicFramePr>
          <p:cNvPr id="14" name="Tablo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579338"/>
              </p:ext>
            </p:extLst>
          </p:nvPr>
        </p:nvGraphicFramePr>
        <p:xfrm>
          <a:off x="9018130" y="1762678"/>
          <a:ext cx="2817813" cy="942975"/>
        </p:xfrm>
        <a:graphic>
          <a:graphicData uri="http://schemas.openxmlformats.org/drawingml/2006/table">
            <a:tbl>
              <a:tblPr/>
              <a:tblGrid>
                <a:gridCol w="1521130">
                  <a:extLst>
                    <a:ext uri="{9D8B030D-6E8A-4147-A177-3AD203B41FA5}">
                      <a16:colId xmlns:a16="http://schemas.microsoft.com/office/drawing/2014/main" xmlns="" val="781026214"/>
                    </a:ext>
                  </a:extLst>
                </a:gridCol>
                <a:gridCol w="1296683">
                  <a:extLst>
                    <a:ext uri="{9D8B030D-6E8A-4147-A177-3AD203B41FA5}">
                      <a16:colId xmlns:a16="http://schemas.microsoft.com/office/drawing/2014/main" xmlns="" val="289683924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RANDEVU DOLULUK ORANI DEĞERLENDİRİLMESİ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13092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İSTANBUL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BÜYÜK 6 İL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84672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9854658"/>
                  </a:ext>
                </a:extLst>
              </a:tr>
            </a:tbl>
          </a:graphicData>
        </a:graphic>
      </p:graphicFrame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989523"/>
              </p:ext>
            </p:extLst>
          </p:nvPr>
        </p:nvGraphicFramePr>
        <p:xfrm>
          <a:off x="200128" y="3782199"/>
          <a:ext cx="7474042" cy="2066925"/>
        </p:xfrm>
        <a:graphic>
          <a:graphicData uri="http://schemas.openxmlformats.org/drawingml/2006/table">
            <a:tbl>
              <a:tblPr/>
              <a:tblGrid>
                <a:gridCol w="1496343">
                  <a:extLst>
                    <a:ext uri="{9D8B030D-6E8A-4147-A177-3AD203B41FA5}">
                      <a16:colId xmlns:a16="http://schemas.microsoft.com/office/drawing/2014/main" xmlns="" val="4143763144"/>
                    </a:ext>
                  </a:extLst>
                </a:gridCol>
                <a:gridCol w="904359">
                  <a:extLst>
                    <a:ext uri="{9D8B030D-6E8A-4147-A177-3AD203B41FA5}">
                      <a16:colId xmlns:a16="http://schemas.microsoft.com/office/drawing/2014/main" xmlns="" val="3514407324"/>
                    </a:ext>
                  </a:extLst>
                </a:gridCol>
                <a:gridCol w="1010889">
                  <a:extLst>
                    <a:ext uri="{9D8B030D-6E8A-4147-A177-3AD203B41FA5}">
                      <a16:colId xmlns:a16="http://schemas.microsoft.com/office/drawing/2014/main" xmlns="" val="1171530267"/>
                    </a:ext>
                  </a:extLst>
                </a:gridCol>
                <a:gridCol w="1044932">
                  <a:extLst>
                    <a:ext uri="{9D8B030D-6E8A-4147-A177-3AD203B41FA5}">
                      <a16:colId xmlns:a16="http://schemas.microsoft.com/office/drawing/2014/main" xmlns="" val="1092642610"/>
                    </a:ext>
                  </a:extLst>
                </a:gridCol>
                <a:gridCol w="1122218">
                  <a:extLst>
                    <a:ext uri="{9D8B030D-6E8A-4147-A177-3AD203B41FA5}">
                      <a16:colId xmlns:a16="http://schemas.microsoft.com/office/drawing/2014/main" xmlns="" val="2514154741"/>
                    </a:ext>
                  </a:extLst>
                </a:gridCol>
                <a:gridCol w="1016677">
                  <a:extLst>
                    <a:ext uri="{9D8B030D-6E8A-4147-A177-3AD203B41FA5}">
                      <a16:colId xmlns:a16="http://schemas.microsoft.com/office/drawing/2014/main" xmlns="" val="3825622330"/>
                    </a:ext>
                  </a:extLst>
                </a:gridCol>
                <a:gridCol w="878624">
                  <a:extLst>
                    <a:ext uri="{9D8B030D-6E8A-4147-A177-3AD203B41FA5}">
                      <a16:colId xmlns:a16="http://schemas.microsoft.com/office/drawing/2014/main" xmlns="" val="4126705908"/>
                    </a:ext>
                  </a:extLst>
                </a:gridCol>
              </a:tblGrid>
              <a:tr h="1905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 KÜÇÜK </a:t>
                      </a:r>
                      <a:r>
                        <a:rPr lang="tr-TR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 </a:t>
                      </a:r>
                      <a:r>
                        <a:rPr lang="tr-T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İL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39539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TRABZON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MARDİN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AMASYA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SİNOP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NEVŞEHİR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ORDU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NİĞDE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0991038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TEKİRDAĞ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SİVAS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OSMANİYE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KIRŞEHİR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ÇANKIRI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ÇORUM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BİTLİS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699764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MALATYA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ISPARTA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SİİRT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BİNGÖL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ZONGULDAK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YALOVA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402945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ADIYAMAN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GİRESUN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KASTAMONU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HAKKARİ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ARTVİN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BAYBURT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KARAMAN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10707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ÇANAKKALE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ELAZIĞ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BURDUR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ERZİNCAN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BARTIN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RİZE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DÜZCE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1857979"/>
                  </a:ext>
                </a:extLst>
              </a:tr>
              <a:tr h="21165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AFYONKARAHİSAR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KIRKLARELİ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UŞAK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BİLECİK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IĞDIR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BATMAN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KİLİS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80226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KÜTAHYA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EDİRNE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ŞIRNAK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KIRIKKALE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BOLU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TUNCELİ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77061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TOKAT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YOZGAT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AĞRI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AKSARAY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GÜMÜŞHANE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KARABÜK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ARDAHAN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161805"/>
                  </a:ext>
                </a:extLst>
              </a:tr>
            </a:tbl>
          </a:graphicData>
        </a:graphic>
      </p:graphicFrame>
      <p:graphicFrame>
        <p:nvGraphicFramePr>
          <p:cNvPr id="16" name="Tabl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2135215"/>
              </p:ext>
            </p:extLst>
          </p:nvPr>
        </p:nvGraphicFramePr>
        <p:xfrm>
          <a:off x="9664103" y="4018517"/>
          <a:ext cx="2286000" cy="1186815"/>
        </p:xfrm>
        <a:graphic>
          <a:graphicData uri="http://schemas.openxmlformats.org/drawingml/2006/table">
            <a:tbl>
              <a:tblPr/>
              <a:tblGrid>
                <a:gridCol w="941295">
                  <a:extLst>
                    <a:ext uri="{9D8B030D-6E8A-4147-A177-3AD203B41FA5}">
                      <a16:colId xmlns:a16="http://schemas.microsoft.com/office/drawing/2014/main" xmlns="" val="3279148527"/>
                    </a:ext>
                  </a:extLst>
                </a:gridCol>
                <a:gridCol w="1344705">
                  <a:extLst>
                    <a:ext uri="{9D8B030D-6E8A-4147-A177-3AD203B41FA5}">
                      <a16:colId xmlns:a16="http://schemas.microsoft.com/office/drawing/2014/main" xmlns="" val="294083871"/>
                    </a:ext>
                  </a:extLst>
                </a:gridCol>
              </a:tblGrid>
              <a:tr h="35242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</a:rPr>
                        <a:t>RANDEVU DOLULUK ORANI DEĞERLENDİRİLMESİ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0106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İSTANBUL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KÜÇÜK 56 İL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270963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6501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975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8"/>
          <a:stretch/>
        </p:blipFill>
        <p:spPr>
          <a:xfrm>
            <a:off x="0" y="5420497"/>
            <a:ext cx="12192000" cy="149019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657933" y="269555"/>
            <a:ext cx="9331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100.000 Kişiye Düşen Toplam Hekim 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Sayısı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Grafik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5506349"/>
              </p:ext>
            </p:extLst>
          </p:nvPr>
        </p:nvGraphicFramePr>
        <p:xfrm>
          <a:off x="481269" y="991629"/>
          <a:ext cx="11537735" cy="5458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0949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18"/>
          <a:stretch/>
        </p:blipFill>
        <p:spPr>
          <a:xfrm>
            <a:off x="0" y="5478161"/>
            <a:ext cx="12192000" cy="143252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872116" y="204168"/>
            <a:ext cx="9331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100.000 Kişiye Düşen Toplam 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Uzman Hekim Sayısı</a:t>
            </a:r>
            <a:endParaRPr lang="tr-TR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Grafik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895680"/>
              </p:ext>
            </p:extLst>
          </p:nvPr>
        </p:nvGraphicFramePr>
        <p:xfrm>
          <a:off x="374692" y="1081859"/>
          <a:ext cx="11059427" cy="515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1550238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Özel Tasarı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1" id="{46252475-8229-5541-8547-C214B7CAFC06}" vid="{CA8C4683-EB87-A147-BAEA-54E35F4DE700}"/>
    </a:ext>
  </a:extLst>
</a:theme>
</file>

<file path=ppt/theme/theme4.xml><?xml version="1.0" encoding="utf-8"?>
<a:theme xmlns:a="http://schemas.openxmlformats.org/drawingml/2006/main" name="4_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1" id="{46252475-8229-5541-8547-C214B7CAFC06}" vid="{CA8C4683-EB87-A147-BAEA-54E35F4DE700}"/>
    </a:ext>
  </a:extLst>
</a:theme>
</file>

<file path=ppt/theme/theme5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29407</TotalTime>
  <Words>1351</Words>
  <Application>Microsoft Office PowerPoint</Application>
  <PresentationFormat>Geniş ekran</PresentationFormat>
  <Paragraphs>654</Paragraphs>
  <Slides>24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4</vt:i4>
      </vt:variant>
      <vt:variant>
        <vt:lpstr>Slayt Başlıkları</vt:lpstr>
      </vt:variant>
      <vt:variant>
        <vt:i4>24</vt:i4>
      </vt:variant>
    </vt:vector>
  </HeadingPairs>
  <TitlesOfParts>
    <vt:vector size="38" baseType="lpstr">
      <vt:lpstr>Arial</vt:lpstr>
      <vt:lpstr>Calibri</vt:lpstr>
      <vt:lpstr>Calibri Light</vt:lpstr>
      <vt:lpstr>Century Gothic</vt:lpstr>
      <vt:lpstr>等线</vt:lpstr>
      <vt:lpstr>等线 Light</vt:lpstr>
      <vt:lpstr>Myriad Web Pro</vt:lpstr>
      <vt:lpstr>Times New Roman</vt:lpstr>
      <vt:lpstr>Wingdings</vt:lpstr>
      <vt:lpstr>Wingdings 3</vt:lpstr>
      <vt:lpstr>Özel Tasarım</vt:lpstr>
      <vt:lpstr>1_Özel Tasarım</vt:lpstr>
      <vt:lpstr>6_Dilim</vt:lpstr>
      <vt:lpstr>4_Dilim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ALO 184 SABİM – MHRS BİRİMİ İSTANBUL İLİ 2018 YILI VERİLERİ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GANİ FIRAT ŞEN</dc:creator>
  <cp:lastModifiedBy>sefa akbas</cp:lastModifiedBy>
  <cp:revision>770</cp:revision>
  <cp:lastPrinted>2018-10-15T10:55:18Z</cp:lastPrinted>
  <dcterms:created xsi:type="dcterms:W3CDTF">2018-04-11T13:01:04Z</dcterms:created>
  <dcterms:modified xsi:type="dcterms:W3CDTF">2019-04-17T09:47:02Z</dcterms:modified>
</cp:coreProperties>
</file>